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notesSlides/notesSlide15.xml" ContentType="application/vnd.openxmlformats-officedocument.presentationml.notesSlide+xml"/>
  <Override PartName="/ppt/tags/tag36.xml" ContentType="application/vnd.openxmlformats-officedocument.presentationml.tags+xml"/>
  <Override PartName="/ppt/notesSlides/notesSlide16.xml" ContentType="application/vnd.openxmlformats-officedocument.presentationml.notesSlide+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ppt/notesSlides/notesSlide18.xml" ContentType="application/vnd.openxmlformats-officedocument.presentationml.notesSlide+xml"/>
  <Override PartName="/ppt/tags/tag39.xml" ContentType="application/vnd.openxmlformats-officedocument.presentationml.tags+xml"/>
  <Override PartName="/ppt/notesSlides/notesSlide19.xml" ContentType="application/vnd.openxmlformats-officedocument.presentationml.notesSlide+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notesSlides/notesSlide21.xml" ContentType="application/vnd.openxmlformats-officedocument.presentationml.notesSlide+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notesSlides/notesSlide23.xml" ContentType="application/vnd.openxmlformats-officedocument.presentationml.notesSlide+xml"/>
  <Override PartName="/ppt/tags/tag44.xml" ContentType="application/vnd.openxmlformats-officedocument.presentationml.tags+xml"/>
  <Override PartName="/ppt/notesSlides/notesSlide24.xml" ContentType="application/vnd.openxmlformats-officedocument.presentationml.notesSlide+xml"/>
  <Override PartName="/ppt/tags/tag4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2.xml" ContentType="application/vnd.openxmlformats-officedocument.presentationml.tags+xml"/>
  <Override PartName="/ppt/notesSlides/notesSlide38.xml" ContentType="application/vnd.openxmlformats-officedocument.presentationml.notesSlide+xml"/>
  <Override PartName="/ppt/tags/tag5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8.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1.xml" ContentType="application/vnd.openxmlformats-officedocument.presentationml.tags+xml"/>
  <Override PartName="/ppt/notesSlides/notesSlide6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2.xml" ContentType="application/vnd.openxmlformats-officedocument.presentationml.tags+xml"/>
  <Override PartName="/ppt/notesSlides/notesSlide6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63.xml" ContentType="application/vnd.openxmlformats-officedocument.presentationml.tags+xml"/>
  <Override PartName="/ppt/notesSlides/notesSlide6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64.xml" ContentType="application/vnd.openxmlformats-officedocument.presentationml.tags+xml"/>
  <Override PartName="/ppt/notesSlides/notesSlide6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65.xml" ContentType="application/vnd.openxmlformats-officedocument.presentationml.tags+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9.xml" ContentType="application/vnd.openxmlformats-officedocument.presentationml.notesSlide+xml"/>
  <Override PartName="/ppt/tags/tag66.xml" ContentType="application/vnd.openxmlformats-officedocument.presentationml.tags+xml"/>
  <Override PartName="/ppt/notesSlides/notesSlide70.xml" ContentType="application/vnd.openxmlformats-officedocument.presentationml.notesSlide+xml"/>
  <Override PartName="/ppt/tags/tag67.xml" ContentType="application/vnd.openxmlformats-officedocument.presentationml.tags+xml"/>
  <Override PartName="/ppt/notesSlides/notesSlide71.xml" ContentType="application/vnd.openxmlformats-officedocument.presentationml.notesSlide+xml"/>
  <Override PartName="/ppt/tags/tag68.xml" ContentType="application/vnd.openxmlformats-officedocument.presentationml.tags+xml"/>
  <Override PartName="/ppt/notesSlides/notesSlide72.xml" ContentType="application/vnd.openxmlformats-officedocument.presentationml.notesSlide+xml"/>
  <Override PartName="/ppt/tags/tag69.xml" ContentType="application/vnd.openxmlformats-officedocument.presentationml.tags+xml"/>
  <Override PartName="/ppt/notesSlides/notesSlide73.xml" ContentType="application/vnd.openxmlformats-officedocument.presentationml.notesSlide+xml"/>
  <Override PartName="/ppt/tags/tag70.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71.xml" ContentType="application/vnd.openxmlformats-officedocument.presentationml.tags+xml"/>
  <Override PartName="/ppt/notesSlides/notesSlide76.xml" ContentType="application/vnd.openxmlformats-officedocument.presentationml.notesSlide+xml"/>
  <Override PartName="/ppt/tags/tag72.xml" ContentType="application/vnd.openxmlformats-officedocument.presentationml.tags+xml"/>
  <Override PartName="/ppt/notesSlides/notesSlide77.xml" ContentType="application/vnd.openxmlformats-officedocument.presentationml.notesSlide+xml"/>
  <Override PartName="/ppt/tags/tag73.xml" ContentType="application/vnd.openxmlformats-officedocument.presentationml.tags+xml"/>
  <Override PartName="/ppt/notesSlides/notesSlide78.xml" ContentType="application/vnd.openxmlformats-officedocument.presentationml.notesSlide+xml"/>
  <Override PartName="/ppt/tags/tag74.xml" ContentType="application/vnd.openxmlformats-officedocument.presentationml.tags+xml"/>
  <Override PartName="/ppt/notesSlides/notesSlide79.xml" ContentType="application/vnd.openxmlformats-officedocument.presentationml.notesSlide+xml"/>
  <Override PartName="/ppt/tags/tag75.xml" ContentType="application/vnd.openxmlformats-officedocument.presentationml.tags+xml"/>
  <Override PartName="/ppt/notesSlides/notesSlide80.xml" ContentType="application/vnd.openxmlformats-officedocument.presentationml.notesSlide+xml"/>
  <Override PartName="/ppt/tags/tag76.xml" ContentType="application/vnd.openxmlformats-officedocument.presentationml.tags+xml"/>
  <Override PartName="/ppt/notesSlides/notesSlide81.xml" ContentType="application/vnd.openxmlformats-officedocument.presentationml.notesSlide+xml"/>
  <Override PartName="/ppt/tags/tag77.xml" ContentType="application/vnd.openxmlformats-officedocument.presentationml.tags+xml"/>
  <Override PartName="/ppt/notesSlides/notesSlide82.xml" ContentType="application/vnd.openxmlformats-officedocument.presentationml.notesSlide+xml"/>
  <Override PartName="/ppt/tags/tag78.xml" ContentType="application/vnd.openxmlformats-officedocument.presentationml.tags+xml"/>
  <Override PartName="/ppt/notesSlides/notesSlide83.xml" ContentType="application/vnd.openxmlformats-officedocument.presentationml.notesSlide+xml"/>
  <Override PartName="/ppt/tags/tag79.xml" ContentType="application/vnd.openxmlformats-officedocument.presentationml.tags+xml"/>
  <Override PartName="/ppt/notesSlides/notesSlide84.xml" ContentType="application/vnd.openxmlformats-officedocument.presentationml.notesSlide+xml"/>
  <Override PartName="/ppt/tags/tag80.xml" ContentType="application/vnd.openxmlformats-officedocument.presentationml.tags+xml"/>
  <Override PartName="/ppt/notesSlides/notesSlide85.xml" ContentType="application/vnd.openxmlformats-officedocument.presentationml.notesSlide+xml"/>
  <Override PartName="/ppt/tags/tag81.xml" ContentType="application/vnd.openxmlformats-officedocument.presentationml.tags+xml"/>
  <Override PartName="/ppt/notesSlides/notesSlide86.xml" ContentType="application/vnd.openxmlformats-officedocument.presentationml.notesSlide+xml"/>
  <Override PartName="/ppt/tags/tag82.xml" ContentType="application/vnd.openxmlformats-officedocument.presentationml.tags+xml"/>
  <Override PartName="/ppt/notesSlides/notesSlide87.xml" ContentType="application/vnd.openxmlformats-officedocument.presentationml.notesSlide+xml"/>
  <Override PartName="/ppt/tags/tag83.xml" ContentType="application/vnd.openxmlformats-officedocument.presentationml.tags+xml"/>
  <Override PartName="/ppt/notesSlides/notesSlide88.xml" ContentType="application/vnd.openxmlformats-officedocument.presentationml.notesSlide+xml"/>
  <Override PartName="/ppt/tags/tag84.xml" ContentType="application/vnd.openxmlformats-officedocument.presentationml.tags+xml"/>
  <Override PartName="/ppt/notesSlides/notesSlide89.xml" ContentType="application/vnd.openxmlformats-officedocument.presentationml.notesSlide+xml"/>
  <Override PartName="/ppt/tags/tag85.xml" ContentType="application/vnd.openxmlformats-officedocument.presentationml.tags+xml"/>
  <Override PartName="/ppt/notesSlides/notesSlide90.xml" ContentType="application/vnd.openxmlformats-officedocument.presentationml.notesSlide+xml"/>
  <Override PartName="/ppt/tags/tag86.xml" ContentType="application/vnd.openxmlformats-officedocument.presentationml.tags+xml"/>
  <Override PartName="/ppt/notesSlides/notesSlide91.xml" ContentType="application/vnd.openxmlformats-officedocument.presentationml.notesSlide+xml"/>
  <Override PartName="/ppt/tags/tag87.xml" ContentType="application/vnd.openxmlformats-officedocument.presentationml.tags+xml"/>
  <Override PartName="/ppt/notesSlides/notesSlide92.xml" ContentType="application/vnd.openxmlformats-officedocument.presentationml.notesSlide+xml"/>
  <Override PartName="/ppt/tags/tag88.xml" ContentType="application/vnd.openxmlformats-officedocument.presentationml.tags+xml"/>
  <Override PartName="/ppt/notesSlides/notesSlide93.xml" ContentType="application/vnd.openxmlformats-officedocument.presentationml.notesSlide+xml"/>
  <Override PartName="/ppt/tags/tag89.xml" ContentType="application/vnd.openxmlformats-officedocument.presentationml.tags+xml"/>
  <Override PartName="/ppt/notesSlides/notesSlide94.xml" ContentType="application/vnd.openxmlformats-officedocument.presentationml.notesSlide+xml"/>
  <Override PartName="/ppt/tags/tag90.xml" ContentType="application/vnd.openxmlformats-officedocument.presentationml.tags+xml"/>
  <Override PartName="/ppt/notesSlides/notesSlide95.xml" ContentType="application/vnd.openxmlformats-officedocument.presentationml.notesSlide+xml"/>
  <Override PartName="/ppt/tags/tag91.xml" ContentType="application/vnd.openxmlformats-officedocument.presentationml.tags+xml"/>
  <Override PartName="/ppt/notesSlides/notesSlide96.xml" ContentType="application/vnd.openxmlformats-officedocument.presentationml.notesSlide+xml"/>
  <Override PartName="/ppt/tags/tag92.xml" ContentType="application/vnd.openxmlformats-officedocument.presentationml.tags+xml"/>
  <Override PartName="/ppt/notesSlides/notesSlide97.xml" ContentType="application/vnd.openxmlformats-officedocument.presentationml.notesSlide+xml"/>
  <Override PartName="/ppt/tags/tag93.xml" ContentType="application/vnd.openxmlformats-officedocument.presentationml.tags+xml"/>
  <Override PartName="/ppt/notesSlides/notesSlide98.xml" ContentType="application/vnd.openxmlformats-officedocument.presentationml.notesSlide+xml"/>
  <Override PartName="/ppt/tags/tag94.xml" ContentType="application/vnd.openxmlformats-officedocument.presentationml.tags+xml"/>
  <Override PartName="/ppt/notesSlides/notesSlide99.xml" ContentType="application/vnd.openxmlformats-officedocument.presentationml.notesSlide+xml"/>
  <Override PartName="/ppt/tags/tag95.xml" ContentType="application/vnd.openxmlformats-officedocument.presentationml.tags+xml"/>
  <Override PartName="/ppt/notesSlides/notesSlide100.xml" ContentType="application/vnd.openxmlformats-officedocument.presentationml.notesSlide+xml"/>
  <Override PartName="/ppt/tags/tag96.xml" ContentType="application/vnd.openxmlformats-officedocument.presentationml.tags+xml"/>
  <Override PartName="/ppt/notesSlides/notesSlide101.xml" ContentType="application/vnd.openxmlformats-officedocument.presentationml.notesSlide+xml"/>
  <Override PartName="/ppt/tags/tag97.xml" ContentType="application/vnd.openxmlformats-officedocument.presentationml.tags+xml"/>
  <Override PartName="/ppt/notesSlides/notesSlide102.xml" ContentType="application/vnd.openxmlformats-officedocument.presentationml.notesSlide+xml"/>
  <Override PartName="/ppt/tags/tag98.xml" ContentType="application/vnd.openxmlformats-officedocument.presentationml.tags+xml"/>
  <Override PartName="/ppt/notesSlides/notesSlide103.xml" ContentType="application/vnd.openxmlformats-officedocument.presentationml.notesSlide+xml"/>
  <Override PartName="/ppt/tags/tag99.xml" ContentType="application/vnd.openxmlformats-officedocument.presentationml.tags+xml"/>
  <Override PartName="/ppt/notesSlides/notesSlide104.xml" ContentType="application/vnd.openxmlformats-officedocument.presentationml.notesSlide+xml"/>
  <Override PartName="/ppt/tags/tag100.xml" ContentType="application/vnd.openxmlformats-officedocument.presentationml.tags+xml"/>
  <Override PartName="/ppt/notesSlides/notesSlide105.xml" ContentType="application/vnd.openxmlformats-officedocument.presentationml.notesSlide+xml"/>
  <Override PartName="/ppt/tags/tag101.xml" ContentType="application/vnd.openxmlformats-officedocument.presentationml.tags+xml"/>
  <Override PartName="/ppt/notesSlides/notesSlide106.xml" ContentType="application/vnd.openxmlformats-officedocument.presentationml.notesSlide+xml"/>
  <Override PartName="/ppt/tags/tag102.xml" ContentType="application/vnd.openxmlformats-officedocument.presentationml.tags+xml"/>
  <Override PartName="/ppt/notesSlides/notesSlide107.xml" ContentType="application/vnd.openxmlformats-officedocument.presentationml.notesSlide+xml"/>
  <Override PartName="/ppt/tags/tag103.xml" ContentType="application/vnd.openxmlformats-officedocument.presentationml.tags+xml"/>
  <Override PartName="/ppt/notesSlides/notesSlide108.xml" ContentType="application/vnd.openxmlformats-officedocument.presentationml.notesSlide+xml"/>
  <Override PartName="/ppt/tags/tag104.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105.xml" ContentType="application/vnd.openxmlformats-officedocument.presentationml.tags+xml"/>
  <Override PartName="/ppt/notesSlides/notesSlide111.xml" ContentType="application/vnd.openxmlformats-officedocument.presentationml.notesSlide+xml"/>
  <Override PartName="/ppt/tags/tag106.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 id="2147483648" r:id="rId5"/>
    <p:sldMasterId id="2147483687" r:id="rId6"/>
    <p:sldMasterId id="2147483699" r:id="rId7"/>
  </p:sldMasterIdLst>
  <p:notesMasterIdLst>
    <p:notesMasterId r:id="rId141"/>
  </p:notesMasterIdLst>
  <p:sldIdLst>
    <p:sldId id="2147472900" r:id="rId8"/>
    <p:sldId id="2147472902" r:id="rId9"/>
    <p:sldId id="2147473305" r:id="rId10"/>
    <p:sldId id="2147473224" r:id="rId11"/>
    <p:sldId id="2147473225" r:id="rId12"/>
    <p:sldId id="2147473256" r:id="rId13"/>
    <p:sldId id="2147473257" r:id="rId14"/>
    <p:sldId id="2147473255" r:id="rId15"/>
    <p:sldId id="2147473269" r:id="rId16"/>
    <p:sldId id="2147473192" r:id="rId17"/>
    <p:sldId id="2147473196" r:id="rId18"/>
    <p:sldId id="2147473194" r:id="rId19"/>
    <p:sldId id="2147473197" r:id="rId20"/>
    <p:sldId id="2147473198" r:id="rId21"/>
    <p:sldId id="2147473199" r:id="rId22"/>
    <p:sldId id="2147473200" r:id="rId23"/>
    <p:sldId id="2147473202" r:id="rId24"/>
    <p:sldId id="2147473203" r:id="rId25"/>
    <p:sldId id="2147473204" r:id="rId26"/>
    <p:sldId id="2147473205" r:id="rId27"/>
    <p:sldId id="2147473259" r:id="rId28"/>
    <p:sldId id="2147473206" r:id="rId29"/>
    <p:sldId id="2147473261" r:id="rId30"/>
    <p:sldId id="2147473207" r:id="rId31"/>
    <p:sldId id="2147473208" r:id="rId32"/>
    <p:sldId id="2147473210" r:id="rId33"/>
    <p:sldId id="2147473234" r:id="rId34"/>
    <p:sldId id="2147473267" r:id="rId35"/>
    <p:sldId id="2147473235" r:id="rId36"/>
    <p:sldId id="2147473238" r:id="rId37"/>
    <p:sldId id="2147473266" r:id="rId38"/>
    <p:sldId id="2147473237" r:id="rId39"/>
    <p:sldId id="2147473239" r:id="rId40"/>
    <p:sldId id="2147473241" r:id="rId41"/>
    <p:sldId id="2147473242" r:id="rId42"/>
    <p:sldId id="2147473243" r:id="rId43"/>
    <p:sldId id="2147473244" r:id="rId44"/>
    <p:sldId id="2147473260" r:id="rId45"/>
    <p:sldId id="2147473228" r:id="rId46"/>
    <p:sldId id="2147473229" r:id="rId47"/>
    <p:sldId id="2147473248" r:id="rId48"/>
    <p:sldId id="2147473249" r:id="rId49"/>
    <p:sldId id="2147473250" r:id="rId50"/>
    <p:sldId id="2147473251" r:id="rId51"/>
    <p:sldId id="2147473212" r:id="rId52"/>
    <p:sldId id="2147473016" r:id="rId53"/>
    <p:sldId id="2147473223" r:id="rId54"/>
    <p:sldId id="2147473222" r:id="rId55"/>
    <p:sldId id="2147473271" r:id="rId56"/>
    <p:sldId id="2147473272" r:id="rId57"/>
    <p:sldId id="987" r:id="rId58"/>
    <p:sldId id="2147473273" r:id="rId59"/>
    <p:sldId id="974" r:id="rId60"/>
    <p:sldId id="2147473274" r:id="rId61"/>
    <p:sldId id="2147473295" r:id="rId62"/>
    <p:sldId id="2147473276" r:id="rId63"/>
    <p:sldId id="2147473296" r:id="rId64"/>
    <p:sldId id="2147473297" r:id="rId65"/>
    <p:sldId id="2147473298" r:id="rId66"/>
    <p:sldId id="2147473280" r:id="rId67"/>
    <p:sldId id="2147473279" r:id="rId68"/>
    <p:sldId id="2147473301" r:id="rId69"/>
    <p:sldId id="2147473282" r:id="rId70"/>
    <p:sldId id="2147473281" r:id="rId71"/>
    <p:sldId id="2147473283" r:id="rId72"/>
    <p:sldId id="2147473299" r:id="rId73"/>
    <p:sldId id="2147473290" r:id="rId74"/>
    <p:sldId id="2147473289" r:id="rId75"/>
    <p:sldId id="2147473300" r:id="rId76"/>
    <p:sldId id="2147473254" r:id="rId77"/>
    <p:sldId id="2147473226" r:id="rId78"/>
    <p:sldId id="2147473193" r:id="rId79"/>
    <p:sldId id="2147473182" r:id="rId80"/>
    <p:sldId id="2147378760" r:id="rId81"/>
    <p:sldId id="2147473177" r:id="rId82"/>
    <p:sldId id="2147473179" r:id="rId83"/>
    <p:sldId id="2147473180" r:id="rId84"/>
    <p:sldId id="2147473262" r:id="rId85"/>
    <p:sldId id="2147473270" r:id="rId86"/>
    <p:sldId id="2147473043" r:id="rId87"/>
    <p:sldId id="2147473263" r:id="rId88"/>
    <p:sldId id="2147472729" r:id="rId89"/>
    <p:sldId id="2147473135" r:id="rId90"/>
    <p:sldId id="2147473136" r:id="rId91"/>
    <p:sldId id="2147473264" r:id="rId92"/>
    <p:sldId id="2147473101" r:id="rId93"/>
    <p:sldId id="2147473186" r:id="rId94"/>
    <p:sldId id="2147473138" r:id="rId95"/>
    <p:sldId id="2147473214" r:id="rId96"/>
    <p:sldId id="2147473137" r:id="rId97"/>
    <p:sldId id="2147473167" r:id="rId98"/>
    <p:sldId id="2147473139" r:id="rId99"/>
    <p:sldId id="2147473140" r:id="rId100"/>
    <p:sldId id="2147473141" r:id="rId101"/>
    <p:sldId id="2147472827" r:id="rId102"/>
    <p:sldId id="2147473142" r:id="rId103"/>
    <p:sldId id="2147473143" r:id="rId104"/>
    <p:sldId id="2147473146" r:id="rId105"/>
    <p:sldId id="2147473147" r:id="rId106"/>
    <p:sldId id="2147473148" r:id="rId107"/>
    <p:sldId id="2147473149" r:id="rId108"/>
    <p:sldId id="2147473145" r:id="rId109"/>
    <p:sldId id="2147473150" r:id="rId110"/>
    <p:sldId id="2147473151" r:id="rId111"/>
    <p:sldId id="2147473152" r:id="rId112"/>
    <p:sldId id="2147473144" r:id="rId113"/>
    <p:sldId id="2147473154" r:id="rId114"/>
    <p:sldId id="2147473184" r:id="rId115"/>
    <p:sldId id="2147473157" r:id="rId116"/>
    <p:sldId id="2147473158" r:id="rId117"/>
    <p:sldId id="2147473160" r:id="rId118"/>
    <p:sldId id="2147473159" r:id="rId119"/>
    <p:sldId id="2147473268" r:id="rId120"/>
    <p:sldId id="2147473265" r:id="rId121"/>
    <p:sldId id="2147473162" r:id="rId122"/>
    <p:sldId id="2147473163" r:id="rId123"/>
    <p:sldId id="2147473164" r:id="rId124"/>
    <p:sldId id="2147473166" r:id="rId125"/>
    <p:sldId id="2147473169" r:id="rId126"/>
    <p:sldId id="2147473258" r:id="rId127"/>
    <p:sldId id="2147473213" r:id="rId128"/>
    <p:sldId id="2147473171" r:id="rId129"/>
    <p:sldId id="2147473165" r:id="rId130"/>
    <p:sldId id="2147473227" r:id="rId131"/>
    <p:sldId id="2147473306" r:id="rId132"/>
    <p:sldId id="2147473307" r:id="rId133"/>
    <p:sldId id="2147473308" r:id="rId134"/>
    <p:sldId id="2147473309" r:id="rId135"/>
    <p:sldId id="2147473310" r:id="rId136"/>
    <p:sldId id="2147473312" r:id="rId137"/>
    <p:sldId id="2147473304" r:id="rId138"/>
    <p:sldId id="2147473293" r:id="rId139"/>
    <p:sldId id="2147473088" r:id="rId14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4379"/>
    <a:srgbClr val="F4821F"/>
    <a:srgbClr val="52C2AC"/>
    <a:srgbClr val="367EBC"/>
    <a:srgbClr val="FFFFFF"/>
    <a:srgbClr val="00417C"/>
    <a:srgbClr val="383838"/>
    <a:srgbClr val="005BAA"/>
    <a:srgbClr val="3A678F"/>
    <a:srgbClr val="243782"/>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F73E0-7F0C-4131-AF32-92A87BFD065B}" v="1" dt="2025-11-18T12:32:20.961"/>
  </p1510:revLst>
</p1510:revInfo>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971" autoAdjust="0"/>
  </p:normalViewPr>
  <p:slideViewPr>
    <p:cSldViewPr snapToGrid="0">
      <p:cViewPr varScale="1">
        <p:scale>
          <a:sx n="60" d="100"/>
          <a:sy n="60" d="100"/>
        </p:scale>
        <p:origin x="88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notesMaster" Target="notesMasters/notesMaster1.xml"/><Relationship Id="rId14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ouchran" userId="d6ac22d8-c823-4f99-850e-c9210887a6b2" providerId="ADAL" clId="{24BC4837-08F3-4228-A062-66F217AF2A57}"/>
    <pc:docChg chg="mod modSld modMainMaster">
      <pc:chgData name="Peter Louchran" userId="d6ac22d8-c823-4f99-850e-c9210887a6b2" providerId="ADAL" clId="{24BC4837-08F3-4228-A062-66F217AF2A57}" dt="2025-10-20T04:44:52.617" v="15" actId="33475"/>
      <pc:docMkLst>
        <pc:docMk/>
      </pc:docMkLst>
      <pc:sldChg chg="modSp mod">
        <pc:chgData name="Peter Louchran" userId="d6ac22d8-c823-4f99-850e-c9210887a6b2" providerId="ADAL" clId="{24BC4837-08F3-4228-A062-66F217AF2A57}" dt="2025-10-20T04:44:48.497" v="13" actId="20577"/>
        <pc:sldMkLst>
          <pc:docMk/>
          <pc:sldMk cId="1762240914" sldId="2147472900"/>
        </pc:sldMkLst>
        <pc:spChg chg="mod">
          <ac:chgData name="Peter Louchran" userId="d6ac22d8-c823-4f99-850e-c9210887a6b2" providerId="ADAL" clId="{24BC4837-08F3-4228-A062-66F217AF2A57}" dt="2025-10-20T04:44:48.497" v="13" actId="20577"/>
          <ac:spMkLst>
            <pc:docMk/>
            <pc:sldMk cId="1762240914" sldId="2147472900"/>
            <ac:spMk id="9" creationId="{77928747-5E64-03C5-4D72-CA666210F6E4}"/>
          </ac:spMkLst>
        </pc:spChg>
      </pc:sldChg>
      <pc:sldMasterChg chg="modSp mod">
        <pc:chgData name="Peter Louchran" userId="d6ac22d8-c823-4f99-850e-c9210887a6b2" providerId="ADAL" clId="{24BC4837-08F3-4228-A062-66F217AF2A57}" dt="2025-10-20T04:44:52.617" v="14" actId="33475"/>
        <pc:sldMasterMkLst>
          <pc:docMk/>
          <pc:sldMasterMk cId="174709114" sldId="2147483648"/>
        </pc:sldMasterMkLst>
        <pc:spChg chg="add mod">
          <ac:chgData name="Peter Louchran" userId="d6ac22d8-c823-4f99-850e-c9210887a6b2" providerId="ADAL" clId="{24BC4837-08F3-4228-A062-66F217AF2A57}" dt="2025-10-20T04:44:52.617" v="14" actId="33475"/>
          <ac:spMkLst>
            <pc:docMk/>
            <pc:sldMasterMk cId="174709114" sldId="2147483648"/>
            <ac:spMk id="12" creationId="{19D45ED5-E5FB-DF60-0632-95AA33A949D2}"/>
          </ac:spMkLst>
        </pc:spChg>
      </pc:sldMasterChg>
      <pc:sldMasterChg chg="modSp mod">
        <pc:chgData name="Peter Louchran" userId="d6ac22d8-c823-4f99-850e-c9210887a6b2" providerId="ADAL" clId="{24BC4837-08F3-4228-A062-66F217AF2A57}" dt="2025-10-20T04:44:52.617" v="14" actId="33475"/>
        <pc:sldMasterMkLst>
          <pc:docMk/>
          <pc:sldMasterMk cId="719979158" sldId="2147483675"/>
        </pc:sldMasterMkLst>
        <pc:spChg chg="add mod">
          <ac:chgData name="Peter Louchran" userId="d6ac22d8-c823-4f99-850e-c9210887a6b2" providerId="ADAL" clId="{24BC4837-08F3-4228-A062-66F217AF2A57}" dt="2025-10-20T04:44:52.617" v="14" actId="33475"/>
          <ac:spMkLst>
            <pc:docMk/>
            <pc:sldMasterMk cId="719979158" sldId="2147483675"/>
            <ac:spMk id="8" creationId="{6B9228E7-C3DC-16A2-03D8-382BA20130ED}"/>
          </ac:spMkLst>
        </pc:spChg>
      </pc:sldMasterChg>
      <pc:sldMasterChg chg="modSp mod">
        <pc:chgData name="Peter Louchran" userId="d6ac22d8-c823-4f99-850e-c9210887a6b2" providerId="ADAL" clId="{24BC4837-08F3-4228-A062-66F217AF2A57}" dt="2025-10-20T04:44:52.617" v="14" actId="33475"/>
        <pc:sldMasterMkLst>
          <pc:docMk/>
          <pc:sldMasterMk cId="1068725586" sldId="2147483687"/>
        </pc:sldMasterMkLst>
        <pc:spChg chg="add mod">
          <ac:chgData name="Peter Louchran" userId="d6ac22d8-c823-4f99-850e-c9210887a6b2" providerId="ADAL" clId="{24BC4837-08F3-4228-A062-66F217AF2A57}" dt="2025-10-20T04:44:52.617" v="14" actId="33475"/>
          <ac:spMkLst>
            <pc:docMk/>
            <pc:sldMasterMk cId="1068725586" sldId="2147483687"/>
            <ac:spMk id="8" creationId="{BA101731-2B16-E0AF-608B-BDF3DB2F1022}"/>
          </ac:spMkLst>
        </pc:spChg>
      </pc:sldMasterChg>
      <pc:sldMasterChg chg="modSp mod">
        <pc:chgData name="Peter Louchran" userId="d6ac22d8-c823-4f99-850e-c9210887a6b2" providerId="ADAL" clId="{24BC4837-08F3-4228-A062-66F217AF2A57}" dt="2025-10-20T04:44:52.617" v="14" actId="33475"/>
        <pc:sldMasterMkLst>
          <pc:docMk/>
          <pc:sldMasterMk cId="1596312749" sldId="2147483699"/>
        </pc:sldMasterMkLst>
        <pc:spChg chg="add mod">
          <ac:chgData name="Peter Louchran" userId="d6ac22d8-c823-4f99-850e-c9210887a6b2" providerId="ADAL" clId="{24BC4837-08F3-4228-A062-66F217AF2A57}" dt="2025-10-20T04:44:52.617" v="14" actId="33475"/>
          <ac:spMkLst>
            <pc:docMk/>
            <pc:sldMasterMk cId="1596312749" sldId="2147483699"/>
            <ac:spMk id="5" creationId="{2FDCC97A-2BE0-4588-F3B6-6732024C6A1A}"/>
          </ac:spMkLst>
        </pc:spChg>
      </pc:sldMasterChg>
    </pc:docChg>
  </pc:docChgLst>
  <pc:docChgLst>
    <pc:chgData name="Fatma Alsagaf" userId="ef587b5e-378a-4bb3-aa9f-3c15b98138a4" providerId="ADAL" clId="{890D6534-12FC-41A5-8DFB-3D222BE380F6}"/>
    <pc:docChg chg="custSel modSld">
      <pc:chgData name="Fatma Alsagaf" userId="ef587b5e-378a-4bb3-aa9f-3c15b98138a4" providerId="ADAL" clId="{890D6534-12FC-41A5-8DFB-3D222BE380F6}" dt="2025-11-18T12:33:02.371" v="43" actId="478"/>
      <pc:docMkLst>
        <pc:docMk/>
      </pc:docMkLst>
      <pc:sldChg chg="delSp mod">
        <pc:chgData name="Fatma Alsagaf" userId="ef587b5e-378a-4bb3-aa9f-3c15b98138a4" providerId="ADAL" clId="{890D6534-12FC-41A5-8DFB-3D222BE380F6}" dt="2025-11-18T12:31:45.602" v="13" actId="478"/>
        <pc:sldMkLst>
          <pc:docMk/>
          <pc:sldMk cId="2806366853" sldId="2147472729"/>
        </pc:sldMkLst>
        <pc:picChg chg="del">
          <ac:chgData name="Fatma Alsagaf" userId="ef587b5e-378a-4bb3-aa9f-3c15b98138a4" providerId="ADAL" clId="{890D6534-12FC-41A5-8DFB-3D222BE380F6}" dt="2025-11-18T12:31:45.602" v="13" actId="478"/>
          <ac:picMkLst>
            <pc:docMk/>
            <pc:sldMk cId="2806366853" sldId="2147472729"/>
            <ac:picMk id="5" creationId="{4556FE12-2CA4-7134-D5D7-31AE288823DB}"/>
          </ac:picMkLst>
        </pc:picChg>
      </pc:sldChg>
      <pc:sldChg chg="delSp mod">
        <pc:chgData name="Fatma Alsagaf" userId="ef587b5e-378a-4bb3-aa9f-3c15b98138a4" providerId="ADAL" clId="{890D6534-12FC-41A5-8DFB-3D222BE380F6}" dt="2025-11-18T12:31:43.246" v="12" actId="478"/>
        <pc:sldMkLst>
          <pc:docMk/>
          <pc:sldMk cId="3120531083" sldId="2147473135"/>
        </pc:sldMkLst>
        <pc:picChg chg="del">
          <ac:chgData name="Fatma Alsagaf" userId="ef587b5e-378a-4bb3-aa9f-3c15b98138a4" providerId="ADAL" clId="{890D6534-12FC-41A5-8DFB-3D222BE380F6}" dt="2025-11-18T12:31:43.246" v="12" actId="478"/>
          <ac:picMkLst>
            <pc:docMk/>
            <pc:sldMk cId="3120531083" sldId="2147473135"/>
            <ac:picMk id="5" creationId="{05267C2D-ED3A-DCD8-98CB-2A70B44D16D5}"/>
          </ac:picMkLst>
        </pc:picChg>
      </pc:sldChg>
      <pc:sldChg chg="delSp mod">
        <pc:chgData name="Fatma Alsagaf" userId="ef587b5e-378a-4bb3-aa9f-3c15b98138a4" providerId="ADAL" clId="{890D6534-12FC-41A5-8DFB-3D222BE380F6}" dt="2025-11-18T12:31:41.866" v="11" actId="478"/>
        <pc:sldMkLst>
          <pc:docMk/>
          <pc:sldMk cId="3408574707" sldId="2147473136"/>
        </pc:sldMkLst>
        <pc:picChg chg="del">
          <ac:chgData name="Fatma Alsagaf" userId="ef587b5e-378a-4bb3-aa9f-3c15b98138a4" providerId="ADAL" clId="{890D6534-12FC-41A5-8DFB-3D222BE380F6}" dt="2025-11-18T12:31:41.866" v="11" actId="478"/>
          <ac:picMkLst>
            <pc:docMk/>
            <pc:sldMk cId="3408574707" sldId="2147473136"/>
            <ac:picMk id="5" creationId="{25DF57A1-055A-6A98-6567-5E3561715C42}"/>
          </ac:picMkLst>
        </pc:picChg>
      </pc:sldChg>
      <pc:sldChg chg="delSp mod">
        <pc:chgData name="Fatma Alsagaf" userId="ef587b5e-378a-4bb3-aa9f-3c15b98138a4" providerId="ADAL" clId="{890D6534-12FC-41A5-8DFB-3D222BE380F6}" dt="2025-11-18T12:31:35.498" v="9" actId="478"/>
        <pc:sldMkLst>
          <pc:docMk/>
          <pc:sldMk cId="1337390292" sldId="2147473146"/>
        </pc:sldMkLst>
        <pc:picChg chg="del">
          <ac:chgData name="Fatma Alsagaf" userId="ef587b5e-378a-4bb3-aa9f-3c15b98138a4" providerId="ADAL" clId="{890D6534-12FC-41A5-8DFB-3D222BE380F6}" dt="2025-11-18T12:31:35.498" v="9" actId="478"/>
          <ac:picMkLst>
            <pc:docMk/>
            <pc:sldMk cId="1337390292" sldId="2147473146"/>
            <ac:picMk id="4" creationId="{86D7C5E8-98B9-8678-70CA-3AE8BB44B40B}"/>
          </ac:picMkLst>
        </pc:picChg>
      </pc:sldChg>
      <pc:sldChg chg="delSp mod">
        <pc:chgData name="Fatma Alsagaf" userId="ef587b5e-378a-4bb3-aa9f-3c15b98138a4" providerId="ADAL" clId="{890D6534-12FC-41A5-8DFB-3D222BE380F6}" dt="2025-11-18T12:31:33.530" v="8" actId="478"/>
        <pc:sldMkLst>
          <pc:docMk/>
          <pc:sldMk cId="3420316306" sldId="2147473148"/>
        </pc:sldMkLst>
        <pc:picChg chg="del">
          <ac:chgData name="Fatma Alsagaf" userId="ef587b5e-378a-4bb3-aa9f-3c15b98138a4" providerId="ADAL" clId="{890D6534-12FC-41A5-8DFB-3D222BE380F6}" dt="2025-11-18T12:31:33.530" v="8" actId="478"/>
          <ac:picMkLst>
            <pc:docMk/>
            <pc:sldMk cId="3420316306" sldId="2147473148"/>
            <ac:picMk id="4" creationId="{CE4B23A8-9EAC-897D-A9B6-B8265AA57AB4}"/>
          </ac:picMkLst>
        </pc:picChg>
      </pc:sldChg>
      <pc:sldChg chg="delSp mod">
        <pc:chgData name="Fatma Alsagaf" userId="ef587b5e-378a-4bb3-aa9f-3c15b98138a4" providerId="ADAL" clId="{890D6534-12FC-41A5-8DFB-3D222BE380F6}" dt="2025-11-18T12:31:31.661" v="7" actId="478"/>
        <pc:sldMkLst>
          <pc:docMk/>
          <pc:sldMk cId="1748622493" sldId="2147473149"/>
        </pc:sldMkLst>
        <pc:picChg chg="del">
          <ac:chgData name="Fatma Alsagaf" userId="ef587b5e-378a-4bb3-aa9f-3c15b98138a4" providerId="ADAL" clId="{890D6534-12FC-41A5-8DFB-3D222BE380F6}" dt="2025-11-18T12:31:31.661" v="7" actId="478"/>
          <ac:picMkLst>
            <pc:docMk/>
            <pc:sldMk cId="1748622493" sldId="2147473149"/>
            <ac:picMk id="4" creationId="{B905A46F-6509-1E07-A648-A68CB79AD78D}"/>
          </ac:picMkLst>
        </pc:picChg>
      </pc:sldChg>
      <pc:sldChg chg="delSp mod">
        <pc:chgData name="Fatma Alsagaf" userId="ef587b5e-378a-4bb3-aa9f-3c15b98138a4" providerId="ADAL" clId="{890D6534-12FC-41A5-8DFB-3D222BE380F6}" dt="2025-11-18T12:31:29.640" v="6" actId="478"/>
        <pc:sldMkLst>
          <pc:docMk/>
          <pc:sldMk cId="1310380130" sldId="2147473150"/>
        </pc:sldMkLst>
        <pc:picChg chg="del">
          <ac:chgData name="Fatma Alsagaf" userId="ef587b5e-378a-4bb3-aa9f-3c15b98138a4" providerId="ADAL" clId="{890D6534-12FC-41A5-8DFB-3D222BE380F6}" dt="2025-11-18T12:31:29.640" v="6" actId="478"/>
          <ac:picMkLst>
            <pc:docMk/>
            <pc:sldMk cId="1310380130" sldId="2147473150"/>
            <ac:picMk id="5" creationId="{4BA28357-3896-3180-26E3-4D79A246C94E}"/>
          </ac:picMkLst>
        </pc:picChg>
      </pc:sldChg>
      <pc:sldChg chg="delSp mod">
        <pc:chgData name="Fatma Alsagaf" userId="ef587b5e-378a-4bb3-aa9f-3c15b98138a4" providerId="ADAL" clId="{890D6534-12FC-41A5-8DFB-3D222BE380F6}" dt="2025-11-18T12:31:28.081" v="5" actId="478"/>
        <pc:sldMkLst>
          <pc:docMk/>
          <pc:sldMk cId="942451319" sldId="2147473151"/>
        </pc:sldMkLst>
        <pc:picChg chg="del">
          <ac:chgData name="Fatma Alsagaf" userId="ef587b5e-378a-4bb3-aa9f-3c15b98138a4" providerId="ADAL" clId="{890D6534-12FC-41A5-8DFB-3D222BE380F6}" dt="2025-11-18T12:31:28.081" v="5" actId="478"/>
          <ac:picMkLst>
            <pc:docMk/>
            <pc:sldMk cId="942451319" sldId="2147473151"/>
            <ac:picMk id="5" creationId="{883D45A6-29D2-6829-F688-6B7AB34692E1}"/>
          </ac:picMkLst>
        </pc:picChg>
      </pc:sldChg>
      <pc:sldChg chg="delSp mod">
        <pc:chgData name="Fatma Alsagaf" userId="ef587b5e-378a-4bb3-aa9f-3c15b98138a4" providerId="ADAL" clId="{890D6534-12FC-41A5-8DFB-3D222BE380F6}" dt="2025-11-18T12:31:25.658" v="4" actId="478"/>
        <pc:sldMkLst>
          <pc:docMk/>
          <pc:sldMk cId="2446949610" sldId="2147473154"/>
        </pc:sldMkLst>
        <pc:picChg chg="del">
          <ac:chgData name="Fatma Alsagaf" userId="ef587b5e-378a-4bb3-aa9f-3c15b98138a4" providerId="ADAL" clId="{890D6534-12FC-41A5-8DFB-3D222BE380F6}" dt="2025-11-18T12:31:25.658" v="4" actId="478"/>
          <ac:picMkLst>
            <pc:docMk/>
            <pc:sldMk cId="2446949610" sldId="2147473154"/>
            <ac:picMk id="9" creationId="{F9FD6EE3-589D-3B64-DFD0-763A55D43D4F}"/>
          </ac:picMkLst>
        </pc:picChg>
      </pc:sldChg>
      <pc:sldChg chg="delSp mod">
        <pc:chgData name="Fatma Alsagaf" userId="ef587b5e-378a-4bb3-aa9f-3c15b98138a4" providerId="ADAL" clId="{890D6534-12FC-41A5-8DFB-3D222BE380F6}" dt="2025-11-18T12:31:19.719" v="2" actId="478"/>
        <pc:sldMkLst>
          <pc:docMk/>
          <pc:sldMk cId="2457021076" sldId="2147473164"/>
        </pc:sldMkLst>
        <pc:picChg chg="del">
          <ac:chgData name="Fatma Alsagaf" userId="ef587b5e-378a-4bb3-aa9f-3c15b98138a4" providerId="ADAL" clId="{890D6534-12FC-41A5-8DFB-3D222BE380F6}" dt="2025-11-18T12:31:19.719" v="2" actId="478"/>
          <ac:picMkLst>
            <pc:docMk/>
            <pc:sldMk cId="2457021076" sldId="2147473164"/>
            <ac:picMk id="9" creationId="{A4CA9D24-0474-F38B-2B02-94AC71247250}"/>
          </ac:picMkLst>
        </pc:picChg>
      </pc:sldChg>
      <pc:sldChg chg="delSp mod">
        <pc:chgData name="Fatma Alsagaf" userId="ef587b5e-378a-4bb3-aa9f-3c15b98138a4" providerId="ADAL" clId="{890D6534-12FC-41A5-8DFB-3D222BE380F6}" dt="2025-11-18T12:31:16.390" v="1" actId="478"/>
        <pc:sldMkLst>
          <pc:docMk/>
          <pc:sldMk cId="2656535997" sldId="2147473171"/>
        </pc:sldMkLst>
        <pc:picChg chg="del">
          <ac:chgData name="Fatma Alsagaf" userId="ef587b5e-378a-4bb3-aa9f-3c15b98138a4" providerId="ADAL" clId="{890D6534-12FC-41A5-8DFB-3D222BE380F6}" dt="2025-11-18T12:31:16.390" v="1" actId="478"/>
          <ac:picMkLst>
            <pc:docMk/>
            <pc:sldMk cId="2656535997" sldId="2147473171"/>
            <ac:picMk id="5" creationId="{0A8F8911-FFAE-CDEB-EE6F-957CF491244D}"/>
          </ac:picMkLst>
        </pc:picChg>
      </pc:sldChg>
      <pc:sldChg chg="delSp mod">
        <pc:chgData name="Fatma Alsagaf" userId="ef587b5e-378a-4bb3-aa9f-3c15b98138a4" providerId="ADAL" clId="{890D6534-12FC-41A5-8DFB-3D222BE380F6}" dt="2025-11-18T12:32:56.080" v="40" actId="478"/>
        <pc:sldMkLst>
          <pc:docMk/>
          <pc:sldMk cId="2630214543" sldId="2147473194"/>
        </pc:sldMkLst>
        <pc:picChg chg="del">
          <ac:chgData name="Fatma Alsagaf" userId="ef587b5e-378a-4bb3-aa9f-3c15b98138a4" providerId="ADAL" clId="{890D6534-12FC-41A5-8DFB-3D222BE380F6}" dt="2025-11-18T12:32:56.080" v="40" actId="478"/>
          <ac:picMkLst>
            <pc:docMk/>
            <pc:sldMk cId="2630214543" sldId="2147473194"/>
            <ac:picMk id="6" creationId="{4D36380A-4A15-C03C-93DE-F745688BC85E}"/>
          </ac:picMkLst>
        </pc:picChg>
      </pc:sldChg>
      <pc:sldChg chg="delSp mod">
        <pc:chgData name="Fatma Alsagaf" userId="ef587b5e-378a-4bb3-aa9f-3c15b98138a4" providerId="ADAL" clId="{890D6534-12FC-41A5-8DFB-3D222BE380F6}" dt="2025-11-18T12:32:57.353" v="41" actId="478"/>
        <pc:sldMkLst>
          <pc:docMk/>
          <pc:sldMk cId="3962473770" sldId="2147473196"/>
        </pc:sldMkLst>
        <pc:picChg chg="del">
          <ac:chgData name="Fatma Alsagaf" userId="ef587b5e-378a-4bb3-aa9f-3c15b98138a4" providerId="ADAL" clId="{890D6534-12FC-41A5-8DFB-3D222BE380F6}" dt="2025-11-18T12:32:57.353" v="41" actId="478"/>
          <ac:picMkLst>
            <pc:docMk/>
            <pc:sldMk cId="3962473770" sldId="2147473196"/>
            <ac:picMk id="5" creationId="{B836A385-12A7-F7B2-459E-52254249A11D}"/>
          </ac:picMkLst>
        </pc:picChg>
      </pc:sldChg>
      <pc:sldChg chg="delSp mod">
        <pc:chgData name="Fatma Alsagaf" userId="ef587b5e-378a-4bb3-aa9f-3c15b98138a4" providerId="ADAL" clId="{890D6534-12FC-41A5-8DFB-3D222BE380F6}" dt="2025-11-18T12:32:52.578" v="39" actId="478"/>
        <pc:sldMkLst>
          <pc:docMk/>
          <pc:sldMk cId="2918217296" sldId="2147473199"/>
        </pc:sldMkLst>
        <pc:picChg chg="del">
          <ac:chgData name="Fatma Alsagaf" userId="ef587b5e-378a-4bb3-aa9f-3c15b98138a4" providerId="ADAL" clId="{890D6534-12FC-41A5-8DFB-3D222BE380F6}" dt="2025-11-18T12:32:52.578" v="39" actId="478"/>
          <ac:picMkLst>
            <pc:docMk/>
            <pc:sldMk cId="2918217296" sldId="2147473199"/>
            <ac:picMk id="3" creationId="{906BAE72-AC27-800E-7870-3AB658D89016}"/>
          </ac:picMkLst>
        </pc:picChg>
      </pc:sldChg>
      <pc:sldChg chg="delSp mod">
        <pc:chgData name="Fatma Alsagaf" userId="ef587b5e-378a-4bb3-aa9f-3c15b98138a4" providerId="ADAL" clId="{890D6534-12FC-41A5-8DFB-3D222BE380F6}" dt="2025-11-18T12:33:02.371" v="43" actId="478"/>
        <pc:sldMkLst>
          <pc:docMk/>
          <pc:sldMk cId="3858281525" sldId="2147473225"/>
        </pc:sldMkLst>
        <pc:picChg chg="del">
          <ac:chgData name="Fatma Alsagaf" userId="ef587b5e-378a-4bb3-aa9f-3c15b98138a4" providerId="ADAL" clId="{890D6534-12FC-41A5-8DFB-3D222BE380F6}" dt="2025-11-18T12:33:02.371" v="43" actId="478"/>
          <ac:picMkLst>
            <pc:docMk/>
            <pc:sldMk cId="3858281525" sldId="2147473225"/>
            <ac:picMk id="2" creationId="{B34D228A-0CEF-487E-C36A-1B637FA65476}"/>
          </ac:picMkLst>
        </pc:picChg>
      </pc:sldChg>
      <pc:sldChg chg="addSp delSp modSp mod">
        <pc:chgData name="Fatma Alsagaf" userId="ef587b5e-378a-4bb3-aa9f-3c15b98138a4" providerId="ADAL" clId="{890D6534-12FC-41A5-8DFB-3D222BE380F6}" dt="2025-11-18T12:32:33.525" v="31" actId="478"/>
        <pc:sldMkLst>
          <pc:docMk/>
          <pc:sldMk cId="1539557127" sldId="2147473228"/>
        </pc:sldMkLst>
        <pc:spChg chg="add del mod">
          <ac:chgData name="Fatma Alsagaf" userId="ef587b5e-378a-4bb3-aa9f-3c15b98138a4" providerId="ADAL" clId="{890D6534-12FC-41A5-8DFB-3D222BE380F6}" dt="2025-11-18T12:32:33.525" v="31" actId="478"/>
          <ac:spMkLst>
            <pc:docMk/>
            <pc:sldMk cId="1539557127" sldId="2147473228"/>
            <ac:spMk id="9" creationId="{8209DC92-9DB2-1B19-9A0E-AC7DE102DADF}"/>
          </ac:spMkLst>
        </pc:spChg>
        <pc:picChg chg="del">
          <ac:chgData name="Fatma Alsagaf" userId="ef587b5e-378a-4bb3-aa9f-3c15b98138a4" providerId="ADAL" clId="{890D6534-12FC-41A5-8DFB-3D222BE380F6}" dt="2025-11-18T12:32:31.484" v="30" actId="478"/>
          <ac:picMkLst>
            <pc:docMk/>
            <pc:sldMk cId="1539557127" sldId="2147473228"/>
            <ac:picMk id="4" creationId="{3494740A-CC26-B957-F9F4-29422E03A380}"/>
          </ac:picMkLst>
        </pc:picChg>
      </pc:sldChg>
      <pc:sldChg chg="addSp delSp modSp mod">
        <pc:chgData name="Fatma Alsagaf" userId="ef587b5e-378a-4bb3-aa9f-3c15b98138a4" providerId="ADAL" clId="{890D6534-12FC-41A5-8DFB-3D222BE380F6}" dt="2025-11-18T12:32:29.443" v="29" actId="478"/>
        <pc:sldMkLst>
          <pc:docMk/>
          <pc:sldMk cId="1598317199" sldId="2147473229"/>
        </pc:sldMkLst>
        <pc:spChg chg="add del mod">
          <ac:chgData name="Fatma Alsagaf" userId="ef587b5e-378a-4bb3-aa9f-3c15b98138a4" providerId="ADAL" clId="{890D6534-12FC-41A5-8DFB-3D222BE380F6}" dt="2025-11-18T12:32:29.443" v="29" actId="478"/>
          <ac:spMkLst>
            <pc:docMk/>
            <pc:sldMk cId="1598317199" sldId="2147473229"/>
            <ac:spMk id="7" creationId="{2F916B75-5C74-C7D9-71D9-7BF73796E0F2}"/>
          </ac:spMkLst>
        </pc:spChg>
        <pc:picChg chg="del">
          <ac:chgData name="Fatma Alsagaf" userId="ef587b5e-378a-4bb3-aa9f-3c15b98138a4" providerId="ADAL" clId="{890D6534-12FC-41A5-8DFB-3D222BE380F6}" dt="2025-11-18T12:32:26.005" v="28" actId="478"/>
          <ac:picMkLst>
            <pc:docMk/>
            <pc:sldMk cId="1598317199" sldId="2147473229"/>
            <ac:picMk id="4" creationId="{18B74AFA-7129-6332-012A-633751674A16}"/>
          </ac:picMkLst>
        </pc:picChg>
      </pc:sldChg>
      <pc:sldChg chg="delSp mod">
        <pc:chgData name="Fatma Alsagaf" userId="ef587b5e-378a-4bb3-aa9f-3c15b98138a4" providerId="ADAL" clId="{890D6534-12FC-41A5-8DFB-3D222BE380F6}" dt="2025-11-18T12:32:46.571" v="38" actId="478"/>
        <pc:sldMkLst>
          <pc:docMk/>
          <pc:sldMk cId="1722665846" sldId="2147473235"/>
        </pc:sldMkLst>
        <pc:picChg chg="del">
          <ac:chgData name="Fatma Alsagaf" userId="ef587b5e-378a-4bb3-aa9f-3c15b98138a4" providerId="ADAL" clId="{890D6534-12FC-41A5-8DFB-3D222BE380F6}" dt="2025-11-18T12:32:46.571" v="38" actId="478"/>
          <ac:picMkLst>
            <pc:docMk/>
            <pc:sldMk cId="1722665846" sldId="2147473235"/>
            <ac:picMk id="3" creationId="{EFF68953-392A-4FE9-BDA5-A389467A7C56}"/>
          </ac:picMkLst>
        </pc:picChg>
      </pc:sldChg>
      <pc:sldChg chg="delSp mod">
        <pc:chgData name="Fatma Alsagaf" userId="ef587b5e-378a-4bb3-aa9f-3c15b98138a4" providerId="ADAL" clId="{890D6534-12FC-41A5-8DFB-3D222BE380F6}" dt="2025-11-18T12:32:43.345" v="36" actId="478"/>
        <pc:sldMkLst>
          <pc:docMk/>
          <pc:sldMk cId="2250945886" sldId="2147473237"/>
        </pc:sldMkLst>
        <pc:picChg chg="del">
          <ac:chgData name="Fatma Alsagaf" userId="ef587b5e-378a-4bb3-aa9f-3c15b98138a4" providerId="ADAL" clId="{890D6534-12FC-41A5-8DFB-3D222BE380F6}" dt="2025-11-18T12:32:43.345" v="36" actId="478"/>
          <ac:picMkLst>
            <pc:docMk/>
            <pc:sldMk cId="2250945886" sldId="2147473237"/>
            <ac:picMk id="5" creationId="{2AB64DD3-C51C-7407-E82F-C8A62574DD74}"/>
          </ac:picMkLst>
        </pc:picChg>
      </pc:sldChg>
      <pc:sldChg chg="delSp mod">
        <pc:chgData name="Fatma Alsagaf" userId="ef587b5e-378a-4bb3-aa9f-3c15b98138a4" providerId="ADAL" clId="{890D6534-12FC-41A5-8DFB-3D222BE380F6}" dt="2025-11-18T12:32:45.387" v="37" actId="478"/>
        <pc:sldMkLst>
          <pc:docMk/>
          <pc:sldMk cId="51019315" sldId="2147473238"/>
        </pc:sldMkLst>
        <pc:picChg chg="del">
          <ac:chgData name="Fatma Alsagaf" userId="ef587b5e-378a-4bb3-aa9f-3c15b98138a4" providerId="ADAL" clId="{890D6534-12FC-41A5-8DFB-3D222BE380F6}" dt="2025-11-18T12:32:45.387" v="37" actId="478"/>
          <ac:picMkLst>
            <pc:docMk/>
            <pc:sldMk cId="51019315" sldId="2147473238"/>
            <ac:picMk id="6" creationId="{DBC8E921-61F4-6010-B5F8-56047A4D22C0}"/>
          </ac:picMkLst>
        </pc:picChg>
      </pc:sldChg>
      <pc:sldChg chg="delSp mod">
        <pc:chgData name="Fatma Alsagaf" userId="ef587b5e-378a-4bb3-aa9f-3c15b98138a4" providerId="ADAL" clId="{890D6534-12FC-41A5-8DFB-3D222BE380F6}" dt="2025-11-18T12:32:41.875" v="35" actId="478"/>
        <pc:sldMkLst>
          <pc:docMk/>
          <pc:sldMk cId="3489080681" sldId="2147473239"/>
        </pc:sldMkLst>
        <pc:picChg chg="del">
          <ac:chgData name="Fatma Alsagaf" userId="ef587b5e-378a-4bb3-aa9f-3c15b98138a4" providerId="ADAL" clId="{890D6534-12FC-41A5-8DFB-3D222BE380F6}" dt="2025-11-18T12:32:41.875" v="35" actId="478"/>
          <ac:picMkLst>
            <pc:docMk/>
            <pc:sldMk cId="3489080681" sldId="2147473239"/>
            <ac:picMk id="5" creationId="{1FB3AAC7-BD28-4FB9-9D15-32D942478778}"/>
          </ac:picMkLst>
        </pc:picChg>
      </pc:sldChg>
      <pc:sldChg chg="delSp mod">
        <pc:chgData name="Fatma Alsagaf" userId="ef587b5e-378a-4bb3-aa9f-3c15b98138a4" providerId="ADAL" clId="{890D6534-12FC-41A5-8DFB-3D222BE380F6}" dt="2025-11-18T12:32:39.736" v="34" actId="478"/>
        <pc:sldMkLst>
          <pc:docMk/>
          <pc:sldMk cId="2751997876" sldId="2147473241"/>
        </pc:sldMkLst>
        <pc:picChg chg="del">
          <ac:chgData name="Fatma Alsagaf" userId="ef587b5e-378a-4bb3-aa9f-3c15b98138a4" providerId="ADAL" clId="{890D6534-12FC-41A5-8DFB-3D222BE380F6}" dt="2025-11-18T12:32:39.736" v="34" actId="478"/>
          <ac:picMkLst>
            <pc:docMk/>
            <pc:sldMk cId="2751997876" sldId="2147473241"/>
            <ac:picMk id="8" creationId="{528452F9-942A-4413-AFDF-CE6F605FA5A5}"/>
          </ac:picMkLst>
        </pc:picChg>
      </pc:sldChg>
      <pc:sldChg chg="delSp mod">
        <pc:chgData name="Fatma Alsagaf" userId="ef587b5e-378a-4bb3-aa9f-3c15b98138a4" providerId="ADAL" clId="{890D6534-12FC-41A5-8DFB-3D222BE380F6}" dt="2025-11-18T12:32:37.825" v="33" actId="478"/>
        <pc:sldMkLst>
          <pc:docMk/>
          <pc:sldMk cId="3786989448" sldId="2147473242"/>
        </pc:sldMkLst>
        <pc:picChg chg="del">
          <ac:chgData name="Fatma Alsagaf" userId="ef587b5e-378a-4bb3-aa9f-3c15b98138a4" providerId="ADAL" clId="{890D6534-12FC-41A5-8DFB-3D222BE380F6}" dt="2025-11-18T12:32:37.825" v="33" actId="478"/>
          <ac:picMkLst>
            <pc:docMk/>
            <pc:sldMk cId="3786989448" sldId="2147473242"/>
            <ac:picMk id="7" creationId="{A69B3C37-7E34-BED6-1014-1FCC62F0D287}"/>
          </ac:picMkLst>
        </pc:picChg>
      </pc:sldChg>
      <pc:sldChg chg="delSp mod">
        <pc:chgData name="Fatma Alsagaf" userId="ef587b5e-378a-4bb3-aa9f-3c15b98138a4" providerId="ADAL" clId="{890D6534-12FC-41A5-8DFB-3D222BE380F6}" dt="2025-11-18T12:32:36.303" v="32" actId="478"/>
        <pc:sldMkLst>
          <pc:docMk/>
          <pc:sldMk cId="4125383861" sldId="2147473243"/>
        </pc:sldMkLst>
        <pc:picChg chg="del">
          <ac:chgData name="Fatma Alsagaf" userId="ef587b5e-378a-4bb3-aa9f-3c15b98138a4" providerId="ADAL" clId="{890D6534-12FC-41A5-8DFB-3D222BE380F6}" dt="2025-11-18T12:32:36.303" v="32" actId="478"/>
          <ac:picMkLst>
            <pc:docMk/>
            <pc:sldMk cId="4125383861" sldId="2147473243"/>
            <ac:picMk id="9" creationId="{4F0B27E9-7D09-4DB0-5C63-2394451A95FA}"/>
          </ac:picMkLst>
        </pc:picChg>
      </pc:sldChg>
      <pc:sldChg chg="delSp mod">
        <pc:chgData name="Fatma Alsagaf" userId="ef587b5e-378a-4bb3-aa9f-3c15b98138a4" providerId="ADAL" clId="{890D6534-12FC-41A5-8DFB-3D222BE380F6}" dt="2025-11-18T12:32:23.962" v="27" actId="478"/>
        <pc:sldMkLst>
          <pc:docMk/>
          <pc:sldMk cId="1132069222" sldId="2147473248"/>
        </pc:sldMkLst>
        <pc:spChg chg="del">
          <ac:chgData name="Fatma Alsagaf" userId="ef587b5e-378a-4bb3-aa9f-3c15b98138a4" providerId="ADAL" clId="{890D6534-12FC-41A5-8DFB-3D222BE380F6}" dt="2025-11-18T12:32:23.962" v="27" actId="478"/>
          <ac:spMkLst>
            <pc:docMk/>
            <pc:sldMk cId="1132069222" sldId="2147473248"/>
            <ac:spMk id="6" creationId="{07E655C9-DD10-272C-48B3-A79D235A27DA}"/>
          </ac:spMkLst>
        </pc:spChg>
      </pc:sldChg>
      <pc:sldChg chg="delSp mod">
        <pc:chgData name="Fatma Alsagaf" userId="ef587b5e-378a-4bb3-aa9f-3c15b98138a4" providerId="ADAL" clId="{890D6534-12FC-41A5-8DFB-3D222BE380F6}" dt="2025-11-18T12:32:22.445" v="26" actId="478"/>
        <pc:sldMkLst>
          <pc:docMk/>
          <pc:sldMk cId="1772738129" sldId="2147473249"/>
        </pc:sldMkLst>
        <pc:picChg chg="del">
          <ac:chgData name="Fatma Alsagaf" userId="ef587b5e-378a-4bb3-aa9f-3c15b98138a4" providerId="ADAL" clId="{890D6534-12FC-41A5-8DFB-3D222BE380F6}" dt="2025-11-18T12:32:22.445" v="26" actId="478"/>
          <ac:picMkLst>
            <pc:docMk/>
            <pc:sldMk cId="1772738129" sldId="2147473249"/>
            <ac:picMk id="7" creationId="{0CB32F93-3F35-DFFE-266B-72A5AD79BB4C}"/>
          </ac:picMkLst>
        </pc:picChg>
      </pc:sldChg>
      <pc:sldChg chg="delSp">
        <pc:chgData name="Fatma Alsagaf" userId="ef587b5e-378a-4bb3-aa9f-3c15b98138a4" providerId="ADAL" clId="{890D6534-12FC-41A5-8DFB-3D222BE380F6}" dt="2025-11-18T12:32:20.961" v="25" actId="478"/>
        <pc:sldMkLst>
          <pc:docMk/>
          <pc:sldMk cId="3605543806" sldId="2147473250"/>
        </pc:sldMkLst>
        <pc:picChg chg="del">
          <ac:chgData name="Fatma Alsagaf" userId="ef587b5e-378a-4bb3-aa9f-3c15b98138a4" providerId="ADAL" clId="{890D6534-12FC-41A5-8DFB-3D222BE380F6}" dt="2025-11-18T12:32:20.961" v="25" actId="478"/>
          <ac:picMkLst>
            <pc:docMk/>
            <pc:sldMk cId="3605543806" sldId="2147473250"/>
            <ac:picMk id="34" creationId="{09A350C1-68DB-8DE4-5572-17A6EBCEA239}"/>
          </ac:picMkLst>
        </pc:picChg>
      </pc:sldChg>
      <pc:sldChg chg="delSp mod">
        <pc:chgData name="Fatma Alsagaf" userId="ef587b5e-378a-4bb3-aa9f-3c15b98138a4" providerId="ADAL" clId="{890D6534-12FC-41A5-8DFB-3D222BE380F6}" dt="2025-11-18T12:32:59.966" v="42" actId="478"/>
        <pc:sldMkLst>
          <pc:docMk/>
          <pc:sldMk cId="1393189439" sldId="2147473255"/>
        </pc:sldMkLst>
        <pc:picChg chg="del">
          <ac:chgData name="Fatma Alsagaf" userId="ef587b5e-378a-4bb3-aa9f-3c15b98138a4" providerId="ADAL" clId="{890D6534-12FC-41A5-8DFB-3D222BE380F6}" dt="2025-11-18T12:32:59.966" v="42" actId="478"/>
          <ac:picMkLst>
            <pc:docMk/>
            <pc:sldMk cId="1393189439" sldId="2147473255"/>
            <ac:picMk id="5" creationId="{756BE703-E667-CC42-3242-18FF64655ACD}"/>
          </ac:picMkLst>
        </pc:picChg>
      </pc:sldChg>
      <pc:sldChg chg="delSp mod">
        <pc:chgData name="Fatma Alsagaf" userId="ef587b5e-378a-4bb3-aa9f-3c15b98138a4" providerId="ADAL" clId="{890D6534-12FC-41A5-8DFB-3D222BE380F6}" dt="2025-11-18T12:31:39.600" v="10" actId="478"/>
        <pc:sldMkLst>
          <pc:docMk/>
          <pc:sldMk cId="2223761429" sldId="2147473264"/>
        </pc:sldMkLst>
        <pc:picChg chg="del">
          <ac:chgData name="Fatma Alsagaf" userId="ef587b5e-378a-4bb3-aa9f-3c15b98138a4" providerId="ADAL" clId="{890D6534-12FC-41A5-8DFB-3D222BE380F6}" dt="2025-11-18T12:31:39.600" v="10" actId="478"/>
          <ac:picMkLst>
            <pc:docMk/>
            <pc:sldMk cId="2223761429" sldId="2147473264"/>
            <ac:picMk id="5" creationId="{6E14844D-C5E6-8EAB-FD8D-EC17476B0A41}"/>
          </ac:picMkLst>
        </pc:picChg>
      </pc:sldChg>
      <pc:sldChg chg="delSp mod">
        <pc:chgData name="Fatma Alsagaf" userId="ef587b5e-378a-4bb3-aa9f-3c15b98138a4" providerId="ADAL" clId="{890D6534-12FC-41A5-8DFB-3D222BE380F6}" dt="2025-11-18T12:31:22.423" v="3" actId="478"/>
        <pc:sldMkLst>
          <pc:docMk/>
          <pc:sldMk cId="4284374804" sldId="2147473268"/>
        </pc:sldMkLst>
        <pc:picChg chg="del">
          <ac:chgData name="Fatma Alsagaf" userId="ef587b5e-378a-4bb3-aa9f-3c15b98138a4" providerId="ADAL" clId="{890D6534-12FC-41A5-8DFB-3D222BE380F6}" dt="2025-11-18T12:31:22.423" v="3" actId="478"/>
          <ac:picMkLst>
            <pc:docMk/>
            <pc:sldMk cId="4284374804" sldId="2147473268"/>
            <ac:picMk id="5" creationId="{EC5C9FDB-E57D-4FC8-A057-F9204E3C38F6}"/>
          </ac:picMkLst>
        </pc:picChg>
      </pc:sldChg>
      <pc:sldChg chg="delSp mod">
        <pc:chgData name="Fatma Alsagaf" userId="ef587b5e-378a-4bb3-aa9f-3c15b98138a4" providerId="ADAL" clId="{890D6534-12FC-41A5-8DFB-3D222BE380F6}" dt="2025-11-18T12:31:58.978" v="14" actId="478"/>
        <pc:sldMkLst>
          <pc:docMk/>
          <pc:sldMk cId="1161471347" sldId="2147473272"/>
        </pc:sldMkLst>
        <pc:picChg chg="del">
          <ac:chgData name="Fatma Alsagaf" userId="ef587b5e-378a-4bb3-aa9f-3c15b98138a4" providerId="ADAL" clId="{890D6534-12FC-41A5-8DFB-3D222BE380F6}" dt="2025-11-18T12:31:58.978" v="14" actId="478"/>
          <ac:picMkLst>
            <pc:docMk/>
            <pc:sldMk cId="1161471347" sldId="2147473272"/>
            <ac:picMk id="5" creationId="{E952BB0B-CADE-00AC-E677-A1B0319D56B9}"/>
          </ac:picMkLst>
        </pc:picChg>
      </pc:sldChg>
      <pc:sldChg chg="delSp mod">
        <pc:chgData name="Fatma Alsagaf" userId="ef587b5e-378a-4bb3-aa9f-3c15b98138a4" providerId="ADAL" clId="{890D6534-12FC-41A5-8DFB-3D222BE380F6}" dt="2025-11-18T12:32:02.311" v="16" actId="478"/>
        <pc:sldMkLst>
          <pc:docMk/>
          <pc:sldMk cId="2133300896" sldId="2147473273"/>
        </pc:sldMkLst>
        <pc:picChg chg="del">
          <ac:chgData name="Fatma Alsagaf" userId="ef587b5e-378a-4bb3-aa9f-3c15b98138a4" providerId="ADAL" clId="{890D6534-12FC-41A5-8DFB-3D222BE380F6}" dt="2025-11-18T12:32:01.147" v="15" actId="478"/>
          <ac:picMkLst>
            <pc:docMk/>
            <pc:sldMk cId="2133300896" sldId="2147473273"/>
            <ac:picMk id="4" creationId="{B985CFF9-9926-E514-E4FC-04D0F4219270}"/>
          </ac:picMkLst>
        </pc:picChg>
        <pc:picChg chg="del">
          <ac:chgData name="Fatma Alsagaf" userId="ef587b5e-378a-4bb3-aa9f-3c15b98138a4" providerId="ADAL" clId="{890D6534-12FC-41A5-8DFB-3D222BE380F6}" dt="2025-11-18T12:32:02.311" v="16" actId="478"/>
          <ac:picMkLst>
            <pc:docMk/>
            <pc:sldMk cId="2133300896" sldId="2147473273"/>
            <ac:picMk id="5" creationId="{B34AF9C8-8F1B-1C1B-32F0-EEDD27D576D1}"/>
          </ac:picMkLst>
        </pc:picChg>
      </pc:sldChg>
      <pc:sldChg chg="delSp mod">
        <pc:chgData name="Fatma Alsagaf" userId="ef587b5e-378a-4bb3-aa9f-3c15b98138a4" providerId="ADAL" clId="{890D6534-12FC-41A5-8DFB-3D222BE380F6}" dt="2025-11-18T12:32:05.590" v="18" actId="478"/>
        <pc:sldMkLst>
          <pc:docMk/>
          <pc:sldMk cId="2715545199" sldId="2147473274"/>
        </pc:sldMkLst>
        <pc:picChg chg="del">
          <ac:chgData name="Fatma Alsagaf" userId="ef587b5e-378a-4bb3-aa9f-3c15b98138a4" providerId="ADAL" clId="{890D6534-12FC-41A5-8DFB-3D222BE380F6}" dt="2025-11-18T12:32:04.913" v="17" actId="478"/>
          <ac:picMkLst>
            <pc:docMk/>
            <pc:sldMk cId="2715545199" sldId="2147473274"/>
            <ac:picMk id="4" creationId="{04C0481B-A291-9CFF-23BF-18BE58081C10}"/>
          </ac:picMkLst>
        </pc:picChg>
        <pc:picChg chg="del">
          <ac:chgData name="Fatma Alsagaf" userId="ef587b5e-378a-4bb3-aa9f-3c15b98138a4" providerId="ADAL" clId="{890D6534-12FC-41A5-8DFB-3D222BE380F6}" dt="2025-11-18T12:32:05.590" v="18" actId="478"/>
          <ac:picMkLst>
            <pc:docMk/>
            <pc:sldMk cId="2715545199" sldId="2147473274"/>
            <ac:picMk id="5" creationId="{7BF10486-73F4-9F5F-0BC3-77C77D64AD1A}"/>
          </ac:picMkLst>
        </pc:picChg>
      </pc:sldChg>
      <pc:sldChg chg="delSp mod">
        <pc:chgData name="Fatma Alsagaf" userId="ef587b5e-378a-4bb3-aa9f-3c15b98138a4" providerId="ADAL" clId="{890D6534-12FC-41A5-8DFB-3D222BE380F6}" dt="2025-11-18T12:32:08.618" v="20" actId="478"/>
        <pc:sldMkLst>
          <pc:docMk/>
          <pc:sldMk cId="1871236026" sldId="2147473276"/>
        </pc:sldMkLst>
        <pc:picChg chg="del">
          <ac:chgData name="Fatma Alsagaf" userId="ef587b5e-378a-4bb3-aa9f-3c15b98138a4" providerId="ADAL" clId="{890D6534-12FC-41A5-8DFB-3D222BE380F6}" dt="2025-11-18T12:32:08.066" v="19" actId="478"/>
          <ac:picMkLst>
            <pc:docMk/>
            <pc:sldMk cId="1871236026" sldId="2147473276"/>
            <ac:picMk id="4" creationId="{8E5F245A-AD90-BE0A-5CD3-44794C66AC33}"/>
          </ac:picMkLst>
        </pc:picChg>
        <pc:picChg chg="del">
          <ac:chgData name="Fatma Alsagaf" userId="ef587b5e-378a-4bb3-aa9f-3c15b98138a4" providerId="ADAL" clId="{890D6534-12FC-41A5-8DFB-3D222BE380F6}" dt="2025-11-18T12:32:08.618" v="20" actId="478"/>
          <ac:picMkLst>
            <pc:docMk/>
            <pc:sldMk cId="1871236026" sldId="2147473276"/>
            <ac:picMk id="5" creationId="{1486783E-3055-1613-3AEE-F72150B85CBC}"/>
          </ac:picMkLst>
        </pc:picChg>
      </pc:sldChg>
      <pc:sldChg chg="delSp mod">
        <pc:chgData name="Fatma Alsagaf" userId="ef587b5e-378a-4bb3-aa9f-3c15b98138a4" providerId="ADAL" clId="{890D6534-12FC-41A5-8DFB-3D222BE380F6}" dt="2025-11-18T12:32:16.435" v="24" actId="478"/>
        <pc:sldMkLst>
          <pc:docMk/>
          <pc:sldMk cId="1936951053" sldId="2147473280"/>
        </pc:sldMkLst>
        <pc:picChg chg="del">
          <ac:chgData name="Fatma Alsagaf" userId="ef587b5e-378a-4bb3-aa9f-3c15b98138a4" providerId="ADAL" clId="{890D6534-12FC-41A5-8DFB-3D222BE380F6}" dt="2025-11-18T12:32:15.935" v="23" actId="478"/>
          <ac:picMkLst>
            <pc:docMk/>
            <pc:sldMk cId="1936951053" sldId="2147473280"/>
            <ac:picMk id="4" creationId="{FABDEDE0-FE27-257B-D824-3B510EFB81A4}"/>
          </ac:picMkLst>
        </pc:picChg>
        <pc:picChg chg="del">
          <ac:chgData name="Fatma Alsagaf" userId="ef587b5e-378a-4bb3-aa9f-3c15b98138a4" providerId="ADAL" clId="{890D6534-12FC-41A5-8DFB-3D222BE380F6}" dt="2025-11-18T12:32:16.435" v="24" actId="478"/>
          <ac:picMkLst>
            <pc:docMk/>
            <pc:sldMk cId="1936951053" sldId="2147473280"/>
            <ac:picMk id="5" creationId="{C33BC941-44E1-BA30-0D4E-A89BB063D073}"/>
          </ac:picMkLst>
        </pc:picChg>
      </pc:sldChg>
      <pc:sldChg chg="delSp mod">
        <pc:chgData name="Fatma Alsagaf" userId="ef587b5e-378a-4bb3-aa9f-3c15b98138a4" providerId="ADAL" clId="{890D6534-12FC-41A5-8DFB-3D222BE380F6}" dt="2025-11-18T12:32:14.249" v="22" actId="478"/>
        <pc:sldMkLst>
          <pc:docMk/>
          <pc:sldMk cId="1511687646" sldId="2147473281"/>
        </pc:sldMkLst>
        <pc:picChg chg="del">
          <ac:chgData name="Fatma Alsagaf" userId="ef587b5e-378a-4bb3-aa9f-3c15b98138a4" providerId="ADAL" clId="{890D6534-12FC-41A5-8DFB-3D222BE380F6}" dt="2025-11-18T12:32:13.738" v="21" actId="478"/>
          <ac:picMkLst>
            <pc:docMk/>
            <pc:sldMk cId="1511687646" sldId="2147473281"/>
            <ac:picMk id="4" creationId="{315BA30A-F5AA-A62E-71CE-8EFABD30603D}"/>
          </ac:picMkLst>
        </pc:picChg>
        <pc:picChg chg="del">
          <ac:chgData name="Fatma Alsagaf" userId="ef587b5e-378a-4bb3-aa9f-3c15b98138a4" providerId="ADAL" clId="{890D6534-12FC-41A5-8DFB-3D222BE380F6}" dt="2025-11-18T12:32:14.249" v="22" actId="478"/>
          <ac:picMkLst>
            <pc:docMk/>
            <pc:sldMk cId="1511687646" sldId="2147473281"/>
            <ac:picMk id="5" creationId="{170257EA-A416-4CCB-2ADC-DAFE970E864F}"/>
          </ac:picMkLst>
        </pc:picChg>
      </pc:sldChg>
      <pc:sldChg chg="delSp mod">
        <pc:chgData name="Fatma Alsagaf" userId="ef587b5e-378a-4bb3-aa9f-3c15b98138a4" providerId="ADAL" clId="{890D6534-12FC-41A5-8DFB-3D222BE380F6}" dt="2025-11-18T12:31:12.748" v="0" actId="478"/>
        <pc:sldMkLst>
          <pc:docMk/>
          <pc:sldMk cId="3689160325" sldId="2147473307"/>
        </pc:sldMkLst>
        <pc:picChg chg="del">
          <ac:chgData name="Fatma Alsagaf" userId="ef587b5e-378a-4bb3-aa9f-3c15b98138a4" providerId="ADAL" clId="{890D6534-12FC-41A5-8DFB-3D222BE380F6}" dt="2025-11-18T12:31:12.748" v="0" actId="478"/>
          <ac:picMkLst>
            <pc:docMk/>
            <pc:sldMk cId="3689160325" sldId="2147473307"/>
            <ac:picMk id="4" creationId="{3A087BC1-D04D-7B78-9385-DEE555306F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no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ln>
                <a:noFill/>
              </a:ln>
              <a:solidFill>
                <a:srgbClr val="FFFFFF"/>
              </a:solidFill>
              <a:latin typeface="Arial"/>
              <a:ea typeface="+mn-ea"/>
              <a:cs typeface="+mn-cs"/>
            </a:rPr>
            <a:t>Qualification</a:t>
          </a:r>
        </a:p>
      </dgm:t>
    </dgm:pt>
    <dgm:pt modelId="{589E4F2B-21EA-4A39-A599-0383B50788DC}" type="sibTrans" cxnId="{7AE33719-386D-4851-A906-489F16B106B5}">
      <dgm:prSet/>
      <dgm:spPr/>
      <dgm:t>
        <a:bodyPr/>
        <a:lstStyle/>
        <a:p>
          <a:endParaRPr lang="en-US" sz="2000"/>
        </a:p>
      </dgm:t>
    </dgm:pt>
    <dgm:pt modelId="{ACA2A605-CED9-42CE-AE95-E7070712E585}" type="parTrans" cxnId="{7AE33719-386D-4851-A906-489F16B106B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BEA0B1-1143-4DC1-AAE6-CE148C50B482}"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DF789D8-2E9C-4501-9D48-0C988BA2E5F2}">
      <dgm:prSet/>
      <dgm:spPr/>
      <dgm:t>
        <a:bodyPr/>
        <a:lstStyle/>
        <a:p>
          <a:pPr>
            <a:lnSpc>
              <a:spcPct val="100000"/>
            </a:lnSpc>
            <a:defRPr b="1"/>
          </a:pPr>
          <a:r>
            <a:rPr lang="en-US">
              <a:solidFill>
                <a:srgbClr val="243782"/>
              </a:solidFill>
            </a:rPr>
            <a:t>Importance of Structured Meetings</a:t>
          </a:r>
        </a:p>
      </dgm:t>
    </dgm:pt>
    <dgm:pt modelId="{6A260971-28BA-4BB3-9950-C61118E40342}" type="parTrans" cxnId="{574A0F9A-5AFB-4EDF-9CE0-23420DF47128}">
      <dgm:prSet/>
      <dgm:spPr/>
      <dgm:t>
        <a:bodyPr/>
        <a:lstStyle/>
        <a:p>
          <a:endParaRPr lang="en-US"/>
        </a:p>
      </dgm:t>
    </dgm:pt>
    <dgm:pt modelId="{42BC8995-EEC5-4554-B8F3-F7E5CBD411C0}" type="sibTrans" cxnId="{574A0F9A-5AFB-4EDF-9CE0-23420DF47128}">
      <dgm:prSet/>
      <dgm:spPr/>
      <dgm:t>
        <a:bodyPr/>
        <a:lstStyle/>
        <a:p>
          <a:pPr>
            <a:lnSpc>
              <a:spcPct val="100000"/>
            </a:lnSpc>
            <a:defRPr b="1"/>
          </a:pPr>
          <a:endParaRPr lang="en-US"/>
        </a:p>
      </dgm:t>
    </dgm:pt>
    <dgm:pt modelId="{72E7BD53-E918-4727-BC93-00B2BDF2D168}">
      <dgm:prSet/>
      <dgm:spPr/>
      <dgm:t>
        <a:bodyPr/>
        <a:lstStyle/>
        <a:p>
          <a:pPr>
            <a:lnSpc>
              <a:spcPct val="100000"/>
            </a:lnSpc>
          </a:pPr>
          <a:r>
            <a:rPr lang="en-US">
              <a:solidFill>
                <a:srgbClr val="243782"/>
              </a:solidFill>
            </a:rPr>
            <a:t>Structured morning meetings help sales teams align their goals and strategies effectively, fostering a unified approach.</a:t>
          </a:r>
        </a:p>
      </dgm:t>
    </dgm:pt>
    <dgm:pt modelId="{A0CF8893-6D02-473A-AC6D-888B579B7712}" type="parTrans" cxnId="{44747CFB-86D3-43B8-A5D1-9A67967FCFE0}">
      <dgm:prSet/>
      <dgm:spPr/>
      <dgm:t>
        <a:bodyPr/>
        <a:lstStyle/>
        <a:p>
          <a:endParaRPr lang="en-US"/>
        </a:p>
      </dgm:t>
    </dgm:pt>
    <dgm:pt modelId="{D14B0B2F-CDFA-4E92-877F-43846347F0C7}" type="sibTrans" cxnId="{44747CFB-86D3-43B8-A5D1-9A67967FCFE0}">
      <dgm:prSet/>
      <dgm:spPr/>
      <dgm:t>
        <a:bodyPr/>
        <a:lstStyle/>
        <a:p>
          <a:endParaRPr lang="en-US"/>
        </a:p>
      </dgm:t>
    </dgm:pt>
    <dgm:pt modelId="{B8115AAA-96BB-477A-AAA0-001CE46D8E1C}">
      <dgm:prSet/>
      <dgm:spPr/>
      <dgm:t>
        <a:bodyPr/>
        <a:lstStyle/>
        <a:p>
          <a:pPr>
            <a:lnSpc>
              <a:spcPct val="100000"/>
            </a:lnSpc>
            <a:defRPr b="1"/>
          </a:pPr>
          <a:r>
            <a:rPr lang="en-US">
              <a:solidFill>
                <a:srgbClr val="243782"/>
              </a:solidFill>
            </a:rPr>
            <a:t>Motivation and Team Spirit</a:t>
          </a:r>
        </a:p>
      </dgm:t>
    </dgm:pt>
    <dgm:pt modelId="{7F5B8370-00AA-4C53-AEE5-FB7FA076DE26}" type="parTrans" cxnId="{4740285F-74DD-4580-A75E-3CE1B8DA4EAD}">
      <dgm:prSet/>
      <dgm:spPr/>
      <dgm:t>
        <a:bodyPr/>
        <a:lstStyle/>
        <a:p>
          <a:endParaRPr lang="en-US"/>
        </a:p>
      </dgm:t>
    </dgm:pt>
    <dgm:pt modelId="{83C4AE95-C2EF-4D25-9F47-14136C3495F7}" type="sibTrans" cxnId="{4740285F-74DD-4580-A75E-3CE1B8DA4EAD}">
      <dgm:prSet/>
      <dgm:spPr/>
      <dgm:t>
        <a:bodyPr/>
        <a:lstStyle/>
        <a:p>
          <a:pPr>
            <a:lnSpc>
              <a:spcPct val="100000"/>
            </a:lnSpc>
            <a:defRPr b="1"/>
          </a:pPr>
          <a:endParaRPr lang="en-US"/>
        </a:p>
      </dgm:t>
    </dgm:pt>
    <dgm:pt modelId="{2AA2005C-73E5-463E-ACEC-74CD4A3BBA01}">
      <dgm:prSet/>
      <dgm:spPr/>
      <dgm:t>
        <a:bodyPr/>
        <a:lstStyle/>
        <a:p>
          <a:pPr>
            <a:lnSpc>
              <a:spcPct val="100000"/>
            </a:lnSpc>
          </a:pPr>
          <a:r>
            <a:rPr lang="en-US">
              <a:solidFill>
                <a:srgbClr val="243782"/>
              </a:solidFill>
            </a:rPr>
            <a:t>These meetings are essential for motivating team members, boosting morale, and creating a positive work environment.</a:t>
          </a:r>
        </a:p>
      </dgm:t>
    </dgm:pt>
    <dgm:pt modelId="{E30C9A78-A870-4273-A1AC-A5EF5763AFDB}" type="parTrans" cxnId="{67CD7013-185F-4F7D-B29C-FBC4F3F0C5AF}">
      <dgm:prSet/>
      <dgm:spPr/>
      <dgm:t>
        <a:bodyPr/>
        <a:lstStyle/>
        <a:p>
          <a:endParaRPr lang="en-US"/>
        </a:p>
      </dgm:t>
    </dgm:pt>
    <dgm:pt modelId="{D1F4011F-FB71-4E03-932D-E5FBA6990F67}" type="sibTrans" cxnId="{67CD7013-185F-4F7D-B29C-FBC4F3F0C5AF}">
      <dgm:prSet/>
      <dgm:spPr/>
      <dgm:t>
        <a:bodyPr/>
        <a:lstStyle/>
        <a:p>
          <a:endParaRPr lang="en-US"/>
        </a:p>
      </dgm:t>
    </dgm:pt>
    <dgm:pt modelId="{01F453C4-E7C2-42F4-BEEC-23BFFADEC672}">
      <dgm:prSet/>
      <dgm:spPr/>
      <dgm:t>
        <a:bodyPr/>
        <a:lstStyle/>
        <a:p>
          <a:pPr>
            <a:lnSpc>
              <a:spcPct val="100000"/>
            </a:lnSpc>
            <a:defRPr b="1"/>
          </a:pPr>
          <a:r>
            <a:rPr lang="en-US">
              <a:solidFill>
                <a:srgbClr val="243782"/>
              </a:solidFill>
            </a:rPr>
            <a:t>Enhancing Performance</a:t>
          </a:r>
        </a:p>
      </dgm:t>
    </dgm:pt>
    <dgm:pt modelId="{3F99A59F-C704-4194-9C3E-B7E803ACFCD7}" type="parTrans" cxnId="{9DF82563-806D-4C52-9A2A-C60C25AE96C3}">
      <dgm:prSet/>
      <dgm:spPr/>
      <dgm:t>
        <a:bodyPr/>
        <a:lstStyle/>
        <a:p>
          <a:endParaRPr lang="en-US"/>
        </a:p>
      </dgm:t>
    </dgm:pt>
    <dgm:pt modelId="{FC4E53A6-F8DD-414A-B9DB-44DFD170D8E2}" type="sibTrans" cxnId="{9DF82563-806D-4C52-9A2A-C60C25AE96C3}">
      <dgm:prSet/>
      <dgm:spPr/>
      <dgm:t>
        <a:bodyPr/>
        <a:lstStyle/>
        <a:p>
          <a:endParaRPr lang="en-US"/>
        </a:p>
      </dgm:t>
    </dgm:pt>
    <dgm:pt modelId="{0675A48A-DA80-4B97-ABD0-69AA9EC193D1}">
      <dgm:prSet/>
      <dgm:spPr/>
      <dgm:t>
        <a:bodyPr/>
        <a:lstStyle/>
        <a:p>
          <a:pPr>
            <a:lnSpc>
              <a:spcPct val="100000"/>
            </a:lnSpc>
          </a:pPr>
          <a:r>
            <a:rPr lang="en-US">
              <a:solidFill>
                <a:srgbClr val="243782"/>
              </a:solidFill>
            </a:rPr>
            <a:t>By applying the discussed best practices, sales teams can enhance overall performance and achieve their targets together.</a:t>
          </a:r>
        </a:p>
      </dgm:t>
    </dgm:pt>
    <dgm:pt modelId="{69E3F391-E58A-4E9A-8383-3BE222FE9C33}" type="parTrans" cxnId="{0060D460-62B8-4ED3-A40E-FB1F5157986D}">
      <dgm:prSet/>
      <dgm:spPr/>
      <dgm:t>
        <a:bodyPr/>
        <a:lstStyle/>
        <a:p>
          <a:endParaRPr lang="en-US"/>
        </a:p>
      </dgm:t>
    </dgm:pt>
    <dgm:pt modelId="{AD211549-8654-440C-8EDE-0E1CDD13F9B1}" type="sibTrans" cxnId="{0060D460-62B8-4ED3-A40E-FB1F5157986D}">
      <dgm:prSet/>
      <dgm:spPr/>
      <dgm:t>
        <a:bodyPr/>
        <a:lstStyle/>
        <a:p>
          <a:endParaRPr lang="en-US"/>
        </a:p>
      </dgm:t>
    </dgm:pt>
    <dgm:pt modelId="{C23397B7-51AA-40E8-8000-0FBBF1F3AA70}" type="pres">
      <dgm:prSet presAssocID="{BBBEA0B1-1143-4DC1-AAE6-CE148C50B482}" presName="Name0" presStyleCnt="0">
        <dgm:presLayoutVars>
          <dgm:dir/>
          <dgm:resizeHandles val="exact"/>
        </dgm:presLayoutVars>
      </dgm:prSet>
      <dgm:spPr/>
    </dgm:pt>
    <dgm:pt modelId="{87DF5FD1-2713-474C-81AF-70F977341EC2}" type="pres">
      <dgm:prSet presAssocID="{2DF789D8-2E9C-4501-9D48-0C988BA2E5F2}" presName="compNode" presStyleCnt="0"/>
      <dgm:spPr/>
    </dgm:pt>
    <dgm:pt modelId="{95E93B86-DD5E-4025-9E91-9F6284CB1A41}" type="pres">
      <dgm:prSet presAssocID="{2DF789D8-2E9C-4501-9D48-0C988BA2E5F2}" presName="pictRect" presStyleLbl="revTx" presStyleIdx="0" presStyleCnt="6">
        <dgm:presLayoutVars>
          <dgm:chMax val="0"/>
          <dgm:bulletEnabled/>
        </dgm:presLayoutVars>
      </dgm:prSet>
      <dgm:spPr/>
    </dgm:pt>
    <dgm:pt modelId="{8A59B378-4DF2-4511-9D92-7241BC50AD5A}" type="pres">
      <dgm:prSet presAssocID="{2DF789D8-2E9C-4501-9D48-0C988BA2E5F2}" presName="textRect" presStyleLbl="revTx" presStyleIdx="1" presStyleCnt="6">
        <dgm:presLayoutVars>
          <dgm:bulletEnabled/>
        </dgm:presLayoutVars>
      </dgm:prSet>
      <dgm:spPr/>
    </dgm:pt>
    <dgm:pt modelId="{C5D04390-BD18-4B6A-BB86-31614A34DD8F}" type="pres">
      <dgm:prSet presAssocID="{42BC8995-EEC5-4554-B8F3-F7E5CBD411C0}" presName="sibTrans" presStyleLbl="sibTrans2D1" presStyleIdx="0" presStyleCnt="0"/>
      <dgm:spPr/>
    </dgm:pt>
    <dgm:pt modelId="{0A7936E0-D52F-4DAD-9474-D35C68A7DDDF}" type="pres">
      <dgm:prSet presAssocID="{B8115AAA-96BB-477A-AAA0-001CE46D8E1C}" presName="compNode" presStyleCnt="0"/>
      <dgm:spPr/>
    </dgm:pt>
    <dgm:pt modelId="{DB9D260F-A5D1-4A89-B5AB-AEFA916775B8}" type="pres">
      <dgm:prSet presAssocID="{B8115AAA-96BB-477A-AAA0-001CE46D8E1C}" presName="pictRect" presStyleLbl="revTx" presStyleIdx="2" presStyleCnt="6">
        <dgm:presLayoutVars>
          <dgm:chMax val="0"/>
          <dgm:bulletEnabled/>
        </dgm:presLayoutVars>
      </dgm:prSet>
      <dgm:spPr/>
    </dgm:pt>
    <dgm:pt modelId="{9B243A3B-7D2D-4B4C-9355-1AD7A572A2B6}" type="pres">
      <dgm:prSet presAssocID="{B8115AAA-96BB-477A-AAA0-001CE46D8E1C}" presName="textRect" presStyleLbl="revTx" presStyleIdx="3" presStyleCnt="6">
        <dgm:presLayoutVars>
          <dgm:bulletEnabled/>
        </dgm:presLayoutVars>
      </dgm:prSet>
      <dgm:spPr/>
    </dgm:pt>
    <dgm:pt modelId="{A2A2FD33-1505-4538-8D24-E364AC6A813F}" type="pres">
      <dgm:prSet presAssocID="{83C4AE95-C2EF-4D25-9F47-14136C3495F7}" presName="sibTrans" presStyleLbl="sibTrans2D1" presStyleIdx="0" presStyleCnt="0"/>
      <dgm:spPr/>
    </dgm:pt>
    <dgm:pt modelId="{F5D5452E-3A70-473B-A0C9-1EC3E3C8CA17}" type="pres">
      <dgm:prSet presAssocID="{01F453C4-E7C2-42F4-BEEC-23BFFADEC672}" presName="compNode" presStyleCnt="0"/>
      <dgm:spPr/>
    </dgm:pt>
    <dgm:pt modelId="{6F30F824-6FD5-4AF0-8475-934EF9FA8A18}" type="pres">
      <dgm:prSet presAssocID="{01F453C4-E7C2-42F4-BEEC-23BFFADEC672}" presName="pictRect" presStyleLbl="revTx" presStyleIdx="4" presStyleCnt="6">
        <dgm:presLayoutVars>
          <dgm:chMax val="0"/>
          <dgm:bulletEnabled/>
        </dgm:presLayoutVars>
      </dgm:prSet>
      <dgm:spPr/>
    </dgm:pt>
    <dgm:pt modelId="{DA133F8A-27C8-4B7C-9F02-9CAD5ECF8760}" type="pres">
      <dgm:prSet presAssocID="{01F453C4-E7C2-42F4-BEEC-23BFFADEC672}" presName="textRect" presStyleLbl="revTx" presStyleIdx="5" presStyleCnt="6">
        <dgm:presLayoutVars>
          <dgm:bulletEnabled/>
        </dgm:presLayoutVars>
      </dgm:prSet>
      <dgm:spPr/>
    </dgm:pt>
  </dgm:ptLst>
  <dgm:cxnLst>
    <dgm:cxn modelId="{E646D108-FE0E-4B57-8DB3-A7D0401C3AAE}" type="presOf" srcId="{72E7BD53-E918-4727-BC93-00B2BDF2D168}" destId="{8A59B378-4DF2-4511-9D92-7241BC50AD5A}" srcOrd="0" destOrd="0" presId="urn:microsoft.com/office/officeart/2024/3/layout/hArchList1"/>
    <dgm:cxn modelId="{67CD7013-185F-4F7D-B29C-FBC4F3F0C5AF}" srcId="{B8115AAA-96BB-477A-AAA0-001CE46D8E1C}" destId="{2AA2005C-73E5-463E-ACEC-74CD4A3BBA01}" srcOrd="0" destOrd="0" parTransId="{E30C9A78-A870-4273-A1AC-A5EF5763AFDB}" sibTransId="{D1F4011F-FB71-4E03-932D-E5FBA6990F67}"/>
    <dgm:cxn modelId="{4740285F-74DD-4580-A75E-3CE1B8DA4EAD}" srcId="{BBBEA0B1-1143-4DC1-AAE6-CE148C50B482}" destId="{B8115AAA-96BB-477A-AAA0-001CE46D8E1C}" srcOrd="1" destOrd="0" parTransId="{7F5B8370-00AA-4C53-AEE5-FB7FA076DE26}" sibTransId="{83C4AE95-C2EF-4D25-9F47-14136C3495F7}"/>
    <dgm:cxn modelId="{0060D460-62B8-4ED3-A40E-FB1F5157986D}" srcId="{01F453C4-E7C2-42F4-BEEC-23BFFADEC672}" destId="{0675A48A-DA80-4B97-ABD0-69AA9EC193D1}" srcOrd="0" destOrd="0" parTransId="{69E3F391-E58A-4E9A-8383-3BE222FE9C33}" sibTransId="{AD211549-8654-440C-8EDE-0E1CDD13F9B1}"/>
    <dgm:cxn modelId="{9DF82563-806D-4C52-9A2A-C60C25AE96C3}" srcId="{BBBEA0B1-1143-4DC1-AAE6-CE148C50B482}" destId="{01F453C4-E7C2-42F4-BEEC-23BFFADEC672}" srcOrd="2" destOrd="0" parTransId="{3F99A59F-C704-4194-9C3E-B7E803ACFCD7}" sibTransId="{FC4E53A6-F8DD-414A-B9DB-44DFD170D8E2}"/>
    <dgm:cxn modelId="{F8090F81-8E3A-484A-B6C1-622ED4EEB304}" type="presOf" srcId="{2AA2005C-73E5-463E-ACEC-74CD4A3BBA01}" destId="{9B243A3B-7D2D-4B4C-9355-1AD7A572A2B6}" srcOrd="0" destOrd="0" presId="urn:microsoft.com/office/officeart/2024/3/layout/hArchList1"/>
    <dgm:cxn modelId="{925C898E-8C24-4579-B13E-6F951A2B8EFA}" type="presOf" srcId="{42BC8995-EEC5-4554-B8F3-F7E5CBD411C0}" destId="{C5D04390-BD18-4B6A-BB86-31614A34DD8F}" srcOrd="0" destOrd="0" presId="urn:microsoft.com/office/officeart/2024/3/layout/hArchList1"/>
    <dgm:cxn modelId="{574A0F9A-5AFB-4EDF-9CE0-23420DF47128}" srcId="{BBBEA0B1-1143-4DC1-AAE6-CE148C50B482}" destId="{2DF789D8-2E9C-4501-9D48-0C988BA2E5F2}" srcOrd="0" destOrd="0" parTransId="{6A260971-28BA-4BB3-9950-C61118E40342}" sibTransId="{42BC8995-EEC5-4554-B8F3-F7E5CBD411C0}"/>
    <dgm:cxn modelId="{50B0FF9C-817A-440F-9F73-F57F833C1FFE}" type="presOf" srcId="{BBBEA0B1-1143-4DC1-AAE6-CE148C50B482}" destId="{C23397B7-51AA-40E8-8000-0FBBF1F3AA70}" srcOrd="0" destOrd="0" presId="urn:microsoft.com/office/officeart/2024/3/layout/hArchList1"/>
    <dgm:cxn modelId="{DF6E51A0-BBB8-4659-AB99-1A226C1B82A0}" type="presOf" srcId="{01F453C4-E7C2-42F4-BEEC-23BFFADEC672}" destId="{6F30F824-6FD5-4AF0-8475-934EF9FA8A18}" srcOrd="0" destOrd="0" presId="urn:microsoft.com/office/officeart/2024/3/layout/hArchList1"/>
    <dgm:cxn modelId="{FC78DDAC-7074-44A7-B42C-C7EBB762E302}" type="presOf" srcId="{83C4AE95-C2EF-4D25-9F47-14136C3495F7}" destId="{A2A2FD33-1505-4538-8D24-E364AC6A813F}" srcOrd="0" destOrd="0" presId="urn:microsoft.com/office/officeart/2024/3/layout/hArchList1"/>
    <dgm:cxn modelId="{3D8F5ABC-D9ED-4EFA-AC5A-BBE927B879F9}" type="presOf" srcId="{2DF789D8-2E9C-4501-9D48-0C988BA2E5F2}" destId="{95E93B86-DD5E-4025-9E91-9F6284CB1A41}" srcOrd="0" destOrd="0" presId="urn:microsoft.com/office/officeart/2024/3/layout/hArchList1"/>
    <dgm:cxn modelId="{598B78E3-7337-4999-AAD4-8412982D6048}" type="presOf" srcId="{B8115AAA-96BB-477A-AAA0-001CE46D8E1C}" destId="{DB9D260F-A5D1-4A89-B5AB-AEFA916775B8}" srcOrd="0" destOrd="0" presId="urn:microsoft.com/office/officeart/2024/3/layout/hArchList1"/>
    <dgm:cxn modelId="{9584D1F2-8834-4F5B-923D-2A99AD06CF06}" type="presOf" srcId="{0675A48A-DA80-4B97-ABD0-69AA9EC193D1}" destId="{DA133F8A-27C8-4B7C-9F02-9CAD5ECF8760}" srcOrd="0" destOrd="0" presId="urn:microsoft.com/office/officeart/2024/3/layout/hArchList1"/>
    <dgm:cxn modelId="{44747CFB-86D3-43B8-A5D1-9A67967FCFE0}" srcId="{2DF789D8-2E9C-4501-9D48-0C988BA2E5F2}" destId="{72E7BD53-E918-4727-BC93-00B2BDF2D168}" srcOrd="0" destOrd="0" parTransId="{A0CF8893-6D02-473A-AC6D-888B579B7712}" sibTransId="{D14B0B2F-CDFA-4E92-877F-43846347F0C7}"/>
    <dgm:cxn modelId="{5E01FE22-6183-4613-B5FD-F136F1EA0621}" type="presParOf" srcId="{C23397B7-51AA-40E8-8000-0FBBF1F3AA70}" destId="{87DF5FD1-2713-474C-81AF-70F977341EC2}" srcOrd="0" destOrd="0" presId="urn:microsoft.com/office/officeart/2024/3/layout/hArchList1"/>
    <dgm:cxn modelId="{94B934DA-2CDE-49EA-B6C1-20141E413D68}" type="presParOf" srcId="{87DF5FD1-2713-474C-81AF-70F977341EC2}" destId="{95E93B86-DD5E-4025-9E91-9F6284CB1A41}" srcOrd="0" destOrd="0" presId="urn:microsoft.com/office/officeart/2024/3/layout/hArchList1"/>
    <dgm:cxn modelId="{383FA795-D387-49BA-8474-A0E5D51D1367}" type="presParOf" srcId="{87DF5FD1-2713-474C-81AF-70F977341EC2}" destId="{8A59B378-4DF2-4511-9D92-7241BC50AD5A}" srcOrd="1" destOrd="0" presId="urn:microsoft.com/office/officeart/2024/3/layout/hArchList1"/>
    <dgm:cxn modelId="{B0AEEC94-B0B3-45E3-98BC-AA2AFC2A8F00}" type="presParOf" srcId="{C23397B7-51AA-40E8-8000-0FBBF1F3AA70}" destId="{C5D04390-BD18-4B6A-BB86-31614A34DD8F}" srcOrd="1" destOrd="0" presId="urn:microsoft.com/office/officeart/2024/3/layout/hArchList1"/>
    <dgm:cxn modelId="{77D008E3-CACB-41D2-9FFA-4D958DB03176}" type="presParOf" srcId="{C23397B7-51AA-40E8-8000-0FBBF1F3AA70}" destId="{0A7936E0-D52F-4DAD-9474-D35C68A7DDDF}" srcOrd="2" destOrd="0" presId="urn:microsoft.com/office/officeart/2024/3/layout/hArchList1"/>
    <dgm:cxn modelId="{AE7FB8BB-3DA2-4991-9411-46E5B25A4CCF}" type="presParOf" srcId="{0A7936E0-D52F-4DAD-9474-D35C68A7DDDF}" destId="{DB9D260F-A5D1-4A89-B5AB-AEFA916775B8}" srcOrd="0" destOrd="0" presId="urn:microsoft.com/office/officeart/2024/3/layout/hArchList1"/>
    <dgm:cxn modelId="{4E9D1364-096C-4CEF-B02D-F4F64F77C35E}" type="presParOf" srcId="{0A7936E0-D52F-4DAD-9474-D35C68A7DDDF}" destId="{9B243A3B-7D2D-4B4C-9355-1AD7A572A2B6}" srcOrd="1" destOrd="0" presId="urn:microsoft.com/office/officeart/2024/3/layout/hArchList1"/>
    <dgm:cxn modelId="{F58709B0-D7B6-4D06-8ABC-4E77942D88F2}" type="presParOf" srcId="{C23397B7-51AA-40E8-8000-0FBBF1F3AA70}" destId="{A2A2FD33-1505-4538-8D24-E364AC6A813F}" srcOrd="3" destOrd="0" presId="urn:microsoft.com/office/officeart/2024/3/layout/hArchList1"/>
    <dgm:cxn modelId="{D4B35D6E-6C86-424F-85ED-2537B28B4A7A}" type="presParOf" srcId="{C23397B7-51AA-40E8-8000-0FBBF1F3AA70}" destId="{F5D5452E-3A70-473B-A0C9-1EC3E3C8CA17}" srcOrd="4" destOrd="0" presId="urn:microsoft.com/office/officeart/2024/3/layout/hArchList1"/>
    <dgm:cxn modelId="{AEC0BEAA-D740-4A14-9F0E-08B619B8FD46}" type="presParOf" srcId="{F5D5452E-3A70-473B-A0C9-1EC3E3C8CA17}" destId="{6F30F824-6FD5-4AF0-8475-934EF9FA8A18}" srcOrd="0" destOrd="0" presId="urn:microsoft.com/office/officeart/2024/3/layout/hArchList1"/>
    <dgm:cxn modelId="{045C8DA2-8A65-4597-B4A4-AE52E7D00A1A}" type="presParOf" srcId="{F5D5452E-3A70-473B-A0C9-1EC3E3C8CA17}" destId="{DA133F8A-27C8-4B7C-9F02-9CAD5ECF8760}" srcOrd="1" destOrd="0" presId="urn:microsoft.com/office/officeart/2024/3/layout/hArc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no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ln>
                <a:noFill/>
              </a:ln>
              <a:solidFill>
                <a:srgbClr val="FFFFFF"/>
              </a:solidFill>
              <a:latin typeface="Arial"/>
              <a:ea typeface="+mn-ea"/>
              <a:cs typeface="+mn-cs"/>
            </a:rPr>
            <a:t>Qualification</a:t>
          </a:r>
        </a:p>
      </dgm:t>
    </dgm:pt>
    <dgm:pt modelId="{589E4F2B-21EA-4A39-A599-0383B50788DC}" type="sibTrans" cxnId="{7AE33719-386D-4851-A906-489F16B106B5}">
      <dgm:prSet/>
      <dgm:spPr/>
      <dgm:t>
        <a:bodyPr/>
        <a:lstStyle/>
        <a:p>
          <a:endParaRPr lang="en-US" sz="2000"/>
        </a:p>
      </dgm:t>
    </dgm:pt>
    <dgm:pt modelId="{ACA2A605-CED9-42CE-AE95-E7070712E585}" type="parTrans" cxnId="{7AE33719-386D-4851-A906-489F16B106B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no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ln>
                <a:noFill/>
              </a:ln>
              <a:solidFill>
                <a:srgbClr val="FFFFFF"/>
              </a:solidFill>
              <a:latin typeface="Arial"/>
              <a:ea typeface="+mn-ea"/>
              <a:cs typeface="+mn-cs"/>
            </a:rPr>
            <a:t>Qualification</a:t>
          </a:r>
        </a:p>
      </dgm:t>
    </dgm:pt>
    <dgm:pt modelId="{589E4F2B-21EA-4A39-A599-0383B50788DC}" type="sibTrans" cxnId="{7AE33719-386D-4851-A906-489F16B106B5}">
      <dgm:prSet/>
      <dgm:spPr/>
      <dgm:t>
        <a:bodyPr/>
        <a:lstStyle/>
        <a:p>
          <a:endParaRPr lang="en-US" sz="2000"/>
        </a:p>
      </dgm:t>
    </dgm:pt>
    <dgm:pt modelId="{ACA2A605-CED9-42CE-AE95-E7070712E585}" type="parTrans" cxnId="{7AE33719-386D-4851-A906-489F16B106B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no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ln>
                <a:noFill/>
              </a:ln>
              <a:solidFill>
                <a:srgbClr val="FFFFFF"/>
              </a:solidFill>
              <a:latin typeface="Arial"/>
              <a:ea typeface="+mn-ea"/>
              <a:cs typeface="+mn-cs"/>
            </a:rPr>
            <a:t>Qualification</a:t>
          </a:r>
        </a:p>
      </dgm:t>
    </dgm:pt>
    <dgm:pt modelId="{589E4F2B-21EA-4A39-A599-0383B50788DC}" type="sibTrans" cxnId="{7AE33719-386D-4851-A906-489F16B106B5}">
      <dgm:prSet/>
      <dgm:spPr/>
      <dgm:t>
        <a:bodyPr/>
        <a:lstStyle/>
        <a:p>
          <a:endParaRPr lang="en-US" sz="2000"/>
        </a:p>
      </dgm:t>
    </dgm:pt>
    <dgm:pt modelId="{ACA2A605-CED9-42CE-AE95-E7070712E585}" type="parTrans" cxnId="{7AE33719-386D-4851-A906-489F16B106B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no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ln>
                <a:noFill/>
              </a:ln>
              <a:solidFill>
                <a:srgbClr val="FFFFFF"/>
              </a:solidFill>
              <a:latin typeface="Arial"/>
              <a:ea typeface="+mn-ea"/>
              <a:cs typeface="+mn-cs"/>
            </a:rPr>
            <a:t>Qualification</a:t>
          </a:r>
        </a:p>
      </dgm:t>
    </dgm:pt>
    <dgm:pt modelId="{589E4F2B-21EA-4A39-A599-0383B50788DC}" type="sibTrans" cxnId="{7AE33719-386D-4851-A906-489F16B106B5}">
      <dgm:prSet/>
      <dgm:spPr/>
      <dgm:t>
        <a:bodyPr/>
        <a:lstStyle/>
        <a:p>
          <a:endParaRPr lang="en-US" sz="2000"/>
        </a:p>
      </dgm:t>
    </dgm:pt>
    <dgm:pt modelId="{ACA2A605-CED9-42CE-AE95-E7070712E585}" type="parTrans" cxnId="{7AE33719-386D-4851-A906-489F16B106B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no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ln>
                <a:noFill/>
              </a:ln>
              <a:solidFill>
                <a:srgbClr val="FFFFFF"/>
              </a:solidFill>
              <a:latin typeface="Arial"/>
              <a:ea typeface="+mn-ea"/>
              <a:cs typeface="+mn-cs"/>
            </a:rPr>
            <a:t>Qualification</a:t>
          </a:r>
        </a:p>
      </dgm:t>
    </dgm:pt>
    <dgm:pt modelId="{589E4F2B-21EA-4A39-A599-0383B50788DC}" type="sibTrans" cxnId="{7AE33719-386D-4851-A906-489F16B106B5}">
      <dgm:prSet/>
      <dgm:spPr/>
      <dgm:t>
        <a:bodyPr/>
        <a:lstStyle/>
        <a:p>
          <a:endParaRPr lang="en-US" sz="2000"/>
        </a:p>
      </dgm:t>
    </dgm:pt>
    <dgm:pt modelId="{ACA2A605-CED9-42CE-AE95-E7070712E585}" type="parTrans" cxnId="{7AE33719-386D-4851-A906-489F16B106B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no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ln>
                <a:noFill/>
              </a:ln>
              <a:solidFill>
                <a:srgbClr val="FFFFFF"/>
              </a:solidFill>
              <a:latin typeface="Arial"/>
              <a:ea typeface="+mn-ea"/>
              <a:cs typeface="+mn-cs"/>
            </a:rPr>
            <a:t>Qualification</a:t>
          </a:r>
        </a:p>
      </dgm:t>
    </dgm:pt>
    <dgm:pt modelId="{589E4F2B-21EA-4A39-A599-0383B50788DC}" type="sibTrans" cxnId="{7AE33719-386D-4851-A906-489F16B106B5}">
      <dgm:prSet/>
      <dgm:spPr/>
      <dgm:t>
        <a:bodyPr/>
        <a:lstStyle/>
        <a:p>
          <a:endParaRPr lang="en-US" sz="2000"/>
        </a:p>
      </dgm:t>
    </dgm:pt>
    <dgm:pt modelId="{ACA2A605-CED9-42CE-AE95-E7070712E585}" type="parTrans" cxnId="{7AE33719-386D-4851-A906-489F16B106B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810050" y="-4185"/>
          <a:ext cx="4650351" cy="4650351"/>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2268752" y="2094"/>
          <a:ext cx="1732947" cy="866473"/>
        </a:xfrm>
        <a:prstGeom prst="roundRect">
          <a:avLst/>
        </a:prstGeom>
        <a:solidFill>
          <a:srgbClr val="00417C"/>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2311050" y="44392"/>
        <a:ext cx="1648351" cy="781877"/>
      </dsp:txXfrm>
    </dsp:sp>
    <dsp:sp modelId="{59E48907-6C34-4F44-A90B-068BDD6276F1}">
      <dsp:nvSpPr>
        <dsp:cNvPr id="0" name=""/>
        <dsp:cNvSpPr/>
      </dsp:nvSpPr>
      <dsp:spPr>
        <a:xfrm>
          <a:off x="3902554" y="945370"/>
          <a:ext cx="1732947" cy="866473"/>
        </a:xfrm>
        <a:prstGeom prst="roundRect">
          <a:avLst/>
        </a:prstGeom>
        <a:solidFill>
          <a:srgbClr val="005BAA">
            <a:shade val="50000"/>
            <a:hueOff val="286008"/>
            <a:satOff val="-23405"/>
            <a:lumOff val="17571"/>
            <a:alphaOff val="0"/>
          </a:srgbClr>
        </a:solidFill>
        <a:ln w="571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n>
                <a:noFill/>
              </a:ln>
              <a:solidFill>
                <a:srgbClr val="FFFFFF"/>
              </a:solidFill>
              <a:latin typeface="Arial"/>
              <a:ea typeface="+mn-ea"/>
              <a:cs typeface="+mn-cs"/>
            </a:rPr>
            <a:t>Qualification</a:t>
          </a:r>
        </a:p>
      </dsp:txBody>
      <dsp:txXfrm>
        <a:off x="3944852" y="987668"/>
        <a:ext cx="1648351" cy="781877"/>
      </dsp:txXfrm>
    </dsp:sp>
    <dsp:sp modelId="{415E7D2B-7A5B-4E4E-AA06-EEF3163A0DD6}">
      <dsp:nvSpPr>
        <dsp:cNvPr id="0" name=""/>
        <dsp:cNvSpPr/>
      </dsp:nvSpPr>
      <dsp:spPr>
        <a:xfrm>
          <a:off x="3902554" y="2831922"/>
          <a:ext cx="1732947" cy="866473"/>
        </a:xfrm>
        <a:prstGeom prst="roundRect">
          <a:avLst/>
        </a:prstGeom>
        <a:solidFill>
          <a:srgbClr val="005BAA">
            <a:shade val="50000"/>
            <a:hueOff val="572016"/>
            <a:satOff val="-46809"/>
            <a:lumOff val="35141"/>
            <a:alphaOff val="0"/>
          </a:srgbClr>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3944852" y="2874220"/>
        <a:ext cx="1648351" cy="781877"/>
      </dsp:txXfrm>
    </dsp:sp>
    <dsp:sp modelId="{555F6445-514B-4CD3-B1BF-8239E4861A4E}">
      <dsp:nvSpPr>
        <dsp:cNvPr id="0" name=""/>
        <dsp:cNvSpPr/>
      </dsp:nvSpPr>
      <dsp:spPr>
        <a:xfrm>
          <a:off x="2268752" y="3775198"/>
          <a:ext cx="1732947" cy="866473"/>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2311050" y="3817496"/>
        <a:ext cx="1648351" cy="781877"/>
      </dsp:txXfrm>
    </dsp:sp>
    <dsp:sp modelId="{553C27A5-D23B-4C6D-ADF3-3FB3B82C7151}">
      <dsp:nvSpPr>
        <dsp:cNvPr id="0" name=""/>
        <dsp:cNvSpPr/>
      </dsp:nvSpPr>
      <dsp:spPr>
        <a:xfrm>
          <a:off x="634950" y="2831922"/>
          <a:ext cx="1732947" cy="866473"/>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677248" y="2874220"/>
        <a:ext cx="1648351" cy="781877"/>
      </dsp:txXfrm>
    </dsp:sp>
    <dsp:sp modelId="{91E96FBE-DC7E-4F4F-B9A1-B140983597BD}">
      <dsp:nvSpPr>
        <dsp:cNvPr id="0" name=""/>
        <dsp:cNvSpPr/>
      </dsp:nvSpPr>
      <dsp:spPr>
        <a:xfrm>
          <a:off x="634950" y="945370"/>
          <a:ext cx="1732947" cy="866473"/>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677248" y="987668"/>
        <a:ext cx="1648351" cy="781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93B86-DD5E-4025-9E91-9F6284CB1A41}">
      <dsp:nvSpPr>
        <dsp:cNvPr id="0" name=""/>
        <dsp:cNvSpPr/>
      </dsp:nvSpPr>
      <dsp:spPr>
        <a:xfrm>
          <a:off x="0" y="0"/>
          <a:ext cx="2333898" cy="604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rgbClr val="243782"/>
              </a:solidFill>
            </a:rPr>
            <a:t>Importance of Structured Meetings</a:t>
          </a:r>
        </a:p>
      </dsp:txBody>
      <dsp:txXfrm>
        <a:off x="0" y="0"/>
        <a:ext cx="2333898" cy="604051"/>
      </dsp:txXfrm>
    </dsp:sp>
    <dsp:sp modelId="{8A59B378-4DF2-4511-9D92-7241BC50AD5A}">
      <dsp:nvSpPr>
        <dsp:cNvPr id="0" name=""/>
        <dsp:cNvSpPr/>
      </dsp:nvSpPr>
      <dsp:spPr>
        <a:xfrm>
          <a:off x="0" y="604051"/>
          <a:ext cx="2333898" cy="2626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rgbClr val="243782"/>
              </a:solidFill>
            </a:rPr>
            <a:t>Structured morning meetings help sales teams align their goals and strategies effectively, fostering a unified approach.</a:t>
          </a:r>
        </a:p>
      </dsp:txBody>
      <dsp:txXfrm>
        <a:off x="0" y="604051"/>
        <a:ext cx="2333898" cy="2626828"/>
      </dsp:txXfrm>
    </dsp:sp>
    <dsp:sp modelId="{DB9D260F-A5D1-4A89-B5AB-AEFA916775B8}">
      <dsp:nvSpPr>
        <dsp:cNvPr id="0" name=""/>
        <dsp:cNvSpPr/>
      </dsp:nvSpPr>
      <dsp:spPr>
        <a:xfrm>
          <a:off x="2567288" y="0"/>
          <a:ext cx="2333898" cy="604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rgbClr val="243782"/>
              </a:solidFill>
            </a:rPr>
            <a:t>Motivation and Team Spirit</a:t>
          </a:r>
        </a:p>
      </dsp:txBody>
      <dsp:txXfrm>
        <a:off x="2567288" y="0"/>
        <a:ext cx="2333898" cy="604051"/>
      </dsp:txXfrm>
    </dsp:sp>
    <dsp:sp modelId="{9B243A3B-7D2D-4B4C-9355-1AD7A572A2B6}">
      <dsp:nvSpPr>
        <dsp:cNvPr id="0" name=""/>
        <dsp:cNvSpPr/>
      </dsp:nvSpPr>
      <dsp:spPr>
        <a:xfrm>
          <a:off x="2567288" y="604051"/>
          <a:ext cx="2333898" cy="2626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rgbClr val="243782"/>
              </a:solidFill>
            </a:rPr>
            <a:t>These meetings are essential for motivating team members, boosting morale, and creating a positive work environment.</a:t>
          </a:r>
        </a:p>
      </dsp:txBody>
      <dsp:txXfrm>
        <a:off x="2567288" y="604051"/>
        <a:ext cx="2333898" cy="2626828"/>
      </dsp:txXfrm>
    </dsp:sp>
    <dsp:sp modelId="{6F30F824-6FD5-4AF0-8475-934EF9FA8A18}">
      <dsp:nvSpPr>
        <dsp:cNvPr id="0" name=""/>
        <dsp:cNvSpPr/>
      </dsp:nvSpPr>
      <dsp:spPr>
        <a:xfrm>
          <a:off x="5134577" y="0"/>
          <a:ext cx="2333898" cy="604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rgbClr val="243782"/>
              </a:solidFill>
            </a:rPr>
            <a:t>Enhancing Performance</a:t>
          </a:r>
        </a:p>
      </dsp:txBody>
      <dsp:txXfrm>
        <a:off x="5134577" y="0"/>
        <a:ext cx="2333898" cy="604051"/>
      </dsp:txXfrm>
    </dsp:sp>
    <dsp:sp modelId="{DA133F8A-27C8-4B7C-9F02-9CAD5ECF8760}">
      <dsp:nvSpPr>
        <dsp:cNvPr id="0" name=""/>
        <dsp:cNvSpPr/>
      </dsp:nvSpPr>
      <dsp:spPr>
        <a:xfrm>
          <a:off x="5134577" y="604051"/>
          <a:ext cx="2333898" cy="2626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rgbClr val="243782"/>
              </a:solidFill>
            </a:rPr>
            <a:t>By applying the discussed best practices, sales teams can enhance overall performance and achieve their targets together.</a:t>
          </a:r>
        </a:p>
      </dsp:txBody>
      <dsp:txXfrm>
        <a:off x="5134577" y="604051"/>
        <a:ext cx="2333898" cy="26268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2544833" y="-3027"/>
          <a:ext cx="4623092" cy="4623092"/>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3968335" y="2367"/>
          <a:ext cx="1776088" cy="888044"/>
        </a:xfrm>
        <a:prstGeom prst="roundRect">
          <a:avLst/>
        </a:prstGeom>
        <a:solidFill>
          <a:srgbClr val="00417C"/>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011686" y="45718"/>
        <a:ext cx="1689386" cy="801342"/>
      </dsp:txXfrm>
    </dsp:sp>
    <dsp:sp modelId="{59E48907-6C34-4F44-A90B-068BDD6276F1}">
      <dsp:nvSpPr>
        <dsp:cNvPr id="0" name=""/>
        <dsp:cNvSpPr/>
      </dsp:nvSpPr>
      <dsp:spPr>
        <a:xfrm>
          <a:off x="5592561" y="940114"/>
          <a:ext cx="1776088" cy="888044"/>
        </a:xfrm>
        <a:prstGeom prst="roundRect">
          <a:avLst/>
        </a:prstGeom>
        <a:solidFill>
          <a:srgbClr val="005BAA">
            <a:shade val="50000"/>
            <a:hueOff val="286008"/>
            <a:satOff val="-23405"/>
            <a:lumOff val="17571"/>
            <a:alphaOff val="0"/>
          </a:srgbClr>
        </a:solidFill>
        <a:ln w="571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n>
                <a:noFill/>
              </a:ln>
              <a:solidFill>
                <a:srgbClr val="FFFFFF"/>
              </a:solidFill>
              <a:latin typeface="Arial"/>
              <a:ea typeface="+mn-ea"/>
              <a:cs typeface="+mn-cs"/>
            </a:rPr>
            <a:t>Qualification</a:t>
          </a:r>
        </a:p>
      </dsp:txBody>
      <dsp:txXfrm>
        <a:off x="5635912" y="983465"/>
        <a:ext cx="1689386" cy="801342"/>
      </dsp:txXfrm>
    </dsp:sp>
    <dsp:sp modelId="{415E7D2B-7A5B-4E4E-AA06-EEF3163A0DD6}">
      <dsp:nvSpPr>
        <dsp:cNvPr id="0" name=""/>
        <dsp:cNvSpPr/>
      </dsp:nvSpPr>
      <dsp:spPr>
        <a:xfrm>
          <a:off x="5592561" y="2815608"/>
          <a:ext cx="1776088" cy="888044"/>
        </a:xfrm>
        <a:prstGeom prst="roundRect">
          <a:avLst/>
        </a:prstGeom>
        <a:solidFill>
          <a:srgbClr val="005BAA">
            <a:shade val="50000"/>
            <a:hueOff val="572016"/>
            <a:satOff val="-46809"/>
            <a:lumOff val="35141"/>
            <a:alphaOff val="0"/>
          </a:srgbClr>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5635912" y="2858959"/>
        <a:ext cx="1689386" cy="801342"/>
      </dsp:txXfrm>
    </dsp:sp>
    <dsp:sp modelId="{555F6445-514B-4CD3-B1BF-8239E4861A4E}">
      <dsp:nvSpPr>
        <dsp:cNvPr id="0" name=""/>
        <dsp:cNvSpPr/>
      </dsp:nvSpPr>
      <dsp:spPr>
        <a:xfrm>
          <a:off x="3968335" y="3753355"/>
          <a:ext cx="1776088" cy="888044"/>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011686" y="3796706"/>
        <a:ext cx="1689386" cy="801342"/>
      </dsp:txXfrm>
    </dsp:sp>
    <dsp:sp modelId="{553C27A5-D23B-4C6D-ADF3-3FB3B82C7151}">
      <dsp:nvSpPr>
        <dsp:cNvPr id="0" name=""/>
        <dsp:cNvSpPr/>
      </dsp:nvSpPr>
      <dsp:spPr>
        <a:xfrm>
          <a:off x="2344110" y="2815608"/>
          <a:ext cx="1776088" cy="888044"/>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387461" y="2858959"/>
        <a:ext cx="1689386" cy="801342"/>
      </dsp:txXfrm>
    </dsp:sp>
    <dsp:sp modelId="{91E96FBE-DC7E-4F4F-B9A1-B140983597BD}">
      <dsp:nvSpPr>
        <dsp:cNvPr id="0" name=""/>
        <dsp:cNvSpPr/>
      </dsp:nvSpPr>
      <dsp:spPr>
        <a:xfrm>
          <a:off x="2344110" y="940114"/>
          <a:ext cx="1776088" cy="888044"/>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387461" y="983465"/>
        <a:ext cx="1689386" cy="8013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2544833" y="-3027"/>
          <a:ext cx="4623092" cy="4623092"/>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3968335" y="2367"/>
          <a:ext cx="1776088" cy="888044"/>
        </a:xfrm>
        <a:prstGeom prst="roundRect">
          <a:avLst/>
        </a:prstGeom>
        <a:solidFill>
          <a:srgbClr val="00417C"/>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011686" y="45718"/>
        <a:ext cx="1689386" cy="801342"/>
      </dsp:txXfrm>
    </dsp:sp>
    <dsp:sp modelId="{59E48907-6C34-4F44-A90B-068BDD6276F1}">
      <dsp:nvSpPr>
        <dsp:cNvPr id="0" name=""/>
        <dsp:cNvSpPr/>
      </dsp:nvSpPr>
      <dsp:spPr>
        <a:xfrm>
          <a:off x="5592561" y="940114"/>
          <a:ext cx="1776088" cy="888044"/>
        </a:xfrm>
        <a:prstGeom prst="roundRect">
          <a:avLst/>
        </a:prstGeom>
        <a:solidFill>
          <a:srgbClr val="005BAA">
            <a:shade val="50000"/>
            <a:hueOff val="286008"/>
            <a:satOff val="-23405"/>
            <a:lumOff val="17571"/>
            <a:alphaOff val="0"/>
          </a:srgbClr>
        </a:solidFill>
        <a:ln w="571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n>
                <a:noFill/>
              </a:ln>
              <a:solidFill>
                <a:srgbClr val="FFFFFF"/>
              </a:solidFill>
              <a:latin typeface="Arial"/>
              <a:ea typeface="+mn-ea"/>
              <a:cs typeface="+mn-cs"/>
            </a:rPr>
            <a:t>Qualification</a:t>
          </a:r>
        </a:p>
      </dsp:txBody>
      <dsp:txXfrm>
        <a:off x="5635912" y="983465"/>
        <a:ext cx="1689386" cy="801342"/>
      </dsp:txXfrm>
    </dsp:sp>
    <dsp:sp modelId="{415E7D2B-7A5B-4E4E-AA06-EEF3163A0DD6}">
      <dsp:nvSpPr>
        <dsp:cNvPr id="0" name=""/>
        <dsp:cNvSpPr/>
      </dsp:nvSpPr>
      <dsp:spPr>
        <a:xfrm>
          <a:off x="5592561" y="2815608"/>
          <a:ext cx="1776088" cy="888044"/>
        </a:xfrm>
        <a:prstGeom prst="roundRect">
          <a:avLst/>
        </a:prstGeom>
        <a:solidFill>
          <a:srgbClr val="005BAA">
            <a:shade val="50000"/>
            <a:hueOff val="572016"/>
            <a:satOff val="-46809"/>
            <a:lumOff val="35141"/>
            <a:alphaOff val="0"/>
          </a:srgbClr>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5635912" y="2858959"/>
        <a:ext cx="1689386" cy="801342"/>
      </dsp:txXfrm>
    </dsp:sp>
    <dsp:sp modelId="{555F6445-514B-4CD3-B1BF-8239E4861A4E}">
      <dsp:nvSpPr>
        <dsp:cNvPr id="0" name=""/>
        <dsp:cNvSpPr/>
      </dsp:nvSpPr>
      <dsp:spPr>
        <a:xfrm>
          <a:off x="3968335" y="3753355"/>
          <a:ext cx="1776088" cy="888044"/>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011686" y="3796706"/>
        <a:ext cx="1689386" cy="801342"/>
      </dsp:txXfrm>
    </dsp:sp>
    <dsp:sp modelId="{553C27A5-D23B-4C6D-ADF3-3FB3B82C7151}">
      <dsp:nvSpPr>
        <dsp:cNvPr id="0" name=""/>
        <dsp:cNvSpPr/>
      </dsp:nvSpPr>
      <dsp:spPr>
        <a:xfrm>
          <a:off x="2344110" y="2815608"/>
          <a:ext cx="1776088" cy="888044"/>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387461" y="2858959"/>
        <a:ext cx="1689386" cy="801342"/>
      </dsp:txXfrm>
    </dsp:sp>
    <dsp:sp modelId="{91E96FBE-DC7E-4F4F-B9A1-B140983597BD}">
      <dsp:nvSpPr>
        <dsp:cNvPr id="0" name=""/>
        <dsp:cNvSpPr/>
      </dsp:nvSpPr>
      <dsp:spPr>
        <a:xfrm>
          <a:off x="2344110" y="940114"/>
          <a:ext cx="1776088" cy="888044"/>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387461" y="983465"/>
        <a:ext cx="1689386" cy="8013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2544833" y="-3027"/>
          <a:ext cx="4623092" cy="4623092"/>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3968335" y="2367"/>
          <a:ext cx="1776088" cy="888044"/>
        </a:xfrm>
        <a:prstGeom prst="roundRect">
          <a:avLst/>
        </a:prstGeom>
        <a:solidFill>
          <a:srgbClr val="00417C"/>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011686" y="45718"/>
        <a:ext cx="1689386" cy="801342"/>
      </dsp:txXfrm>
    </dsp:sp>
    <dsp:sp modelId="{59E48907-6C34-4F44-A90B-068BDD6276F1}">
      <dsp:nvSpPr>
        <dsp:cNvPr id="0" name=""/>
        <dsp:cNvSpPr/>
      </dsp:nvSpPr>
      <dsp:spPr>
        <a:xfrm>
          <a:off x="5592561" y="940114"/>
          <a:ext cx="1776088" cy="888044"/>
        </a:xfrm>
        <a:prstGeom prst="roundRect">
          <a:avLst/>
        </a:prstGeom>
        <a:solidFill>
          <a:srgbClr val="005BAA">
            <a:shade val="50000"/>
            <a:hueOff val="286008"/>
            <a:satOff val="-23405"/>
            <a:lumOff val="17571"/>
            <a:alphaOff val="0"/>
          </a:srgbClr>
        </a:solidFill>
        <a:ln w="571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n>
                <a:noFill/>
              </a:ln>
              <a:solidFill>
                <a:srgbClr val="FFFFFF"/>
              </a:solidFill>
              <a:latin typeface="Arial"/>
              <a:ea typeface="+mn-ea"/>
              <a:cs typeface="+mn-cs"/>
            </a:rPr>
            <a:t>Qualification</a:t>
          </a:r>
        </a:p>
      </dsp:txBody>
      <dsp:txXfrm>
        <a:off x="5635912" y="983465"/>
        <a:ext cx="1689386" cy="801342"/>
      </dsp:txXfrm>
    </dsp:sp>
    <dsp:sp modelId="{415E7D2B-7A5B-4E4E-AA06-EEF3163A0DD6}">
      <dsp:nvSpPr>
        <dsp:cNvPr id="0" name=""/>
        <dsp:cNvSpPr/>
      </dsp:nvSpPr>
      <dsp:spPr>
        <a:xfrm>
          <a:off x="5592561" y="2815608"/>
          <a:ext cx="1776088" cy="888044"/>
        </a:xfrm>
        <a:prstGeom prst="roundRect">
          <a:avLst/>
        </a:prstGeom>
        <a:solidFill>
          <a:srgbClr val="005BAA">
            <a:shade val="50000"/>
            <a:hueOff val="572016"/>
            <a:satOff val="-46809"/>
            <a:lumOff val="35141"/>
            <a:alphaOff val="0"/>
          </a:srgbClr>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5635912" y="2858959"/>
        <a:ext cx="1689386" cy="801342"/>
      </dsp:txXfrm>
    </dsp:sp>
    <dsp:sp modelId="{555F6445-514B-4CD3-B1BF-8239E4861A4E}">
      <dsp:nvSpPr>
        <dsp:cNvPr id="0" name=""/>
        <dsp:cNvSpPr/>
      </dsp:nvSpPr>
      <dsp:spPr>
        <a:xfrm>
          <a:off x="3968335" y="3753355"/>
          <a:ext cx="1776088" cy="888044"/>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011686" y="3796706"/>
        <a:ext cx="1689386" cy="801342"/>
      </dsp:txXfrm>
    </dsp:sp>
    <dsp:sp modelId="{553C27A5-D23B-4C6D-ADF3-3FB3B82C7151}">
      <dsp:nvSpPr>
        <dsp:cNvPr id="0" name=""/>
        <dsp:cNvSpPr/>
      </dsp:nvSpPr>
      <dsp:spPr>
        <a:xfrm>
          <a:off x="2344110" y="2815608"/>
          <a:ext cx="1776088" cy="888044"/>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387461" y="2858959"/>
        <a:ext cx="1689386" cy="801342"/>
      </dsp:txXfrm>
    </dsp:sp>
    <dsp:sp modelId="{91E96FBE-DC7E-4F4F-B9A1-B140983597BD}">
      <dsp:nvSpPr>
        <dsp:cNvPr id="0" name=""/>
        <dsp:cNvSpPr/>
      </dsp:nvSpPr>
      <dsp:spPr>
        <a:xfrm>
          <a:off x="2344110" y="940114"/>
          <a:ext cx="1776088" cy="888044"/>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387461" y="983465"/>
        <a:ext cx="1689386" cy="8013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2544833" y="-3027"/>
          <a:ext cx="4623092" cy="4623092"/>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3968335" y="2367"/>
          <a:ext cx="1776088" cy="888044"/>
        </a:xfrm>
        <a:prstGeom prst="roundRect">
          <a:avLst/>
        </a:prstGeom>
        <a:solidFill>
          <a:srgbClr val="00417C"/>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011686" y="45718"/>
        <a:ext cx="1689386" cy="801342"/>
      </dsp:txXfrm>
    </dsp:sp>
    <dsp:sp modelId="{59E48907-6C34-4F44-A90B-068BDD6276F1}">
      <dsp:nvSpPr>
        <dsp:cNvPr id="0" name=""/>
        <dsp:cNvSpPr/>
      </dsp:nvSpPr>
      <dsp:spPr>
        <a:xfrm>
          <a:off x="5592561" y="940114"/>
          <a:ext cx="1776088" cy="888044"/>
        </a:xfrm>
        <a:prstGeom prst="roundRect">
          <a:avLst/>
        </a:prstGeom>
        <a:solidFill>
          <a:srgbClr val="005BAA">
            <a:shade val="50000"/>
            <a:hueOff val="286008"/>
            <a:satOff val="-23405"/>
            <a:lumOff val="17571"/>
            <a:alphaOff val="0"/>
          </a:srgbClr>
        </a:solidFill>
        <a:ln w="571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n>
                <a:noFill/>
              </a:ln>
              <a:solidFill>
                <a:srgbClr val="FFFFFF"/>
              </a:solidFill>
              <a:latin typeface="Arial"/>
              <a:ea typeface="+mn-ea"/>
              <a:cs typeface="+mn-cs"/>
            </a:rPr>
            <a:t>Qualification</a:t>
          </a:r>
        </a:p>
      </dsp:txBody>
      <dsp:txXfrm>
        <a:off x="5635912" y="983465"/>
        <a:ext cx="1689386" cy="801342"/>
      </dsp:txXfrm>
    </dsp:sp>
    <dsp:sp modelId="{415E7D2B-7A5B-4E4E-AA06-EEF3163A0DD6}">
      <dsp:nvSpPr>
        <dsp:cNvPr id="0" name=""/>
        <dsp:cNvSpPr/>
      </dsp:nvSpPr>
      <dsp:spPr>
        <a:xfrm>
          <a:off x="5592561" y="2815608"/>
          <a:ext cx="1776088" cy="888044"/>
        </a:xfrm>
        <a:prstGeom prst="roundRect">
          <a:avLst/>
        </a:prstGeom>
        <a:solidFill>
          <a:srgbClr val="005BAA">
            <a:shade val="50000"/>
            <a:hueOff val="572016"/>
            <a:satOff val="-46809"/>
            <a:lumOff val="35141"/>
            <a:alphaOff val="0"/>
          </a:srgbClr>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5635912" y="2858959"/>
        <a:ext cx="1689386" cy="801342"/>
      </dsp:txXfrm>
    </dsp:sp>
    <dsp:sp modelId="{555F6445-514B-4CD3-B1BF-8239E4861A4E}">
      <dsp:nvSpPr>
        <dsp:cNvPr id="0" name=""/>
        <dsp:cNvSpPr/>
      </dsp:nvSpPr>
      <dsp:spPr>
        <a:xfrm>
          <a:off x="3968335" y="3753355"/>
          <a:ext cx="1776088" cy="888044"/>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011686" y="3796706"/>
        <a:ext cx="1689386" cy="801342"/>
      </dsp:txXfrm>
    </dsp:sp>
    <dsp:sp modelId="{553C27A5-D23B-4C6D-ADF3-3FB3B82C7151}">
      <dsp:nvSpPr>
        <dsp:cNvPr id="0" name=""/>
        <dsp:cNvSpPr/>
      </dsp:nvSpPr>
      <dsp:spPr>
        <a:xfrm>
          <a:off x="2344110" y="2815608"/>
          <a:ext cx="1776088" cy="888044"/>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387461" y="2858959"/>
        <a:ext cx="1689386" cy="801342"/>
      </dsp:txXfrm>
    </dsp:sp>
    <dsp:sp modelId="{91E96FBE-DC7E-4F4F-B9A1-B140983597BD}">
      <dsp:nvSpPr>
        <dsp:cNvPr id="0" name=""/>
        <dsp:cNvSpPr/>
      </dsp:nvSpPr>
      <dsp:spPr>
        <a:xfrm>
          <a:off x="2344110" y="940114"/>
          <a:ext cx="1776088" cy="888044"/>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387461" y="983465"/>
        <a:ext cx="1689386" cy="8013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2544833" y="-3027"/>
          <a:ext cx="4623092" cy="4623092"/>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3968335" y="2367"/>
          <a:ext cx="1776088" cy="888044"/>
        </a:xfrm>
        <a:prstGeom prst="roundRect">
          <a:avLst/>
        </a:prstGeom>
        <a:solidFill>
          <a:srgbClr val="00417C"/>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011686" y="45718"/>
        <a:ext cx="1689386" cy="801342"/>
      </dsp:txXfrm>
    </dsp:sp>
    <dsp:sp modelId="{59E48907-6C34-4F44-A90B-068BDD6276F1}">
      <dsp:nvSpPr>
        <dsp:cNvPr id="0" name=""/>
        <dsp:cNvSpPr/>
      </dsp:nvSpPr>
      <dsp:spPr>
        <a:xfrm>
          <a:off x="5592561" y="940114"/>
          <a:ext cx="1776088" cy="888044"/>
        </a:xfrm>
        <a:prstGeom prst="roundRect">
          <a:avLst/>
        </a:prstGeom>
        <a:solidFill>
          <a:srgbClr val="005BAA">
            <a:shade val="50000"/>
            <a:hueOff val="286008"/>
            <a:satOff val="-23405"/>
            <a:lumOff val="17571"/>
            <a:alphaOff val="0"/>
          </a:srgbClr>
        </a:solidFill>
        <a:ln w="571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n>
                <a:noFill/>
              </a:ln>
              <a:solidFill>
                <a:srgbClr val="FFFFFF"/>
              </a:solidFill>
              <a:latin typeface="Arial"/>
              <a:ea typeface="+mn-ea"/>
              <a:cs typeface="+mn-cs"/>
            </a:rPr>
            <a:t>Qualification</a:t>
          </a:r>
        </a:p>
      </dsp:txBody>
      <dsp:txXfrm>
        <a:off x="5635912" y="983465"/>
        <a:ext cx="1689386" cy="801342"/>
      </dsp:txXfrm>
    </dsp:sp>
    <dsp:sp modelId="{415E7D2B-7A5B-4E4E-AA06-EEF3163A0DD6}">
      <dsp:nvSpPr>
        <dsp:cNvPr id="0" name=""/>
        <dsp:cNvSpPr/>
      </dsp:nvSpPr>
      <dsp:spPr>
        <a:xfrm>
          <a:off x="5592561" y="2815608"/>
          <a:ext cx="1776088" cy="888044"/>
        </a:xfrm>
        <a:prstGeom prst="roundRect">
          <a:avLst/>
        </a:prstGeom>
        <a:solidFill>
          <a:srgbClr val="005BAA">
            <a:shade val="50000"/>
            <a:hueOff val="572016"/>
            <a:satOff val="-46809"/>
            <a:lumOff val="35141"/>
            <a:alphaOff val="0"/>
          </a:srgbClr>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5635912" y="2858959"/>
        <a:ext cx="1689386" cy="801342"/>
      </dsp:txXfrm>
    </dsp:sp>
    <dsp:sp modelId="{555F6445-514B-4CD3-B1BF-8239E4861A4E}">
      <dsp:nvSpPr>
        <dsp:cNvPr id="0" name=""/>
        <dsp:cNvSpPr/>
      </dsp:nvSpPr>
      <dsp:spPr>
        <a:xfrm>
          <a:off x="3968335" y="3753355"/>
          <a:ext cx="1776088" cy="888044"/>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011686" y="3796706"/>
        <a:ext cx="1689386" cy="801342"/>
      </dsp:txXfrm>
    </dsp:sp>
    <dsp:sp modelId="{553C27A5-D23B-4C6D-ADF3-3FB3B82C7151}">
      <dsp:nvSpPr>
        <dsp:cNvPr id="0" name=""/>
        <dsp:cNvSpPr/>
      </dsp:nvSpPr>
      <dsp:spPr>
        <a:xfrm>
          <a:off x="2344110" y="2815608"/>
          <a:ext cx="1776088" cy="888044"/>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387461" y="2858959"/>
        <a:ext cx="1689386" cy="801342"/>
      </dsp:txXfrm>
    </dsp:sp>
    <dsp:sp modelId="{91E96FBE-DC7E-4F4F-B9A1-B140983597BD}">
      <dsp:nvSpPr>
        <dsp:cNvPr id="0" name=""/>
        <dsp:cNvSpPr/>
      </dsp:nvSpPr>
      <dsp:spPr>
        <a:xfrm>
          <a:off x="2344110" y="940114"/>
          <a:ext cx="1776088" cy="888044"/>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387461" y="983465"/>
        <a:ext cx="1689386" cy="8013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2544833" y="-3027"/>
          <a:ext cx="4623092" cy="4623092"/>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3968335" y="2367"/>
          <a:ext cx="1776088" cy="888044"/>
        </a:xfrm>
        <a:prstGeom prst="roundRect">
          <a:avLst/>
        </a:prstGeom>
        <a:solidFill>
          <a:srgbClr val="00417C"/>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011686" y="45718"/>
        <a:ext cx="1689386" cy="801342"/>
      </dsp:txXfrm>
    </dsp:sp>
    <dsp:sp modelId="{59E48907-6C34-4F44-A90B-068BDD6276F1}">
      <dsp:nvSpPr>
        <dsp:cNvPr id="0" name=""/>
        <dsp:cNvSpPr/>
      </dsp:nvSpPr>
      <dsp:spPr>
        <a:xfrm>
          <a:off x="5592561" y="940114"/>
          <a:ext cx="1776088" cy="888044"/>
        </a:xfrm>
        <a:prstGeom prst="roundRect">
          <a:avLst/>
        </a:prstGeom>
        <a:solidFill>
          <a:srgbClr val="005BAA">
            <a:shade val="50000"/>
            <a:hueOff val="286008"/>
            <a:satOff val="-23405"/>
            <a:lumOff val="17571"/>
            <a:alphaOff val="0"/>
          </a:srgbClr>
        </a:solidFill>
        <a:ln w="571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n>
                <a:noFill/>
              </a:ln>
              <a:solidFill>
                <a:srgbClr val="FFFFFF"/>
              </a:solidFill>
              <a:latin typeface="Arial"/>
              <a:ea typeface="+mn-ea"/>
              <a:cs typeface="+mn-cs"/>
            </a:rPr>
            <a:t>Qualification</a:t>
          </a:r>
        </a:p>
      </dsp:txBody>
      <dsp:txXfrm>
        <a:off x="5635912" y="983465"/>
        <a:ext cx="1689386" cy="801342"/>
      </dsp:txXfrm>
    </dsp:sp>
    <dsp:sp modelId="{415E7D2B-7A5B-4E4E-AA06-EEF3163A0DD6}">
      <dsp:nvSpPr>
        <dsp:cNvPr id="0" name=""/>
        <dsp:cNvSpPr/>
      </dsp:nvSpPr>
      <dsp:spPr>
        <a:xfrm>
          <a:off x="5592561" y="2815608"/>
          <a:ext cx="1776088" cy="888044"/>
        </a:xfrm>
        <a:prstGeom prst="roundRect">
          <a:avLst/>
        </a:prstGeom>
        <a:solidFill>
          <a:srgbClr val="005BAA">
            <a:shade val="50000"/>
            <a:hueOff val="572016"/>
            <a:satOff val="-46809"/>
            <a:lumOff val="35141"/>
            <a:alphaOff val="0"/>
          </a:srgbClr>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5635912" y="2858959"/>
        <a:ext cx="1689386" cy="801342"/>
      </dsp:txXfrm>
    </dsp:sp>
    <dsp:sp modelId="{555F6445-514B-4CD3-B1BF-8239E4861A4E}">
      <dsp:nvSpPr>
        <dsp:cNvPr id="0" name=""/>
        <dsp:cNvSpPr/>
      </dsp:nvSpPr>
      <dsp:spPr>
        <a:xfrm>
          <a:off x="3968335" y="3753355"/>
          <a:ext cx="1776088" cy="888044"/>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011686" y="3796706"/>
        <a:ext cx="1689386" cy="801342"/>
      </dsp:txXfrm>
    </dsp:sp>
    <dsp:sp modelId="{553C27A5-D23B-4C6D-ADF3-3FB3B82C7151}">
      <dsp:nvSpPr>
        <dsp:cNvPr id="0" name=""/>
        <dsp:cNvSpPr/>
      </dsp:nvSpPr>
      <dsp:spPr>
        <a:xfrm>
          <a:off x="2344110" y="2815608"/>
          <a:ext cx="1776088" cy="888044"/>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387461" y="2858959"/>
        <a:ext cx="1689386" cy="801342"/>
      </dsp:txXfrm>
    </dsp:sp>
    <dsp:sp modelId="{91E96FBE-DC7E-4F4F-B9A1-B140983597BD}">
      <dsp:nvSpPr>
        <dsp:cNvPr id="0" name=""/>
        <dsp:cNvSpPr/>
      </dsp:nvSpPr>
      <dsp:spPr>
        <a:xfrm>
          <a:off x="2344110" y="940114"/>
          <a:ext cx="1776088" cy="888044"/>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387461" y="983465"/>
        <a:ext cx="1689386" cy="80134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3B85071-02CD-4914-933C-F9900F6F229C}" type="datetimeFigureOut">
              <a:rPr lang="en-US" smtClean="0"/>
              <a:t>18/11/2025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3A54342-E321-41B6-95CE-82740D29B859}" type="slidenum">
              <a:rPr lang="en-US" smtClean="0"/>
              <a:t>‹#›</a:t>
            </a:fld>
            <a:endParaRPr lang="en-US"/>
          </a:p>
        </p:txBody>
      </p:sp>
    </p:spTree>
    <p:extLst>
      <p:ext uri="{BB962C8B-B14F-4D97-AF65-F5344CB8AC3E}">
        <p14:creationId xmlns:p14="http://schemas.microsoft.com/office/powerpoint/2010/main" val="646148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Housekeeping Items for trainer to share with the group.</a:t>
            </a:r>
          </a:p>
          <a:p>
            <a:r>
              <a:rPr lang="en-US"/>
              <a:t>Timings – 09:30-16:00</a:t>
            </a:r>
          </a:p>
          <a:p>
            <a:r>
              <a:rPr lang="en-US"/>
              <a:t>Toilets – AATC toilet location based on training room</a:t>
            </a:r>
          </a:p>
          <a:p>
            <a:r>
              <a:rPr lang="en-US"/>
              <a:t>Fire Exit – Highlight Location and fire assembly point</a:t>
            </a:r>
          </a:p>
          <a:p>
            <a:r>
              <a:rPr lang="en-US"/>
              <a:t>No Smoking Building – Highlight smoking area</a:t>
            </a:r>
          </a:p>
          <a:p>
            <a:r>
              <a:rPr lang="en-US"/>
              <a:t>Refreshments to be provided (Canteen area)</a:t>
            </a:r>
          </a:p>
          <a:p>
            <a:r>
              <a:rPr lang="en-US"/>
              <a:t>Lunch to be provided (Canteen area)</a:t>
            </a:r>
          </a:p>
          <a:p>
            <a:r>
              <a:rPr lang="en-US"/>
              <a:t>Questions – We encourage and welcome questions to get the most from the course</a:t>
            </a:r>
          </a:p>
          <a:p>
            <a:r>
              <a:rPr lang="en-US"/>
              <a:t>Mobile Phones/Devices – Are to be switched on silent/off and stored in your bags or pockets to avoid distraction.</a:t>
            </a:r>
          </a:p>
        </p:txBody>
      </p:sp>
      <p:sp>
        <p:nvSpPr>
          <p:cNvPr id="4" name="Slide Number Placeholder 3"/>
          <p:cNvSpPr>
            <a:spLocks noGrp="1"/>
          </p:cNvSpPr>
          <p:nvPr>
            <p:ph type="sldNum" sz="quarter" idx="5"/>
          </p:nvPr>
        </p:nvSpPr>
        <p:spPr/>
        <p:txBody>
          <a:bodyPr/>
          <a:lstStyle/>
          <a:p>
            <a:pPr defTabSz="931774">
              <a:defRPr/>
            </a:pPr>
            <a:fld id="{4EBC2A7A-AE84-4D63-886B-2BD2B121CA7D}" type="slidenum">
              <a:rPr lang="en-US">
                <a:solidFill>
                  <a:prstClr val="black"/>
                </a:solidFill>
                <a:latin typeface="Calibri" panose="020F0502020204030204"/>
              </a:rPr>
              <a:pPr defTabSz="931774">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764851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837B-8B49-6A1A-68F1-9C4D14D0F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4D067-1A88-3DA8-5FE5-BF50010E8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6F682-0871-7A5F-A535-ED7FED45FAFD}"/>
              </a:ext>
            </a:extLst>
          </p:cNvPr>
          <p:cNvSpPr>
            <a:spLocks noGrp="1"/>
          </p:cNvSpPr>
          <p:nvPr>
            <p:ph type="body" idx="1"/>
          </p:nvPr>
        </p:nvSpPr>
        <p:spPr/>
        <p:txBody>
          <a:bodyPr/>
          <a:lstStyle/>
          <a:p>
            <a:r>
              <a:rPr lang="en-US" dirty="0"/>
              <a:t>Positive attitude</a:t>
            </a:r>
          </a:p>
          <a:p>
            <a:r>
              <a:rPr lang="en-US" dirty="0"/>
              <a:t>Communicating well over the phone or in person</a:t>
            </a:r>
          </a:p>
          <a:p>
            <a:r>
              <a:rPr lang="en-US" dirty="0"/>
              <a:t>Leadership skills</a:t>
            </a:r>
          </a:p>
          <a:p>
            <a:r>
              <a:rPr lang="en-US" dirty="0"/>
              <a:t>Passionate about the product</a:t>
            </a:r>
          </a:p>
          <a:p>
            <a:r>
              <a:rPr lang="en-US" dirty="0"/>
              <a:t>Knowledgeable</a:t>
            </a:r>
          </a:p>
          <a:p>
            <a:r>
              <a:rPr lang="en-US" dirty="0"/>
              <a:t>Setting strategies</a:t>
            </a:r>
          </a:p>
          <a:p>
            <a:r>
              <a:rPr lang="en-US" dirty="0"/>
              <a:t>Reports analysis</a:t>
            </a:r>
          </a:p>
          <a:p>
            <a:r>
              <a:rPr lang="en-US" dirty="0"/>
              <a:t>Customer service oriented</a:t>
            </a:r>
          </a:p>
          <a:p>
            <a:r>
              <a:rPr lang="en-US" dirty="0"/>
              <a:t>Selling skills</a:t>
            </a:r>
          </a:p>
          <a:p>
            <a:r>
              <a:rPr lang="en-US" dirty="0"/>
              <a:t>Supportive</a:t>
            </a:r>
          </a:p>
          <a:p>
            <a:r>
              <a:rPr lang="en-US" dirty="0"/>
              <a:t>Patient</a:t>
            </a:r>
          </a:p>
          <a:p>
            <a:r>
              <a:rPr lang="en-US" dirty="0"/>
              <a:t>Diplomatic</a:t>
            </a:r>
          </a:p>
          <a:p>
            <a:endParaRPr lang="en-US"/>
          </a:p>
          <a:p>
            <a:endParaRPr lang="ar-AE" b="1"/>
          </a:p>
        </p:txBody>
      </p:sp>
      <p:sp>
        <p:nvSpPr>
          <p:cNvPr id="4" name="Slide Number Placeholder 3">
            <a:extLst>
              <a:ext uri="{FF2B5EF4-FFF2-40B4-BE49-F238E27FC236}">
                <a16:creationId xmlns:a16="http://schemas.microsoft.com/office/drawing/2014/main" id="{81F6043A-889C-3061-67FF-F90FF7AAD726}"/>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5344166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97C0-7100-DD87-7980-B8A979168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FE1FF5-3429-C0FF-D33E-ED412CA3C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DEBCE-9AF2-4DEA-986C-DFB99B41A410}"/>
              </a:ext>
            </a:extLst>
          </p:cNvPr>
          <p:cNvSpPr>
            <a:spLocks noGrp="1"/>
          </p:cNvSpPr>
          <p:nvPr>
            <p:ph type="body" idx="1"/>
          </p:nvPr>
        </p:nvSpPr>
        <p:spPr/>
        <p:txBody>
          <a:bodyPr/>
          <a:lstStyle/>
          <a:p>
            <a:r>
              <a:rPr lang="en-US" b="1"/>
              <a:t>Tell – </a:t>
            </a:r>
            <a:r>
              <a:rPr lang="en-US" b="0"/>
              <a:t>Trainer to </a:t>
            </a:r>
            <a:endParaRPr lang="ar-AE" b="0"/>
          </a:p>
        </p:txBody>
      </p:sp>
      <p:sp>
        <p:nvSpPr>
          <p:cNvPr id="4" name="Slide Number Placeholder 3">
            <a:extLst>
              <a:ext uri="{FF2B5EF4-FFF2-40B4-BE49-F238E27FC236}">
                <a16:creationId xmlns:a16="http://schemas.microsoft.com/office/drawing/2014/main" id="{9AD07E8B-FE6D-1CB4-FD62-5A4B771A6432}"/>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6184452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E584A-36C4-2FE9-E88E-C9222DCF7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DA191-C9FA-CC96-AD12-9DDCD8BBA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04DC8-9089-9F83-2D8F-7BED6ED57164}"/>
              </a:ext>
            </a:extLst>
          </p:cNvPr>
          <p:cNvSpPr>
            <a:spLocks noGrp="1"/>
          </p:cNvSpPr>
          <p:nvPr>
            <p:ph type="body" idx="1"/>
          </p:nvPr>
        </p:nvSpPr>
        <p:spPr/>
        <p:txBody>
          <a:bodyPr/>
          <a:lstStyle/>
          <a:p>
            <a:r>
              <a:rPr lang="en-US" b="1"/>
              <a:t>Tell – </a:t>
            </a:r>
            <a:r>
              <a:rPr lang="en-US" b="0"/>
              <a:t>Trainer to </a:t>
            </a:r>
            <a:endParaRPr lang="ar-AE" b="0"/>
          </a:p>
        </p:txBody>
      </p:sp>
      <p:sp>
        <p:nvSpPr>
          <p:cNvPr id="4" name="Slide Number Placeholder 3">
            <a:extLst>
              <a:ext uri="{FF2B5EF4-FFF2-40B4-BE49-F238E27FC236}">
                <a16:creationId xmlns:a16="http://schemas.microsoft.com/office/drawing/2014/main" id="{3E2E7497-AD58-2273-363E-7DF158973BC1}"/>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7598894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1704E-FD0D-F194-B97C-3052EAAF1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2C88E-F18C-0383-D4EF-B333BFD82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B88EA-284C-5E5E-7C2C-1A2400F67E68}"/>
              </a:ext>
            </a:extLst>
          </p:cNvPr>
          <p:cNvSpPr>
            <a:spLocks noGrp="1"/>
          </p:cNvSpPr>
          <p:nvPr>
            <p:ph type="body" idx="1"/>
          </p:nvPr>
        </p:nvSpPr>
        <p:spPr/>
        <p:txBody>
          <a:bodyPr/>
          <a:lstStyle/>
          <a:p>
            <a:r>
              <a:rPr lang="en-US" b="1"/>
              <a:t>Tell – </a:t>
            </a:r>
            <a:r>
              <a:rPr lang="en-US" b="0"/>
              <a:t>Trainer to </a:t>
            </a:r>
            <a:endParaRPr lang="ar-AE" b="0"/>
          </a:p>
        </p:txBody>
      </p:sp>
      <p:sp>
        <p:nvSpPr>
          <p:cNvPr id="4" name="Slide Number Placeholder 3">
            <a:extLst>
              <a:ext uri="{FF2B5EF4-FFF2-40B4-BE49-F238E27FC236}">
                <a16:creationId xmlns:a16="http://schemas.microsoft.com/office/drawing/2014/main" id="{36747AF8-006F-9202-C751-8FDAFB36D6A9}"/>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0825488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D62C1-510E-06A4-3465-DC0FA8EE3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DAD620-4706-352A-E898-1CDFAF042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18034-AD0D-FF50-6034-DF2CF0B58D1E}"/>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122774D8-7E67-CF0D-FA39-F75A8E714C41}"/>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8367567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E41C8-51FF-1D97-1D68-C7040171D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D8229C-A204-5100-FC9C-99D814D3B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CF406-E1D6-594E-1B21-59112E9ADF9B}"/>
              </a:ext>
            </a:extLst>
          </p:cNvPr>
          <p:cNvSpPr>
            <a:spLocks noGrp="1"/>
          </p:cNvSpPr>
          <p:nvPr>
            <p:ph type="body" idx="1"/>
          </p:nvPr>
        </p:nvSpPr>
        <p:spPr/>
        <p:txBody>
          <a:bodyPr/>
          <a:lstStyle/>
          <a:p>
            <a:pPr defTabSz="931774">
              <a:defRPr/>
            </a:pPr>
            <a:r>
              <a:rPr lang="en-US" b="1"/>
              <a:t>ACTION </a:t>
            </a:r>
            <a:r>
              <a:rPr lang="en-US"/>
              <a:t>- Trainer to ask the group and encourage responses for discussion</a:t>
            </a:r>
          </a:p>
          <a:p>
            <a:pPr defTabSz="931774">
              <a:defRPr/>
            </a:pPr>
            <a:r>
              <a:rPr lang="en-GB" b="1">
                <a:solidFill>
                  <a:schemeClr val="bg1"/>
                </a:solidFill>
                <a:latin typeface="+mj-lt"/>
              </a:rPr>
              <a:t>By the end of this session you will be able to deliver clear and relevant feedback to support and motivate the </a:t>
            </a:r>
            <a:r>
              <a:rPr lang="en-GB" b="1" err="1">
                <a:solidFill>
                  <a:schemeClr val="bg1"/>
                </a:solidFill>
                <a:latin typeface="+mj-lt"/>
              </a:rPr>
              <a:t>coachee</a:t>
            </a:r>
            <a:endParaRPr lang="en-GB">
              <a:latin typeface="+mj-lt"/>
            </a:endParaRPr>
          </a:p>
          <a:p>
            <a:pPr defTabSz="931774">
              <a:defRPr/>
            </a:pPr>
            <a:endParaRPr lang="en-US"/>
          </a:p>
          <a:p>
            <a:pPr defTabSz="931774">
              <a:defRPr/>
            </a:pPr>
            <a:endParaRPr lang="en-US"/>
          </a:p>
        </p:txBody>
      </p:sp>
      <p:sp>
        <p:nvSpPr>
          <p:cNvPr id="4" name="Slide Number Placeholder 3">
            <a:extLst>
              <a:ext uri="{FF2B5EF4-FFF2-40B4-BE49-F238E27FC236}">
                <a16:creationId xmlns:a16="http://schemas.microsoft.com/office/drawing/2014/main" id="{76F4C3E3-F393-6850-A3AB-289B0EAF8DB9}"/>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115</a:t>
            </a:fld>
            <a:endParaRPr lang="en-US">
              <a:solidFill>
                <a:prstClr val="black"/>
              </a:solidFill>
              <a:latin typeface="Calibri" panose="020F0502020204030204"/>
            </a:endParaRPr>
          </a:p>
        </p:txBody>
      </p:sp>
    </p:spTree>
    <p:extLst>
      <p:ext uri="{BB962C8B-B14F-4D97-AF65-F5344CB8AC3E}">
        <p14:creationId xmlns:p14="http://schemas.microsoft.com/office/powerpoint/2010/main" val="4198890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DD461-F5F8-308A-42EC-4C52CF405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F865D-2607-2A8B-7F4D-A9308F617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84C79-2376-AFFB-9FFF-DE5B05D2E016}"/>
              </a:ext>
            </a:extLst>
          </p:cNvPr>
          <p:cNvSpPr>
            <a:spLocks noGrp="1"/>
          </p:cNvSpPr>
          <p:nvPr>
            <p:ph type="body" idx="1"/>
          </p:nvPr>
        </p:nvSpPr>
        <p:spPr/>
        <p:txBody>
          <a:bodyPr/>
          <a:lstStyle/>
          <a:p>
            <a:r>
              <a:rPr lang="en-US" b="1"/>
              <a:t>Tell – </a:t>
            </a:r>
            <a:r>
              <a:rPr lang="en-US" b="0"/>
              <a:t>Trainer to explain the feedback flow from both perspectives</a:t>
            </a:r>
            <a:endParaRPr lang="ar-AE" b="0"/>
          </a:p>
        </p:txBody>
      </p:sp>
      <p:sp>
        <p:nvSpPr>
          <p:cNvPr id="4" name="Slide Number Placeholder 3">
            <a:extLst>
              <a:ext uri="{FF2B5EF4-FFF2-40B4-BE49-F238E27FC236}">
                <a16:creationId xmlns:a16="http://schemas.microsoft.com/office/drawing/2014/main" id="{E05923B3-61AF-7A4B-7DA1-BE46E0CF445A}"/>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0367485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AD449-53C3-8FDA-1A8B-C9EEA9A4E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1C815-CC6E-AEF9-9F30-F49630BF9F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60183-6CCB-33CA-D69F-B8E46E052877}"/>
              </a:ext>
            </a:extLst>
          </p:cNvPr>
          <p:cNvSpPr>
            <a:spLocks noGrp="1"/>
          </p:cNvSpPr>
          <p:nvPr>
            <p:ph type="body" idx="1"/>
          </p:nvPr>
        </p:nvSpPr>
        <p:spPr/>
        <p:txBody>
          <a:bodyPr/>
          <a:lstStyle/>
          <a:p>
            <a:r>
              <a:rPr lang="en-US" b="1"/>
              <a:t>Tell – </a:t>
            </a:r>
            <a:r>
              <a:rPr lang="en-US" b="0"/>
              <a:t>Trainer to share guidelines as shown on slide</a:t>
            </a:r>
            <a:endParaRPr lang="ar-AE" b="0"/>
          </a:p>
        </p:txBody>
      </p:sp>
      <p:sp>
        <p:nvSpPr>
          <p:cNvPr id="4" name="Slide Number Placeholder 3">
            <a:extLst>
              <a:ext uri="{FF2B5EF4-FFF2-40B4-BE49-F238E27FC236}">
                <a16:creationId xmlns:a16="http://schemas.microsoft.com/office/drawing/2014/main" id="{F5D07554-61FE-9951-3921-7F475FF7C18C}"/>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4830538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51F41-2E2A-BC77-6D59-B59EB0F7C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F0A76-466E-DE85-829D-2F4F519258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0ADC53-51DF-E2F3-4C2E-3D252960AFD1}"/>
              </a:ext>
            </a:extLst>
          </p:cNvPr>
          <p:cNvSpPr>
            <a:spLocks noGrp="1"/>
          </p:cNvSpPr>
          <p:nvPr>
            <p:ph type="body" idx="1"/>
          </p:nvPr>
        </p:nvSpPr>
        <p:spPr/>
        <p:txBody>
          <a:bodyPr/>
          <a:lstStyle/>
          <a:p>
            <a:r>
              <a:rPr lang="en-US" b="1"/>
              <a:t>Tell – </a:t>
            </a:r>
            <a:r>
              <a:rPr lang="en-US" b="0"/>
              <a:t>Trainer to highlight the impact of frequent feedback as shown statistically</a:t>
            </a:r>
            <a:endParaRPr lang="ar-AE" b="0"/>
          </a:p>
        </p:txBody>
      </p:sp>
      <p:sp>
        <p:nvSpPr>
          <p:cNvPr id="4" name="Slide Number Placeholder 3">
            <a:extLst>
              <a:ext uri="{FF2B5EF4-FFF2-40B4-BE49-F238E27FC236}">
                <a16:creationId xmlns:a16="http://schemas.microsoft.com/office/drawing/2014/main" id="{DB766637-7118-3A36-0CFB-3944F887AD89}"/>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0178662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F87F8-F1F9-F13C-2BF7-0B2A58893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30409-B312-D8A8-4B16-70CC3DC71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DF2A46-623E-1BE5-ECAC-A6FDFC62828B}"/>
              </a:ext>
            </a:extLst>
          </p:cNvPr>
          <p:cNvSpPr>
            <a:spLocks noGrp="1"/>
          </p:cNvSpPr>
          <p:nvPr>
            <p:ph type="body" idx="1"/>
          </p:nvPr>
        </p:nvSpPr>
        <p:spPr/>
        <p:txBody>
          <a:bodyPr/>
          <a:lstStyle/>
          <a:p>
            <a:r>
              <a:rPr lang="en-US" b="1"/>
              <a:t>Tell – </a:t>
            </a:r>
            <a:r>
              <a:rPr lang="en-US" b="0"/>
              <a:t>Trainer to explain the three simple steps</a:t>
            </a:r>
            <a:endParaRPr lang="ar-AE" b="0"/>
          </a:p>
        </p:txBody>
      </p:sp>
      <p:sp>
        <p:nvSpPr>
          <p:cNvPr id="4" name="Slide Number Placeholder 3">
            <a:extLst>
              <a:ext uri="{FF2B5EF4-FFF2-40B4-BE49-F238E27FC236}">
                <a16:creationId xmlns:a16="http://schemas.microsoft.com/office/drawing/2014/main" id="{77F07BD0-1A78-9661-A40A-DF6A651797F5}"/>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7760229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4FF72-5151-FB5C-1103-E829D3834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798C6-D7C6-B3A0-297E-B354AA678D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8A973A-71B1-9B8A-8202-234E62C0FC37}"/>
              </a:ext>
            </a:extLst>
          </p:cNvPr>
          <p:cNvSpPr>
            <a:spLocks noGrp="1"/>
          </p:cNvSpPr>
          <p:nvPr>
            <p:ph type="body" idx="1"/>
          </p:nvPr>
        </p:nvSpPr>
        <p:spPr/>
        <p:txBody>
          <a:bodyPr/>
          <a:lstStyle/>
          <a:p>
            <a:r>
              <a:rPr lang="en-US" b="1" dirty="0"/>
              <a:t>Tell – </a:t>
            </a:r>
            <a:r>
              <a:rPr lang="en-US" b="0" dirty="0"/>
              <a:t>Trainer to talk through the model</a:t>
            </a:r>
            <a:endParaRPr lang="ar-AE" b="0" dirty="0"/>
          </a:p>
        </p:txBody>
      </p:sp>
      <p:sp>
        <p:nvSpPr>
          <p:cNvPr id="4" name="Slide Number Placeholder 3">
            <a:extLst>
              <a:ext uri="{FF2B5EF4-FFF2-40B4-BE49-F238E27FC236}">
                <a16:creationId xmlns:a16="http://schemas.microsoft.com/office/drawing/2014/main" id="{D51FAB30-8192-F6A4-7641-C9200A9812BB}"/>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120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024504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8D25-CB95-0B05-9FE5-2E4DB9B18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80558-F155-6133-1138-3BE9420CF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7D052-8168-8116-C8B1-762B6B0ABD78}"/>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2BDB3540-13EA-0ABF-D217-E8029110E209}"/>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9918779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E174B-ABB2-CA29-A0DF-B72EA117DC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9D6554-0AE4-4BB7-391D-442599067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DA18D-4E3D-BB33-4938-ECC38D42B521}"/>
              </a:ext>
            </a:extLst>
          </p:cNvPr>
          <p:cNvSpPr>
            <a:spLocks noGrp="1"/>
          </p:cNvSpPr>
          <p:nvPr>
            <p:ph type="body" idx="1"/>
          </p:nvPr>
        </p:nvSpPr>
        <p:spPr/>
        <p:txBody>
          <a:bodyPr/>
          <a:lstStyle/>
          <a:p>
            <a:r>
              <a:rPr lang="en-US" b="1"/>
              <a:t>ACTION </a:t>
            </a:r>
            <a:r>
              <a:rPr lang="en-US"/>
              <a:t>- Trainer to give each delegate a blank KISS feedback form and in pairs each delegate to take it in turns to be the coach and coachee using the KISS format to discuss feedback in a roleplay scenario,</a:t>
            </a:r>
            <a:endParaRPr lang="ar-AE"/>
          </a:p>
        </p:txBody>
      </p:sp>
      <p:sp>
        <p:nvSpPr>
          <p:cNvPr id="4" name="Slide Number Placeholder 3">
            <a:extLst>
              <a:ext uri="{FF2B5EF4-FFF2-40B4-BE49-F238E27FC236}">
                <a16:creationId xmlns:a16="http://schemas.microsoft.com/office/drawing/2014/main" id="{8DFBE4D2-36B4-6ABA-C4BB-2CD39FF00A36}"/>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121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2654375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129A1-3F0D-640C-882A-3705BC3DF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F5E97-1499-6EC3-5DFB-F62609CEE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ECA21-03B5-2565-E8CC-844854067BA0}"/>
              </a:ext>
            </a:extLst>
          </p:cNvPr>
          <p:cNvSpPr>
            <a:spLocks noGrp="1"/>
          </p:cNvSpPr>
          <p:nvPr>
            <p:ph type="body" idx="1"/>
          </p:nvPr>
        </p:nvSpPr>
        <p:spPr/>
        <p:txBody>
          <a:bodyPr/>
          <a:lstStyle/>
          <a:p>
            <a:r>
              <a:rPr lang="en-US" b="1"/>
              <a:t>Tell – </a:t>
            </a:r>
            <a:r>
              <a:rPr lang="en-US" b="0"/>
              <a:t>Trainer to talk through the model</a:t>
            </a:r>
            <a:endParaRPr lang="ar-AE" b="0"/>
          </a:p>
        </p:txBody>
      </p:sp>
      <p:sp>
        <p:nvSpPr>
          <p:cNvPr id="4" name="Slide Number Placeholder 3">
            <a:extLst>
              <a:ext uri="{FF2B5EF4-FFF2-40B4-BE49-F238E27FC236}">
                <a16:creationId xmlns:a16="http://schemas.microsoft.com/office/drawing/2014/main" id="{5D251D39-984D-1C8D-719C-9225CFAF25AC}"/>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122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6953545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647E3-0B9A-AED3-B4F0-412CE3F41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1C3FD-B294-1B26-30C2-342FE8953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3C5B1-1A93-5B9A-B52A-A4D721B844D3}"/>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6108BF7A-A7E3-12B8-6AC2-C1C98F607ABF}"/>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123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7167545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F266-4B88-0CB4-A494-4E841F736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4F4D4-7A0A-91AE-7444-1E1298087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6225E-F5C8-9028-668A-736FBFD320FA}"/>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F7340CFB-C97D-156F-5A2A-4F65C90C59EE}"/>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124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8239293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4786B-40A6-4892-73E3-A3937A445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22BBB-DB45-57C6-1C75-82AA4B2CB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E18CD-F080-C99B-E8C4-D22012275DBC}"/>
              </a:ext>
            </a:extLst>
          </p:cNvPr>
          <p:cNvSpPr>
            <a:spLocks noGrp="1"/>
          </p:cNvSpPr>
          <p:nvPr>
            <p:ph type="body" idx="1"/>
          </p:nvPr>
        </p:nvSpPr>
        <p:spPr/>
        <p:txBody>
          <a:bodyPr/>
          <a:lstStyle/>
          <a:p>
            <a:pPr defTabSz="931774">
              <a:defRPr/>
            </a:pPr>
            <a:r>
              <a:rPr lang="en-US" b="1"/>
              <a:t>ACTION </a:t>
            </a:r>
            <a:r>
              <a:rPr lang="en-US"/>
              <a:t>- Trainer to ask the group and encourage responses for discussion</a:t>
            </a:r>
          </a:p>
        </p:txBody>
      </p:sp>
      <p:sp>
        <p:nvSpPr>
          <p:cNvPr id="4" name="Slide Number Placeholder 3">
            <a:extLst>
              <a:ext uri="{FF2B5EF4-FFF2-40B4-BE49-F238E27FC236}">
                <a16:creationId xmlns:a16="http://schemas.microsoft.com/office/drawing/2014/main" id="{66967197-EFB1-F654-6C55-A148609791CE}"/>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125</a:t>
            </a:fld>
            <a:endParaRPr lang="en-US">
              <a:solidFill>
                <a:prstClr val="black"/>
              </a:solidFill>
              <a:latin typeface="Calibri" panose="020F0502020204030204"/>
            </a:endParaRPr>
          </a:p>
        </p:txBody>
      </p:sp>
    </p:spTree>
    <p:extLst>
      <p:ext uri="{BB962C8B-B14F-4D97-AF65-F5344CB8AC3E}">
        <p14:creationId xmlns:p14="http://schemas.microsoft.com/office/powerpoint/2010/main" val="6595369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31584-A13B-0C7B-5481-49E95B63F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BC3E2-B20C-C412-F2C1-B9382D495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1F2C4F-EB0D-AFB1-CD73-61B586A960DD}"/>
              </a:ext>
            </a:extLst>
          </p:cNvPr>
          <p:cNvSpPr>
            <a:spLocks noGrp="1"/>
          </p:cNvSpPr>
          <p:nvPr>
            <p:ph type="body" idx="1"/>
          </p:nvPr>
        </p:nvSpPr>
        <p:spPr/>
        <p:txBody>
          <a:bodyPr/>
          <a:lstStyle/>
          <a:p>
            <a:r>
              <a:rPr lang="en-US" b="1"/>
              <a:t>Tell – </a:t>
            </a:r>
            <a:r>
              <a:rPr lang="en-US" b="0"/>
              <a:t>Trainer to talk through the model</a:t>
            </a:r>
            <a:endParaRPr lang="ar-AE" b="0"/>
          </a:p>
        </p:txBody>
      </p:sp>
      <p:sp>
        <p:nvSpPr>
          <p:cNvPr id="4" name="Slide Number Placeholder 3">
            <a:extLst>
              <a:ext uri="{FF2B5EF4-FFF2-40B4-BE49-F238E27FC236}">
                <a16:creationId xmlns:a16="http://schemas.microsoft.com/office/drawing/2014/main" id="{AB6AF6DD-A966-7514-4237-86276BF1F732}"/>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126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8128487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6D561-76BF-0A27-3598-7D29287D1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D8C43-D843-0E5B-B074-1331EE44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44DAB-A86F-8CB9-3F6C-A0D835E83F23}"/>
              </a:ext>
            </a:extLst>
          </p:cNvPr>
          <p:cNvSpPr>
            <a:spLocks noGrp="1"/>
          </p:cNvSpPr>
          <p:nvPr>
            <p:ph type="body" idx="1"/>
          </p:nvPr>
        </p:nvSpPr>
        <p:spPr/>
        <p:txBody>
          <a:bodyPr/>
          <a:lstStyle/>
          <a:p>
            <a:pPr defTabSz="931774">
              <a:defRPr/>
            </a:pPr>
            <a:r>
              <a:rPr lang="en-US" b="1"/>
              <a:t>ACTION </a:t>
            </a:r>
            <a:r>
              <a:rPr lang="en-US"/>
              <a:t>- Trainer to ask the group and encourage responses for discussion</a:t>
            </a:r>
          </a:p>
        </p:txBody>
      </p:sp>
      <p:sp>
        <p:nvSpPr>
          <p:cNvPr id="4" name="Slide Number Placeholder 3">
            <a:extLst>
              <a:ext uri="{FF2B5EF4-FFF2-40B4-BE49-F238E27FC236}">
                <a16:creationId xmlns:a16="http://schemas.microsoft.com/office/drawing/2014/main" id="{C635EF13-E826-FF70-77C8-3CD40CB2E5F3}"/>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127</a:t>
            </a:fld>
            <a:endParaRPr lang="en-US">
              <a:solidFill>
                <a:prstClr val="black"/>
              </a:solidFill>
              <a:latin typeface="Calibri" panose="020F0502020204030204"/>
            </a:endParaRPr>
          </a:p>
        </p:txBody>
      </p:sp>
    </p:spTree>
    <p:extLst>
      <p:ext uri="{BB962C8B-B14F-4D97-AF65-F5344CB8AC3E}">
        <p14:creationId xmlns:p14="http://schemas.microsoft.com/office/powerpoint/2010/main" val="38372847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9BF5-36AA-6CE4-891A-D43E4A263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E80A7-D898-5249-1190-CDD1F8DCB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15BFF-7B18-E9D5-5989-F733548A044B}"/>
              </a:ext>
            </a:extLst>
          </p:cNvPr>
          <p:cNvSpPr>
            <a:spLocks noGrp="1"/>
          </p:cNvSpPr>
          <p:nvPr>
            <p:ph type="body" idx="1"/>
          </p:nvPr>
        </p:nvSpPr>
        <p:spPr/>
        <p:txBody>
          <a:bodyPr/>
          <a:lstStyle/>
          <a:p>
            <a:r>
              <a:rPr lang="en-US" b="1"/>
              <a:t>Tell – </a:t>
            </a:r>
            <a:r>
              <a:rPr lang="en-US" b="0"/>
              <a:t>Trainer to talk through the model</a:t>
            </a:r>
            <a:endParaRPr lang="ar-AE" b="0"/>
          </a:p>
        </p:txBody>
      </p:sp>
      <p:sp>
        <p:nvSpPr>
          <p:cNvPr id="4" name="Slide Number Placeholder 3">
            <a:extLst>
              <a:ext uri="{FF2B5EF4-FFF2-40B4-BE49-F238E27FC236}">
                <a16:creationId xmlns:a16="http://schemas.microsoft.com/office/drawing/2014/main" id="{F277CF27-C903-432D-3018-F4E46094E14B}"/>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128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0383824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AA397-7994-3E3C-8F7E-CE63DE211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59C2C-AE89-FC3E-A8B2-E038E39AF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D4DBA-B83C-6879-66D3-4B737F449753}"/>
              </a:ext>
            </a:extLst>
          </p:cNvPr>
          <p:cNvSpPr>
            <a:spLocks noGrp="1"/>
          </p:cNvSpPr>
          <p:nvPr>
            <p:ph type="body" idx="1"/>
          </p:nvPr>
        </p:nvSpPr>
        <p:spPr/>
        <p:txBody>
          <a:bodyPr/>
          <a:lstStyle/>
          <a:p>
            <a:endParaRPr lang="ar-AE" b="0"/>
          </a:p>
        </p:txBody>
      </p:sp>
      <p:sp>
        <p:nvSpPr>
          <p:cNvPr id="4" name="Slide Number Placeholder 3">
            <a:extLst>
              <a:ext uri="{FF2B5EF4-FFF2-40B4-BE49-F238E27FC236}">
                <a16:creationId xmlns:a16="http://schemas.microsoft.com/office/drawing/2014/main" id="{90161AEA-0D3F-567A-CBEA-FFBB2C00D756}"/>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129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7241298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381A1-B707-80B9-AF7B-20CBE1B0A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C38F8-958B-D757-753B-7FA773E2DD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6ABD1-A493-8B51-D9DD-E15D7EE08658}"/>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42C9CCF9-8DE5-37A2-2C42-34663597CA3A}"/>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130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92021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85E59-731B-A499-1B68-E41F46377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1E14F-D452-62B9-55D5-A5B02F1104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5A916-7EA3-711B-A87A-8D59412C0638}"/>
              </a:ext>
            </a:extLst>
          </p:cNvPr>
          <p:cNvSpPr>
            <a:spLocks noGrp="1"/>
          </p:cNvSpPr>
          <p:nvPr>
            <p:ph type="body" idx="1"/>
          </p:nvPr>
        </p:nvSpPr>
        <p:spPr/>
        <p:txBody>
          <a:bodyPr/>
          <a:lstStyle/>
          <a:p>
            <a:pPr defTabSz="931774">
              <a:defRPr/>
            </a:pPr>
            <a:endParaRPr lang="en-US" b="0" kern="1200">
              <a:solidFill>
                <a:schemeClr val="tx1"/>
              </a:solidFill>
              <a:effectLst/>
              <a:ea typeface="+mn-ea"/>
              <a:cs typeface="+mn-cs"/>
            </a:endParaRPr>
          </a:p>
        </p:txBody>
      </p:sp>
      <p:sp>
        <p:nvSpPr>
          <p:cNvPr id="4" name="Slide Number Placeholder 3">
            <a:extLst>
              <a:ext uri="{FF2B5EF4-FFF2-40B4-BE49-F238E27FC236}">
                <a16:creationId xmlns:a16="http://schemas.microsoft.com/office/drawing/2014/main" id="{196C1C29-D44C-9FFA-C46B-3CE294C8430B}"/>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91622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C8386-7999-DBF7-703C-305C1B57C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6F7A7-AE48-AE2E-D830-E8094D1F4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A9046-700F-893A-881F-F4CCF3A27D20}"/>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7E917FD5-0ECD-C4B8-D00C-024EDAB82490}"/>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131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6204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DAC3C-C381-AE65-D1EE-D33A5FA03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E06C2-08BD-67A3-A1BB-BB3CD9A51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C7E67-C9E0-6572-0F55-E3BC57EC97B7}"/>
              </a:ext>
            </a:extLst>
          </p:cNvPr>
          <p:cNvSpPr>
            <a:spLocks noGrp="1"/>
          </p:cNvSpPr>
          <p:nvPr>
            <p:ph type="body" idx="1"/>
          </p:nvPr>
        </p:nvSpPr>
        <p:spPr/>
        <p:txBody>
          <a:bodyPr/>
          <a:lstStyle/>
          <a:p>
            <a:pPr>
              <a:buFont typeface="Arial" panose="020B0604020202020204" pitchFamily="34" charset="0"/>
              <a:buNone/>
            </a:pPr>
            <a:r>
              <a:rPr lang="en-US"/>
              <a:t>You can also ask:</a:t>
            </a:r>
          </a:p>
          <a:p>
            <a:pPr>
              <a:buFont typeface="Arial" panose="020B0604020202020204" pitchFamily="34" charset="0"/>
              <a:buChar char="•"/>
            </a:pPr>
            <a:r>
              <a:rPr lang="en-US"/>
              <a:t>Which behaviors do you see in sales managers today?</a:t>
            </a:r>
          </a:p>
          <a:p>
            <a:pPr>
              <a:buFont typeface="Arial" panose="020B0604020202020204" pitchFamily="34" charset="0"/>
              <a:buChar char="•"/>
            </a:pPr>
            <a:r>
              <a:rPr lang="en-US"/>
              <a:t>What changes can managers make to be more effective?</a:t>
            </a:r>
          </a:p>
        </p:txBody>
      </p:sp>
      <p:sp>
        <p:nvSpPr>
          <p:cNvPr id="4" name="Slide Number Placeholder 3">
            <a:extLst>
              <a:ext uri="{FF2B5EF4-FFF2-40B4-BE49-F238E27FC236}">
                <a16:creationId xmlns:a16="http://schemas.microsoft.com/office/drawing/2014/main" id="{BE2EB9EE-E43A-E620-EC51-BC3D192D9433}"/>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354633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D8EBF-8654-D978-0B62-C3BCF1E22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F869B-5057-A598-D8E4-F731283EFC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E9D580-4516-B824-AB52-1C34A30AEF9C}"/>
              </a:ext>
            </a:extLst>
          </p:cNvPr>
          <p:cNvSpPr>
            <a:spLocks noGrp="1"/>
          </p:cNvSpPr>
          <p:nvPr>
            <p:ph type="body" idx="1"/>
          </p:nvPr>
        </p:nvSpPr>
        <p:spPr/>
        <p:txBody>
          <a:bodyPr/>
          <a:lstStyle/>
          <a:p>
            <a:pPr marL="234150" indent="-234150" defTabSz="934995">
              <a:spcBef>
                <a:spcPts val="442"/>
              </a:spcBef>
            </a:pPr>
            <a:r>
              <a:rPr lang="en-US" b="1" u="sng"/>
              <a:t>Leadership &amp; its role</a:t>
            </a:r>
            <a:endParaRPr lang="en-US" u="sng"/>
          </a:p>
          <a:p>
            <a:pPr marL="234150" indent="-234150">
              <a:spcBef>
                <a:spcPts val="442"/>
              </a:spcBef>
              <a:buFontTx/>
              <a:buChar char="•"/>
            </a:pPr>
            <a:r>
              <a:rPr lang="en-US">
                <a:latin typeface="Arial" pitchFamily="34" charset="0"/>
              </a:rPr>
              <a:t>SAY:  As a leader your have three areas that you must focus on simultaneously</a:t>
            </a:r>
          </a:p>
          <a:p>
            <a:endParaRPr lang="ar-AE" b="1"/>
          </a:p>
        </p:txBody>
      </p:sp>
      <p:sp>
        <p:nvSpPr>
          <p:cNvPr id="4" name="Slide Number Placeholder 3">
            <a:extLst>
              <a:ext uri="{FF2B5EF4-FFF2-40B4-BE49-F238E27FC236}">
                <a16:creationId xmlns:a16="http://schemas.microsoft.com/office/drawing/2014/main" id="{A76C130A-F7CC-550B-D999-097966563F72}"/>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8992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70889-6FD4-FEF7-340F-D0354CFE3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EDC86-CFEA-E417-9263-CA7E54D7D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E9D591-131F-8170-F1B8-0C7B3864D832}"/>
              </a:ext>
            </a:extLst>
          </p:cNvPr>
          <p:cNvSpPr>
            <a:spLocks noGrp="1"/>
          </p:cNvSpPr>
          <p:nvPr>
            <p:ph type="body" idx="1"/>
          </p:nvPr>
        </p:nvSpPr>
        <p:spPr/>
        <p:txBody>
          <a:bodyPr/>
          <a:lstStyle/>
          <a:p>
            <a:r>
              <a:rPr lang="en-US" dirty="0"/>
              <a:t>SAY:</a:t>
            </a:r>
          </a:p>
          <a:p>
            <a:r>
              <a:rPr lang="en-US" dirty="0"/>
              <a:t>OK,  What can you do in order to make sure your team is success driven</a:t>
            </a:r>
          </a:p>
        </p:txBody>
      </p:sp>
      <p:sp>
        <p:nvSpPr>
          <p:cNvPr id="4" name="Slide Number Placeholder 3">
            <a:extLst>
              <a:ext uri="{FF2B5EF4-FFF2-40B4-BE49-F238E27FC236}">
                <a16:creationId xmlns:a16="http://schemas.microsoft.com/office/drawing/2014/main" id="{FF4C5D24-9AF4-D2D2-5700-E1C9DB862F2E}"/>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2903658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CB87-E54F-8BB6-D00D-234DF1999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3B853-89AF-9E07-0454-0CE42B49F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6928E-B181-02B3-883B-C7E43284C31E}"/>
              </a:ext>
            </a:extLst>
          </p:cNvPr>
          <p:cNvSpPr>
            <a:spLocks noGrp="1"/>
          </p:cNvSpPr>
          <p:nvPr>
            <p:ph type="body" idx="1"/>
          </p:nvPr>
        </p:nvSpPr>
        <p:spPr/>
        <p:txBody>
          <a:bodyPr/>
          <a:lstStyle/>
          <a:p>
            <a:r>
              <a:rPr lang="en-US" sz="1100"/>
              <a:t>Self Direction  - What are your personal goals in the leadership position?</a:t>
            </a:r>
          </a:p>
          <a:p>
            <a:r>
              <a:rPr lang="en-US" sz="1100"/>
              <a:t>Develop your people to get the best out of them</a:t>
            </a:r>
          </a:p>
          <a:p>
            <a:r>
              <a:rPr lang="en-US" sz="1100"/>
              <a:t>Make sure your processes are set to support your team</a:t>
            </a:r>
          </a:p>
          <a:p>
            <a:r>
              <a:rPr lang="en-US" sz="1100"/>
              <a:t>Communicate well so no one is every under any misunderstanding </a:t>
            </a:r>
          </a:p>
          <a:p>
            <a:r>
              <a:rPr lang="en-US" sz="1100"/>
              <a:t>Ensures that all team members, including yourself, are fully aware of what there accountabilities are </a:t>
            </a:r>
          </a:p>
          <a:p>
            <a:endParaRPr lang="en-US" sz="1100"/>
          </a:p>
          <a:p>
            <a:endParaRPr lang="en-US" sz="1100"/>
          </a:p>
        </p:txBody>
      </p:sp>
      <p:sp>
        <p:nvSpPr>
          <p:cNvPr id="4" name="Slide Number Placeholder 3">
            <a:extLst>
              <a:ext uri="{FF2B5EF4-FFF2-40B4-BE49-F238E27FC236}">
                <a16:creationId xmlns:a16="http://schemas.microsoft.com/office/drawing/2014/main" id="{32636005-208E-4B9B-8DE7-616BBF88EC35}"/>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63131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633A1-3E1D-1044-442A-F2A72652D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4CB51-30AA-367F-B512-F612DA0A40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CF704-5C3F-BB59-D281-BE4B4D91193A}"/>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5C3F15B4-0994-15DF-D90C-029F38B10641}"/>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35029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37022-1500-83AF-A12A-77CAC0CC8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146EF-9C88-08CE-EAFA-D681D3603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4288B-D48D-0DAD-041F-E159859FCA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969217-7C9B-A282-14A9-A0D67A2C1749}"/>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370633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AF0E1-2B1F-25FF-5FC5-8A06F1CE8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3AE96-5762-9933-9011-DEC013AAEA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70360-F35E-1703-E8BA-E2812331FB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9B4F4D-6168-64C1-0CE3-808A48EE0B97}"/>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20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04291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8F7D8-FA41-5408-CD04-55ABA5C3B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A1EAD-5859-3D9E-0BD4-86D8B0490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95443-95E8-54D1-6118-F5A376168E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CC8542-EFB9-F884-5B7D-D01D9D833E78}"/>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2441919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BF41C-1A06-B5AC-222C-9F658AB58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294B1B-F632-C634-3782-F3B96CC53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B14DD-0168-74DD-2AFC-6FB823B24B1A}"/>
              </a:ext>
            </a:extLst>
          </p:cNvPr>
          <p:cNvSpPr>
            <a:spLocks noGrp="1"/>
          </p:cNvSpPr>
          <p:nvPr>
            <p:ph type="body" idx="1"/>
          </p:nvPr>
        </p:nvSpPr>
        <p:spPr/>
        <p:txBody>
          <a:bodyPr/>
          <a:lstStyle/>
          <a:p>
            <a:pPr>
              <a:buFont typeface="Arial" panose="020B0604020202020204" pitchFamily="34" charset="0"/>
              <a:buNone/>
            </a:pPr>
            <a:r>
              <a:rPr lang="en-US" dirty="0"/>
              <a:t>You can also ask:</a:t>
            </a:r>
          </a:p>
          <a:p>
            <a:pPr>
              <a:buFont typeface="Arial" panose="020B0604020202020204" pitchFamily="34" charset="0"/>
              <a:buChar char="•"/>
            </a:pPr>
            <a:r>
              <a:rPr lang="en-US" dirty="0"/>
              <a:t>Which behaviors do you see in sales managers today?</a:t>
            </a:r>
          </a:p>
          <a:p>
            <a:pPr>
              <a:buFont typeface="Arial" panose="020B0604020202020204" pitchFamily="34" charset="0"/>
              <a:buChar char="•"/>
            </a:pPr>
            <a:r>
              <a:rPr lang="en-US" dirty="0"/>
              <a:t>What changes can managers make to be more effective?</a:t>
            </a:r>
          </a:p>
          <a:p>
            <a:pPr defTabSz="931774">
              <a:defRPr/>
            </a:pPr>
            <a:endParaRPr lang="en-US" dirty="0"/>
          </a:p>
        </p:txBody>
      </p:sp>
      <p:sp>
        <p:nvSpPr>
          <p:cNvPr id="4" name="Slide Number Placeholder 3">
            <a:extLst>
              <a:ext uri="{FF2B5EF4-FFF2-40B4-BE49-F238E27FC236}">
                <a16:creationId xmlns:a16="http://schemas.microsoft.com/office/drawing/2014/main" id="{714D128C-2976-CB66-9820-05A4F697ECE4}"/>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379986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CC0-73B2-2CF0-2F77-4546DA3DF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013C3-3A2F-F6D9-95CD-671157A961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C34993-B698-DFB5-5065-87D1CFDF696B}"/>
              </a:ext>
            </a:extLst>
          </p:cNvPr>
          <p:cNvSpPr>
            <a:spLocks noGrp="1"/>
          </p:cNvSpPr>
          <p:nvPr>
            <p:ph type="body" idx="1"/>
          </p:nvPr>
        </p:nvSpPr>
        <p:spPr/>
        <p:txBody>
          <a:bodyPr/>
          <a:lstStyle/>
          <a:p>
            <a:r>
              <a:rPr lang="en-US" dirty="0"/>
              <a:t>SAY  Eisenhower was a general in WW2  he had to make life and death decisions every day.  </a:t>
            </a:r>
          </a:p>
          <a:p>
            <a:r>
              <a:rPr lang="en-US" dirty="0"/>
              <a:t>He developed this very simple, effective system to ensure that his time was spent where it was most needed</a:t>
            </a:r>
          </a:p>
        </p:txBody>
      </p:sp>
      <p:sp>
        <p:nvSpPr>
          <p:cNvPr id="4" name="Slide Number Placeholder 3">
            <a:extLst>
              <a:ext uri="{FF2B5EF4-FFF2-40B4-BE49-F238E27FC236}">
                <a16:creationId xmlns:a16="http://schemas.microsoft.com/office/drawing/2014/main" id="{D7E5A5B4-E2F1-838C-0E24-1FA995B29ECE}"/>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22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95507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75F7-677D-AA42-E314-EFCB5B525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7D788C-C260-B338-7E76-0B93476C5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BD57F-90C5-DDDD-AA29-2E7D04358932}"/>
              </a:ext>
            </a:extLst>
          </p:cNvPr>
          <p:cNvSpPr>
            <a:spLocks noGrp="1"/>
          </p:cNvSpPr>
          <p:nvPr>
            <p:ph type="body" idx="1"/>
          </p:nvPr>
        </p:nvSpPr>
        <p:spPr/>
        <p:txBody>
          <a:bodyPr/>
          <a:lstStyle/>
          <a:p>
            <a:r>
              <a:rPr lang="en-US"/>
              <a:t>Add Activities</a:t>
            </a:r>
          </a:p>
        </p:txBody>
      </p:sp>
      <p:sp>
        <p:nvSpPr>
          <p:cNvPr id="4" name="Slide Number Placeholder 3">
            <a:extLst>
              <a:ext uri="{FF2B5EF4-FFF2-40B4-BE49-F238E27FC236}">
                <a16:creationId xmlns:a16="http://schemas.microsoft.com/office/drawing/2014/main" id="{BD6BB320-BBBB-8FA9-389B-8A9D0F0896A5}"/>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23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344336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583DC-FD21-E186-428C-BAB33A7E4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19C2F-A01D-BB40-78DC-19C672C2A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FF7E77-627B-F68E-2D1E-89BE02A725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88FD53-3DB8-4E05-B757-7B4829A76DEF}"/>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24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25290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50AEC-BD1C-9F49-E6E0-C26D7CF5F8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F24EB-E130-03C7-3B81-C296690D5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0DB7D-A0C4-E7BE-B860-0E86259CC30D}"/>
              </a:ext>
            </a:extLst>
          </p:cNvPr>
          <p:cNvSpPr>
            <a:spLocks noGrp="1"/>
          </p:cNvSpPr>
          <p:nvPr>
            <p:ph type="body" idx="1"/>
          </p:nvPr>
        </p:nvSpPr>
        <p:spPr/>
        <p:txBody>
          <a:bodyPr/>
          <a:lstStyle/>
          <a:p>
            <a:pPr marL="234150" indent="-234150" defTabSz="934995">
              <a:spcBef>
                <a:spcPts val="442"/>
              </a:spcBef>
            </a:pPr>
            <a:r>
              <a:rPr lang="en-US" b="1" u="sng" dirty="0"/>
              <a:t>Leadership &amp; its role</a:t>
            </a:r>
            <a:endParaRPr lang="en-US" u="sng" dirty="0"/>
          </a:p>
          <a:p>
            <a:pPr marL="234150" indent="-234150">
              <a:spcBef>
                <a:spcPts val="442"/>
              </a:spcBef>
              <a:buFontTx/>
              <a:buChar char="•"/>
            </a:pPr>
            <a:r>
              <a:rPr lang="en-US" dirty="0">
                <a:latin typeface="Arial" pitchFamily="34" charset="0"/>
              </a:rPr>
              <a:t>SAY:  As a leader your have three areas that you must focus on simultaneously</a:t>
            </a:r>
          </a:p>
          <a:p>
            <a:endParaRPr lang="ar-AE" b="1" dirty="0"/>
          </a:p>
        </p:txBody>
      </p:sp>
      <p:sp>
        <p:nvSpPr>
          <p:cNvPr id="4" name="Slide Number Placeholder 3">
            <a:extLst>
              <a:ext uri="{FF2B5EF4-FFF2-40B4-BE49-F238E27FC236}">
                <a16:creationId xmlns:a16="http://schemas.microsoft.com/office/drawing/2014/main" id="{FCCBE2E1-C15A-D9D9-E335-463C5C1D25C5}"/>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25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891050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184C5-FD41-5A28-7529-7E0EB80C7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5B73E-2E4F-9183-345D-A55795C1D7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C627C4-FAA6-CAD3-AAD9-31097A2C1847}"/>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DBFAA501-1D3E-85DA-5412-1A47CAA426AB}"/>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26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702449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7B38F-7871-8E1A-4527-E5F8A3BCB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01A8E-FBF5-79A9-1AD8-0766A7058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A2332-55CF-9F3E-99D9-237062BC741F}"/>
              </a:ext>
            </a:extLst>
          </p:cNvPr>
          <p:cNvSpPr>
            <a:spLocks noGrp="1"/>
          </p:cNvSpPr>
          <p:nvPr>
            <p:ph type="body" idx="1"/>
          </p:nvPr>
        </p:nvSpPr>
        <p:spPr/>
        <p:txBody>
          <a:bodyPr/>
          <a:lstStyle/>
          <a:p>
            <a:r>
              <a:rPr lang="en-US" dirty="0"/>
              <a:t>Ask the team to write why is it important to have a daily meeting?</a:t>
            </a:r>
          </a:p>
          <a:p>
            <a:r>
              <a:rPr lang="en-US" dirty="0"/>
              <a:t>- They can be in groups write and discuss or you can write on whiteboard </a:t>
            </a:r>
            <a:endParaRPr lang="ar-AE" dirty="0"/>
          </a:p>
        </p:txBody>
      </p:sp>
      <p:sp>
        <p:nvSpPr>
          <p:cNvPr id="4" name="Slide Number Placeholder 3">
            <a:extLst>
              <a:ext uri="{FF2B5EF4-FFF2-40B4-BE49-F238E27FC236}">
                <a16:creationId xmlns:a16="http://schemas.microsoft.com/office/drawing/2014/main" id="{0229E6B5-44D4-6E30-2DEC-5E6856CD18AD}"/>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27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666859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0E656-E649-32B1-8A4C-8310D1C66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3C7EF-6693-C43F-EB45-F8FE97435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B5B17-79DA-C113-F524-376CB0CB57EF}"/>
              </a:ext>
            </a:extLst>
          </p:cNvPr>
          <p:cNvSpPr>
            <a:spLocks noGrp="1"/>
          </p:cNvSpPr>
          <p:nvPr>
            <p:ph type="body" idx="1"/>
          </p:nvPr>
        </p:nvSpPr>
        <p:spPr/>
        <p:txBody>
          <a:bodyPr/>
          <a:lstStyle/>
          <a:p>
            <a:r>
              <a:rPr lang="en-US" b="1"/>
              <a:t>ACTION </a:t>
            </a:r>
            <a:r>
              <a:rPr lang="en-US"/>
              <a:t>- Trainer to give delegates 5 mins to discuss then go around the room and pull responses from each pair and add onto the flipchart. </a:t>
            </a:r>
            <a:endParaRPr lang="ar-AE"/>
          </a:p>
        </p:txBody>
      </p:sp>
      <p:sp>
        <p:nvSpPr>
          <p:cNvPr id="4" name="Slide Number Placeholder 3">
            <a:extLst>
              <a:ext uri="{FF2B5EF4-FFF2-40B4-BE49-F238E27FC236}">
                <a16:creationId xmlns:a16="http://schemas.microsoft.com/office/drawing/2014/main" id="{A7578AD8-8E3D-CDAD-68D1-E4399F19E901}"/>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28</a:t>
            </a:fld>
            <a:endParaRPr lang="en-US">
              <a:solidFill>
                <a:prstClr val="black"/>
              </a:solidFill>
              <a:latin typeface="Calibri" panose="020F0502020204030204"/>
            </a:endParaRPr>
          </a:p>
        </p:txBody>
      </p:sp>
    </p:spTree>
    <p:extLst>
      <p:ext uri="{BB962C8B-B14F-4D97-AF65-F5344CB8AC3E}">
        <p14:creationId xmlns:p14="http://schemas.microsoft.com/office/powerpoint/2010/main" val="563559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1A73F-9DFB-7FBD-97F4-DE0CEF0EE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32FEC-CEF3-1B2C-FCD7-3D6431C63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36BA3-7BA2-2C95-B7BF-8AA14095BA2D}"/>
              </a:ext>
            </a:extLst>
          </p:cNvPr>
          <p:cNvSpPr>
            <a:spLocks noGrp="1"/>
          </p:cNvSpPr>
          <p:nvPr>
            <p:ph type="body" idx="1"/>
          </p:nvPr>
        </p:nvSpPr>
        <p:spPr/>
        <p:txBody>
          <a:bodyPr/>
          <a:lstStyle/>
          <a:p>
            <a:r>
              <a:rPr lang="en-US" dirty="0"/>
              <a:t>Ask the team to write why is it important to have a daily meeting?</a:t>
            </a:r>
          </a:p>
          <a:p>
            <a:r>
              <a:rPr lang="en-US" dirty="0"/>
              <a:t>- They can be in groups write and discuss or you can write on whiteboard </a:t>
            </a:r>
            <a:endParaRPr lang="ar-AE" dirty="0"/>
          </a:p>
        </p:txBody>
      </p:sp>
      <p:sp>
        <p:nvSpPr>
          <p:cNvPr id="4" name="Slide Number Placeholder 3">
            <a:extLst>
              <a:ext uri="{FF2B5EF4-FFF2-40B4-BE49-F238E27FC236}">
                <a16:creationId xmlns:a16="http://schemas.microsoft.com/office/drawing/2014/main" id="{8C4A260C-E2CC-CA97-61AB-37BAF37AD202}"/>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29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101515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8389B-F811-5634-5A82-B36BB2573B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3F575-2AB9-6B6E-755E-F0A14047FD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D9805-A411-CF95-9541-F96B2E57F2AB}"/>
              </a:ext>
            </a:extLst>
          </p:cNvPr>
          <p:cNvSpPr>
            <a:spLocks noGrp="1"/>
          </p:cNvSpPr>
          <p:nvPr>
            <p:ph type="body" idx="1"/>
          </p:nvPr>
        </p:nvSpPr>
        <p:spPr/>
        <p:txBody>
          <a:bodyPr/>
          <a:lstStyle/>
          <a:p>
            <a:r>
              <a:rPr lang="en-US" sz="1100" dirty="0"/>
              <a:t>Self Direction  - What are your personal goals in the leadership position?</a:t>
            </a:r>
          </a:p>
          <a:p>
            <a:r>
              <a:rPr lang="en-US" sz="1100" dirty="0"/>
              <a:t>Develop your people to get the best out of them</a:t>
            </a:r>
          </a:p>
          <a:p>
            <a:r>
              <a:rPr lang="en-US" sz="1100" dirty="0"/>
              <a:t>Make sure your processes are set to support your team</a:t>
            </a:r>
          </a:p>
          <a:p>
            <a:r>
              <a:rPr lang="en-US" sz="1100" dirty="0"/>
              <a:t>Communicate well so no one is every under any misunderstanding </a:t>
            </a:r>
          </a:p>
          <a:p>
            <a:r>
              <a:rPr lang="en-US" sz="1100" dirty="0"/>
              <a:t>Ensures that all team members, including yourself, are fully aware of what there accountabilities are </a:t>
            </a:r>
          </a:p>
          <a:p>
            <a:endParaRPr lang="en-US" sz="1100" dirty="0"/>
          </a:p>
          <a:p>
            <a:endParaRPr lang="en-US" sz="1100" dirty="0"/>
          </a:p>
        </p:txBody>
      </p:sp>
      <p:sp>
        <p:nvSpPr>
          <p:cNvPr id="4" name="Slide Number Placeholder 3">
            <a:extLst>
              <a:ext uri="{FF2B5EF4-FFF2-40B4-BE49-F238E27FC236}">
                <a16:creationId xmlns:a16="http://schemas.microsoft.com/office/drawing/2014/main" id="{B546306F-BA6D-0386-1A82-486A6DC859A7}"/>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31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861006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AF21-1E8E-CAD9-FAE9-59E328F6C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F42C4-2665-18E9-4ECD-BAB08758F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BF057-6757-FFE0-4B3B-046BF4E415FF}"/>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C4ABF7BD-225A-C6EF-BD44-23A334B00EB9}"/>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82221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A54342-E321-41B6-95CE-82740D29B859}" type="slidenum">
              <a:rPr lang="en-US" smtClean="0"/>
              <a:t>36</a:t>
            </a:fld>
            <a:endParaRPr lang="en-US"/>
          </a:p>
        </p:txBody>
      </p:sp>
    </p:spTree>
    <p:extLst>
      <p:ext uri="{BB962C8B-B14F-4D97-AF65-F5344CB8AC3E}">
        <p14:creationId xmlns:p14="http://schemas.microsoft.com/office/powerpoint/2010/main" val="2994444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77986-CC30-E6D8-01EA-63C34BB39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65F19-A7AE-F1F8-9C33-C61A46E5A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00319B-36B2-AB0E-6A4F-3B69FDE9BD55}"/>
              </a:ext>
            </a:extLst>
          </p:cNvPr>
          <p:cNvSpPr>
            <a:spLocks noGrp="1"/>
          </p:cNvSpPr>
          <p:nvPr>
            <p:ph type="body" idx="1"/>
          </p:nvPr>
        </p:nvSpPr>
        <p:spPr/>
        <p:txBody>
          <a:bodyPr/>
          <a:lstStyle/>
          <a:p>
            <a:r>
              <a:rPr lang="en-US" sz="1100" dirty="0"/>
              <a:t>Self Direction  - What are your personal goals in the leadership position?</a:t>
            </a:r>
          </a:p>
          <a:p>
            <a:r>
              <a:rPr lang="en-US" sz="1100" dirty="0"/>
              <a:t>Develop your people to get the best out of them</a:t>
            </a:r>
          </a:p>
          <a:p>
            <a:r>
              <a:rPr lang="en-US" sz="1100" dirty="0"/>
              <a:t>Make sure your processes are set to support your team</a:t>
            </a:r>
          </a:p>
          <a:p>
            <a:r>
              <a:rPr lang="en-US" sz="1100" dirty="0"/>
              <a:t>Communicate well so no one is every under any misunderstanding </a:t>
            </a:r>
          </a:p>
          <a:p>
            <a:r>
              <a:rPr lang="en-US" sz="1100" dirty="0"/>
              <a:t>Ensures that all team members, including yourself, are fully aware of what there accountabilities are </a:t>
            </a:r>
          </a:p>
          <a:p>
            <a:endParaRPr lang="en-US" sz="1100" dirty="0"/>
          </a:p>
          <a:p>
            <a:endParaRPr lang="en-US" sz="1100" dirty="0"/>
          </a:p>
        </p:txBody>
      </p:sp>
      <p:sp>
        <p:nvSpPr>
          <p:cNvPr id="4" name="Slide Number Placeholder 3">
            <a:extLst>
              <a:ext uri="{FF2B5EF4-FFF2-40B4-BE49-F238E27FC236}">
                <a16:creationId xmlns:a16="http://schemas.microsoft.com/office/drawing/2014/main" id="{9BF9CA11-FF19-2D1E-C41F-75D14C5230D6}"/>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38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476593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09E75-318D-F5F8-B1B9-0B839EDDDE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2DC84-6C8B-52D2-DCC4-F5CE0A625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1E556-5EEC-8CD4-DF09-AB43BF6880AD}"/>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BCCAD248-90EE-1100-9E55-7568C79A5C8E}"/>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39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787469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70B74-467F-3053-FBA2-23850BEB2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14ACB-3805-0FAD-89C6-0E2DA111E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6DD368-53FC-1CAE-91C4-B368FBC43F64}"/>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44963090-11F0-3DC2-495A-24CFFEFE97F9}"/>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40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582763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1CA9-D490-A5CC-37FE-79F0F6941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67077-CD3D-E5CD-BD2F-DB5F5FE4A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A81F5-7973-8A7A-93B9-D510146F2F38}"/>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FF1C4D4E-5409-11C2-C735-5204C956C21E}"/>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45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782294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46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448781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025F1-4AFA-D1F6-6B2B-C62605647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43FF6-446D-E5FA-BB91-BBAD60986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ABEE1-8C0D-5895-2660-5BCDFC6E7C01}"/>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35A0E83E-3F42-4BDF-3B8C-25EEB8C02F8F}"/>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47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021751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EBF6-C8A6-B6EA-27D4-5794631E71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8B2E6-84F2-C277-6130-C0A56C1DE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2F6E4-1138-F109-D087-A2C6B446CE73}"/>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C05E4C55-4D84-4E86-AC31-94A855D7BA93}"/>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48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146314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379E4-B430-8C82-70D3-7B06CF94A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78702-86E3-29EF-D0DD-BB815666D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40827-DAC2-2917-6472-479CAA717A73}"/>
              </a:ext>
            </a:extLst>
          </p:cNvPr>
          <p:cNvSpPr>
            <a:spLocks noGrp="1"/>
          </p:cNvSpPr>
          <p:nvPr>
            <p:ph type="body" idx="1"/>
          </p:nvPr>
        </p:nvSpPr>
        <p:spPr/>
        <p:txBody>
          <a:bodyPr/>
          <a:lstStyle/>
          <a:p>
            <a:r>
              <a:rPr lang="en-US" sz="1100" dirty="0"/>
              <a:t>Self Direction  - What are your personal goals in the leadership position?</a:t>
            </a:r>
          </a:p>
          <a:p>
            <a:r>
              <a:rPr lang="en-US" sz="1100" dirty="0"/>
              <a:t>Develop your people to get the best out of them</a:t>
            </a:r>
          </a:p>
          <a:p>
            <a:r>
              <a:rPr lang="en-US" sz="1100" dirty="0"/>
              <a:t>Make sure your processes are set to support your team</a:t>
            </a:r>
          </a:p>
          <a:p>
            <a:r>
              <a:rPr lang="en-US" sz="1100" dirty="0"/>
              <a:t>Communicate well so no one is every under any misunderstanding </a:t>
            </a:r>
          </a:p>
          <a:p>
            <a:r>
              <a:rPr lang="en-US" sz="1100" dirty="0"/>
              <a:t>Ensures that all team members, including yourself, are fully aware of what there accountabilities are </a:t>
            </a:r>
          </a:p>
          <a:p>
            <a:endParaRPr lang="en-US" sz="1100" dirty="0"/>
          </a:p>
          <a:p>
            <a:endParaRPr lang="en-US" sz="1100" dirty="0"/>
          </a:p>
        </p:txBody>
      </p:sp>
      <p:sp>
        <p:nvSpPr>
          <p:cNvPr id="4" name="Slide Number Placeholder 3">
            <a:extLst>
              <a:ext uri="{FF2B5EF4-FFF2-40B4-BE49-F238E27FC236}">
                <a16:creationId xmlns:a16="http://schemas.microsoft.com/office/drawing/2014/main" id="{B9462440-127F-8922-57B3-DE774F30FD33}"/>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49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452028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518A9-51DA-FD2D-F57B-71DB5D86D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7F70C-B835-0295-1E6C-1CE56B58C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B20BD-EFAE-DC09-8E03-B68C957DD704}"/>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2E4AE87D-9730-5EC2-C596-C9BA70910A7C}"/>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50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191346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94D51-65C4-A0C6-5F5C-2259C958D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8FA33-D85D-45A8-9353-0EC2EBC0915E}"/>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11183131-8752-B298-794E-96FB5ECCC0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157940-AE18-1641-4765-7FA098C489B4}"/>
              </a:ext>
            </a:extLst>
          </p:cNvPr>
          <p:cNvSpPr>
            <a:spLocks noGrp="1"/>
          </p:cNvSpPr>
          <p:nvPr>
            <p:ph type="sldNum" sz="quarter" idx="10"/>
          </p:nvPr>
        </p:nvSpPr>
        <p:spPr/>
        <p:txBody>
          <a:bodyPr/>
          <a:lstStyle/>
          <a:p>
            <a:fld id="{910B3F5A-2990-4D4F-8131-524BF39CE4A1}" type="slidenum">
              <a:rPr lang="en-US" smtClean="0"/>
              <a:pPr/>
              <a:t>5</a:t>
            </a:fld>
            <a:endParaRPr lang="en-US"/>
          </a:p>
        </p:txBody>
      </p:sp>
    </p:spTree>
    <p:extLst>
      <p:ext uri="{BB962C8B-B14F-4D97-AF65-F5344CB8AC3E}">
        <p14:creationId xmlns:p14="http://schemas.microsoft.com/office/powerpoint/2010/main" val="4204941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r>
              <a:rPr lang="en-US"/>
              <a:t>Data and information gathered from one day of business is not sufficient for the sales manager to come to definite conclusions and take decisions accordingly. </a:t>
            </a:r>
          </a:p>
          <a:p>
            <a:endParaRPr lang="en-US"/>
          </a:p>
          <a:p>
            <a:r>
              <a:rPr lang="en-US"/>
              <a:t>A week’s data will provide a better picture of what is happening. </a:t>
            </a:r>
          </a:p>
          <a:p>
            <a:endParaRPr lang="en-US"/>
          </a:p>
          <a:p>
            <a:r>
              <a:rPr lang="en-US"/>
              <a:t>A full month’s data, of course, will be an excellent document that highlights the strengths and weaknesses of the sales staff in general and every individual sales consultant in particular. </a:t>
            </a:r>
          </a:p>
          <a:p>
            <a:r>
              <a:rPr lang="en-US"/>
              <a:t>Problem areas will be highlighted, and all the necessary decisions will be taken accordingly, but it all starts by preparing reports.</a:t>
            </a:r>
          </a:p>
          <a:p>
            <a:pPr marL="174708" indent="-174708">
              <a:buFont typeface="Arial" panose="020B0604020202020204" pitchFamily="34" charset="0"/>
              <a:buChar char="•"/>
            </a:pPr>
            <a:endParaRPr lang="en-US">
              <a:latin typeface="Arial Regular"/>
            </a:endParaRPr>
          </a:p>
        </p:txBody>
      </p:sp>
      <p:sp>
        <p:nvSpPr>
          <p:cNvPr id="4" name="Header Placeholder 3"/>
          <p:cNvSpPr>
            <a:spLocks noGrp="1"/>
          </p:cNvSpPr>
          <p:nvPr>
            <p:ph type="hdr" sz="quarter" idx="10"/>
          </p:nvPr>
        </p:nvSpPr>
        <p:spPr/>
        <p:txBody>
          <a:bodyPr/>
          <a:lstStyle/>
          <a:p>
            <a:r>
              <a:rPr lang="en-US"/>
              <a:t>Retail Sales Fundamentals</a:t>
            </a:r>
          </a:p>
        </p:txBody>
      </p:sp>
      <p:sp>
        <p:nvSpPr>
          <p:cNvPr id="5" name="Footer Placeholder 4"/>
          <p:cNvSpPr>
            <a:spLocks noGrp="1"/>
          </p:cNvSpPr>
          <p:nvPr>
            <p:ph type="ftr" sz="quarter" idx="11"/>
          </p:nvPr>
        </p:nvSpPr>
        <p:spPr/>
        <p:txBody>
          <a:bodyPr/>
          <a:lstStyle/>
          <a:p>
            <a:r>
              <a:rPr lang="en-US"/>
              <a:t>Meeting Leader Guide </a:t>
            </a:r>
          </a:p>
        </p:txBody>
      </p:sp>
      <p:sp>
        <p:nvSpPr>
          <p:cNvPr id="6" name="Slide Number Placeholder 5"/>
          <p:cNvSpPr>
            <a:spLocks noGrp="1"/>
          </p:cNvSpPr>
          <p:nvPr>
            <p:ph type="sldNum" sz="quarter" idx="12"/>
          </p:nvPr>
        </p:nvSpPr>
        <p:spPr/>
        <p:txBody>
          <a:bodyPr/>
          <a:lstStyle/>
          <a:p>
            <a:fld id="{FA3FA39B-4228-4C5C-85D9-CDA5231C51F4}" type="slidenum">
              <a:rPr lang="en-US" smtClean="0"/>
              <a:t>51</a:t>
            </a:fld>
            <a:endParaRPr lang="en-US"/>
          </a:p>
        </p:txBody>
      </p:sp>
    </p:spTree>
    <p:extLst>
      <p:ext uri="{BB962C8B-B14F-4D97-AF65-F5344CB8AC3E}">
        <p14:creationId xmlns:p14="http://schemas.microsoft.com/office/powerpoint/2010/main" val="1420072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B3510-70DB-73BA-B62A-8083163165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A9DAB-B138-0B7C-2771-F951ED424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0E836-869F-A60E-BB9C-5C27782EC11F}"/>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9E3B374B-DBE8-64C8-7176-5B65DCAB0BF7}"/>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52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924141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p:cNvSpPr>
            <a:spLocks noGrp="1"/>
          </p:cNvSpPr>
          <p:nvPr>
            <p:ph type="hdr" sz="quarter" idx="10"/>
          </p:nvPr>
        </p:nvSpPr>
        <p:spPr/>
        <p:txBody>
          <a:bodyPr/>
          <a:lstStyle/>
          <a:p>
            <a:r>
              <a:rPr lang="en-US"/>
              <a:t>Retail Sales Fundamentals</a:t>
            </a:r>
          </a:p>
        </p:txBody>
      </p:sp>
      <p:sp>
        <p:nvSpPr>
          <p:cNvPr id="5" name="Footer Placeholder 4"/>
          <p:cNvSpPr>
            <a:spLocks noGrp="1"/>
          </p:cNvSpPr>
          <p:nvPr>
            <p:ph type="ftr" sz="quarter" idx="11"/>
          </p:nvPr>
        </p:nvSpPr>
        <p:spPr/>
        <p:txBody>
          <a:bodyPr/>
          <a:lstStyle/>
          <a:p>
            <a:r>
              <a:rPr lang="en-US"/>
              <a:t>Meeting Leader Guide </a:t>
            </a:r>
          </a:p>
        </p:txBody>
      </p:sp>
      <p:sp>
        <p:nvSpPr>
          <p:cNvPr id="6" name="Slide Number Placeholder 5"/>
          <p:cNvSpPr>
            <a:spLocks noGrp="1"/>
          </p:cNvSpPr>
          <p:nvPr>
            <p:ph type="sldNum" sz="quarter" idx="12"/>
          </p:nvPr>
        </p:nvSpPr>
        <p:spPr/>
        <p:txBody>
          <a:bodyPr/>
          <a:lstStyle/>
          <a:p>
            <a:fld id="{FA3FA39B-4228-4C5C-85D9-CDA5231C51F4}" type="slidenum">
              <a:rPr lang="en-US" smtClean="0"/>
              <a:t>53</a:t>
            </a:fld>
            <a:endParaRPr lang="en-US"/>
          </a:p>
        </p:txBody>
      </p:sp>
    </p:spTree>
    <p:extLst>
      <p:ext uri="{BB962C8B-B14F-4D97-AF65-F5344CB8AC3E}">
        <p14:creationId xmlns:p14="http://schemas.microsoft.com/office/powerpoint/2010/main" val="572653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F14C3-C2F5-5BF2-27BC-11488FFCA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01063-3AAD-DC5C-E02D-FCA8A6729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AC9E71-8F4C-CC30-B6F5-724328CD5C27}"/>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F19C304E-DF20-EEAD-E33F-5D9416ABAEFE}"/>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54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582936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15A69-D908-E460-1C69-E3676B5A6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7F058-DD53-1FA4-51C6-9B0BFDD77D9C}"/>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4B69B4C7-563C-7BBC-6859-630BE47373A0}"/>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4F6AF733-5502-CF7A-E3D9-088E9BCE2196}"/>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4EC3F953-78E8-BB4D-83A5-1152650DA0A2}"/>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D117D9D3-3A61-056C-9586-E85D8A1427B1}"/>
              </a:ext>
            </a:extLst>
          </p:cNvPr>
          <p:cNvSpPr>
            <a:spLocks noGrp="1"/>
          </p:cNvSpPr>
          <p:nvPr>
            <p:ph type="sldNum" sz="quarter" idx="12"/>
          </p:nvPr>
        </p:nvSpPr>
        <p:spPr/>
        <p:txBody>
          <a:bodyPr/>
          <a:lstStyle/>
          <a:p>
            <a:fld id="{FA3FA39B-4228-4C5C-85D9-CDA5231C51F4}" type="slidenum">
              <a:rPr lang="en-US" smtClean="0"/>
              <a:t>55</a:t>
            </a:fld>
            <a:endParaRPr lang="en-US"/>
          </a:p>
        </p:txBody>
      </p:sp>
    </p:spTree>
    <p:extLst>
      <p:ext uri="{BB962C8B-B14F-4D97-AF65-F5344CB8AC3E}">
        <p14:creationId xmlns:p14="http://schemas.microsoft.com/office/powerpoint/2010/main" val="4121964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D6155-9298-1E7C-406C-A485B6E42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993CF-EB2F-BD3A-8343-50A3D43D7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941AA4-A8EF-53E6-22A7-89A18879A98B}"/>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AE07ABEF-889F-D273-4D16-C0D860F0610B}"/>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56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319484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6234A-C85D-BDF1-A7CC-A02671A75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7C1CC-02F3-8486-EB89-74BE8042371F}"/>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7289DDD2-3499-31E2-8643-49450F2E2BC2}"/>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3508CFC0-E04B-0581-58C1-A862D59CE745}"/>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C91D7E39-EB99-74E1-D17E-04CC967F26AC}"/>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8E54A190-EBCD-3D8D-B749-60A63941BFE2}"/>
              </a:ext>
            </a:extLst>
          </p:cNvPr>
          <p:cNvSpPr>
            <a:spLocks noGrp="1"/>
          </p:cNvSpPr>
          <p:nvPr>
            <p:ph type="sldNum" sz="quarter" idx="12"/>
          </p:nvPr>
        </p:nvSpPr>
        <p:spPr/>
        <p:txBody>
          <a:bodyPr/>
          <a:lstStyle/>
          <a:p>
            <a:fld id="{FA3FA39B-4228-4C5C-85D9-CDA5231C51F4}" type="slidenum">
              <a:rPr lang="en-US" smtClean="0"/>
              <a:t>57</a:t>
            </a:fld>
            <a:endParaRPr lang="en-US"/>
          </a:p>
        </p:txBody>
      </p:sp>
    </p:spTree>
    <p:extLst>
      <p:ext uri="{BB962C8B-B14F-4D97-AF65-F5344CB8AC3E}">
        <p14:creationId xmlns:p14="http://schemas.microsoft.com/office/powerpoint/2010/main" val="435561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50F44-3390-73DC-2B06-FB725B471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E4251-D12A-F4A5-CF7B-325E6298FD4F}"/>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5A5B146A-ACA2-F80E-93DF-292B3525B771}"/>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1B55C23E-4B69-0666-F5D7-A00925057BF6}"/>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28AE7C65-7D50-D449-738B-3F994A0A60F6}"/>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4C4E4BC0-D4EC-46ED-0D03-A9171EE49559}"/>
              </a:ext>
            </a:extLst>
          </p:cNvPr>
          <p:cNvSpPr>
            <a:spLocks noGrp="1"/>
          </p:cNvSpPr>
          <p:nvPr>
            <p:ph type="sldNum" sz="quarter" idx="12"/>
          </p:nvPr>
        </p:nvSpPr>
        <p:spPr/>
        <p:txBody>
          <a:bodyPr/>
          <a:lstStyle/>
          <a:p>
            <a:fld id="{FA3FA39B-4228-4C5C-85D9-CDA5231C51F4}" type="slidenum">
              <a:rPr lang="en-US" smtClean="0"/>
              <a:t>58</a:t>
            </a:fld>
            <a:endParaRPr lang="en-US"/>
          </a:p>
        </p:txBody>
      </p:sp>
    </p:spTree>
    <p:extLst>
      <p:ext uri="{BB962C8B-B14F-4D97-AF65-F5344CB8AC3E}">
        <p14:creationId xmlns:p14="http://schemas.microsoft.com/office/powerpoint/2010/main" val="3873936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D6A3-156C-6C0F-B462-59CA9F2E5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BB2C8-E77C-FD10-A483-94E5A4CA1A3B}"/>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E4F1F799-5CAB-ABA0-A5C6-33A9F3D43B76}"/>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0C740D91-7E5E-7B2E-A02D-1D7E0002E640}"/>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543FB085-18D5-7715-0242-75D2A88EC657}"/>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DDE53138-FF45-9615-02DF-F7E59A539221}"/>
              </a:ext>
            </a:extLst>
          </p:cNvPr>
          <p:cNvSpPr>
            <a:spLocks noGrp="1"/>
          </p:cNvSpPr>
          <p:nvPr>
            <p:ph type="sldNum" sz="quarter" idx="12"/>
          </p:nvPr>
        </p:nvSpPr>
        <p:spPr/>
        <p:txBody>
          <a:bodyPr/>
          <a:lstStyle/>
          <a:p>
            <a:fld id="{FA3FA39B-4228-4C5C-85D9-CDA5231C51F4}" type="slidenum">
              <a:rPr lang="en-US" smtClean="0"/>
              <a:t>59</a:t>
            </a:fld>
            <a:endParaRPr lang="en-US"/>
          </a:p>
        </p:txBody>
      </p:sp>
    </p:spTree>
    <p:extLst>
      <p:ext uri="{BB962C8B-B14F-4D97-AF65-F5344CB8AC3E}">
        <p14:creationId xmlns:p14="http://schemas.microsoft.com/office/powerpoint/2010/main" val="3558623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96729-0E3B-634B-AA20-29B9B7407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500C0-632C-5A17-2EEB-C09807113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64E51-D514-DC28-6CBC-79D847B4C767}"/>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CA03CFA0-5326-EFBC-8C82-1345B4AE09A5}"/>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60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798572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FDEBB-2336-5C9B-923E-8853A3630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72D02-CF33-1076-7771-B8FAE14E3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6DC6D-2C58-6CCD-5D4D-8BD727607A9F}"/>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2F71EF6D-CA24-F5A7-C809-6D4F013A48F5}"/>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362668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E99BD-D9AE-98D8-86F6-7A431FEBF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95706-46C4-AE10-2B71-4A072C3961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22FE55-2C81-904C-D287-2FA326503CBD}"/>
              </a:ext>
            </a:extLst>
          </p:cNvPr>
          <p:cNvSpPr>
            <a:spLocks noGrp="1"/>
          </p:cNvSpPr>
          <p:nvPr>
            <p:ph type="body" idx="1"/>
          </p:nvPr>
        </p:nvSpPr>
        <p:spPr/>
        <p:txBody>
          <a:bodyPr/>
          <a:lstStyle/>
          <a:p>
            <a:endParaRPr lang="ar-AE" dirty="0"/>
          </a:p>
        </p:txBody>
      </p:sp>
      <p:sp>
        <p:nvSpPr>
          <p:cNvPr id="4" name="Slide Number Placeholder 3">
            <a:extLst>
              <a:ext uri="{FF2B5EF4-FFF2-40B4-BE49-F238E27FC236}">
                <a16:creationId xmlns:a16="http://schemas.microsoft.com/office/drawing/2014/main" id="{2C305FDD-7FCF-FA4A-5F8A-53BF6AA9BFBB}"/>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61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0319695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E2E1F-9D4C-583D-FC95-E9E49F86C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D65FA-0BE5-A003-4CD8-9AC6E1171F43}"/>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5C6FEC4A-234E-AEFE-C726-8F5B9576B78B}"/>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F182C45C-1DB5-F632-E06B-D95A14D3C2E4}"/>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F8B0F6C8-0401-A32B-29A1-858AD06A26E3}"/>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35688121-2290-B466-689F-F643589CE65B}"/>
              </a:ext>
            </a:extLst>
          </p:cNvPr>
          <p:cNvSpPr>
            <a:spLocks noGrp="1"/>
          </p:cNvSpPr>
          <p:nvPr>
            <p:ph type="sldNum" sz="quarter" idx="12"/>
          </p:nvPr>
        </p:nvSpPr>
        <p:spPr/>
        <p:txBody>
          <a:bodyPr/>
          <a:lstStyle/>
          <a:p>
            <a:fld id="{FA3FA39B-4228-4C5C-85D9-CDA5231C51F4}" type="slidenum">
              <a:rPr lang="en-US" smtClean="0"/>
              <a:t>62</a:t>
            </a:fld>
            <a:endParaRPr lang="en-US"/>
          </a:p>
        </p:txBody>
      </p:sp>
    </p:spTree>
    <p:extLst>
      <p:ext uri="{BB962C8B-B14F-4D97-AF65-F5344CB8AC3E}">
        <p14:creationId xmlns:p14="http://schemas.microsoft.com/office/powerpoint/2010/main" val="3169709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C0A27-FDA3-A24C-330D-3220DAAEA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1B62-D70F-348E-C4A9-22A804485B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368CC-425E-76A7-7970-5C8B87B66B97}"/>
              </a:ext>
            </a:extLst>
          </p:cNvPr>
          <p:cNvSpPr>
            <a:spLocks noGrp="1"/>
          </p:cNvSpPr>
          <p:nvPr>
            <p:ph type="body" idx="1"/>
          </p:nvPr>
        </p:nvSpPr>
        <p:spPr/>
        <p:txBody>
          <a:bodyPr/>
          <a:lstStyle/>
          <a:p>
            <a:endParaRPr lang="ar-AE" dirty="0"/>
          </a:p>
        </p:txBody>
      </p:sp>
      <p:sp>
        <p:nvSpPr>
          <p:cNvPr id="4" name="Slide Number Placeholder 3">
            <a:extLst>
              <a:ext uri="{FF2B5EF4-FFF2-40B4-BE49-F238E27FC236}">
                <a16:creationId xmlns:a16="http://schemas.microsoft.com/office/drawing/2014/main" id="{13C2D8F3-A47B-FD40-A3C4-7E3DF67A8A0A}"/>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63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26935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8B2C2-6B20-9109-6260-73D90E690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A577A-708C-6B40-E122-E452C8915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C0C35-B526-AED2-62E3-4658DC9E50A2}"/>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8FF3D693-9958-0AA1-FD44-FF374AAD1879}"/>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64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291123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E5873-9817-B612-EDE4-10FC5F8B5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A584B-1018-76C6-3836-1F5FF649A8A8}"/>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FBF904D5-2AF8-AAFB-38F5-6FA9D52A4B54}"/>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0C72EEFA-97C0-C15D-3A59-201D8CC2D253}"/>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0EA38674-EEB3-8EA6-C282-14FF0380D97A}"/>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E3E160C7-8794-36E5-622A-A72D5B22E6F9}"/>
              </a:ext>
            </a:extLst>
          </p:cNvPr>
          <p:cNvSpPr>
            <a:spLocks noGrp="1"/>
          </p:cNvSpPr>
          <p:nvPr>
            <p:ph type="sldNum" sz="quarter" idx="12"/>
          </p:nvPr>
        </p:nvSpPr>
        <p:spPr/>
        <p:txBody>
          <a:bodyPr/>
          <a:lstStyle/>
          <a:p>
            <a:fld id="{FA3FA39B-4228-4C5C-85D9-CDA5231C51F4}" type="slidenum">
              <a:rPr lang="en-US" smtClean="0"/>
              <a:t>65</a:t>
            </a:fld>
            <a:endParaRPr lang="en-US"/>
          </a:p>
        </p:txBody>
      </p:sp>
    </p:spTree>
    <p:extLst>
      <p:ext uri="{BB962C8B-B14F-4D97-AF65-F5344CB8AC3E}">
        <p14:creationId xmlns:p14="http://schemas.microsoft.com/office/powerpoint/2010/main" val="33581248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DAD98-068E-077B-3283-B8570F3018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BFA73-C9DD-5C55-7944-68CB5B26C48A}"/>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DD84E11D-5E40-9AB8-B420-7C0A423E8234}"/>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C385EDAA-7402-FD06-D391-8502E360A4C9}"/>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B4889A33-BFFF-682D-1B34-24892C08273C}"/>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4885C40F-4676-50B0-E2BA-8D02AB06E9E4}"/>
              </a:ext>
            </a:extLst>
          </p:cNvPr>
          <p:cNvSpPr>
            <a:spLocks noGrp="1"/>
          </p:cNvSpPr>
          <p:nvPr>
            <p:ph type="sldNum" sz="quarter" idx="12"/>
          </p:nvPr>
        </p:nvSpPr>
        <p:spPr/>
        <p:txBody>
          <a:bodyPr/>
          <a:lstStyle/>
          <a:p>
            <a:fld id="{FA3FA39B-4228-4C5C-85D9-CDA5231C51F4}" type="slidenum">
              <a:rPr lang="en-US" smtClean="0"/>
              <a:t>66</a:t>
            </a:fld>
            <a:endParaRPr lang="en-US"/>
          </a:p>
        </p:txBody>
      </p:sp>
    </p:spTree>
    <p:extLst>
      <p:ext uri="{BB962C8B-B14F-4D97-AF65-F5344CB8AC3E}">
        <p14:creationId xmlns:p14="http://schemas.microsoft.com/office/powerpoint/2010/main" val="1783613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3866A-11CB-4DE4-B9FF-2CAF6645C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6980-F3AD-0842-95EE-DEF89C7B5EC3}"/>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11374369-4C15-3184-3279-8B08A4BABBA6}"/>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691B2FEB-4904-5CBD-7DF8-C5069D40EA6F}"/>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517EB66E-B5A7-4041-0C23-0053FB353BBB}"/>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1DC672CE-3CAF-CA35-F007-8DD34F8FD31B}"/>
              </a:ext>
            </a:extLst>
          </p:cNvPr>
          <p:cNvSpPr>
            <a:spLocks noGrp="1"/>
          </p:cNvSpPr>
          <p:nvPr>
            <p:ph type="sldNum" sz="quarter" idx="12"/>
          </p:nvPr>
        </p:nvSpPr>
        <p:spPr/>
        <p:txBody>
          <a:bodyPr/>
          <a:lstStyle/>
          <a:p>
            <a:fld id="{FA3FA39B-4228-4C5C-85D9-CDA5231C51F4}" type="slidenum">
              <a:rPr lang="en-US" smtClean="0"/>
              <a:t>67</a:t>
            </a:fld>
            <a:endParaRPr lang="en-US"/>
          </a:p>
        </p:txBody>
      </p:sp>
    </p:spTree>
    <p:extLst>
      <p:ext uri="{BB962C8B-B14F-4D97-AF65-F5344CB8AC3E}">
        <p14:creationId xmlns:p14="http://schemas.microsoft.com/office/powerpoint/2010/main" val="27251534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DDD27-D03D-1337-8D45-E9A005E26B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917FC0-7751-7A90-5669-0314C8AC68D7}"/>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061FCFD1-0D76-9F5B-FC0B-703D3A1963FE}"/>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F8CF0AD8-9D21-29C7-7F80-3F656761019D}"/>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02DEE4CA-AA8F-3913-E65B-C9F03BFB1AD2}"/>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E8D34E15-2BC8-4514-2D07-60BA332F541D}"/>
              </a:ext>
            </a:extLst>
          </p:cNvPr>
          <p:cNvSpPr>
            <a:spLocks noGrp="1"/>
          </p:cNvSpPr>
          <p:nvPr>
            <p:ph type="sldNum" sz="quarter" idx="12"/>
          </p:nvPr>
        </p:nvSpPr>
        <p:spPr/>
        <p:txBody>
          <a:bodyPr/>
          <a:lstStyle/>
          <a:p>
            <a:fld id="{FA3FA39B-4228-4C5C-85D9-CDA5231C51F4}" type="slidenum">
              <a:rPr lang="en-US" smtClean="0"/>
              <a:t>68</a:t>
            </a:fld>
            <a:endParaRPr lang="en-US"/>
          </a:p>
        </p:txBody>
      </p:sp>
    </p:spTree>
    <p:extLst>
      <p:ext uri="{BB962C8B-B14F-4D97-AF65-F5344CB8AC3E}">
        <p14:creationId xmlns:p14="http://schemas.microsoft.com/office/powerpoint/2010/main" val="28451070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50E78-7CE2-F281-3411-BE3D291BB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D3CCEA-0422-D6BE-353C-D5BC40439418}"/>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C4479DD9-5DE5-0E01-3465-2A7471AB1FAF}"/>
              </a:ext>
            </a:extLst>
          </p:cNvPr>
          <p:cNvSpPr>
            <a:spLocks noGrp="1"/>
          </p:cNvSpPr>
          <p:nvPr>
            <p:ph type="body" idx="1"/>
          </p:nvPr>
        </p:nvSpPr>
        <p:spPr/>
        <p:txBody>
          <a:bodyPr/>
          <a:lstStyle/>
          <a:p>
            <a:pPr marL="174708" indent="-174708">
              <a:buFont typeface="Arial" panose="020B0604020202020204" pitchFamily="34" charset="0"/>
              <a:buChar char="•"/>
            </a:pPr>
            <a:endParaRPr lang="en-US">
              <a:latin typeface="Arial Regular"/>
            </a:endParaRPr>
          </a:p>
        </p:txBody>
      </p:sp>
      <p:sp>
        <p:nvSpPr>
          <p:cNvPr id="4" name="Header Placeholder 3">
            <a:extLst>
              <a:ext uri="{FF2B5EF4-FFF2-40B4-BE49-F238E27FC236}">
                <a16:creationId xmlns:a16="http://schemas.microsoft.com/office/drawing/2014/main" id="{474AF171-F493-B85D-EDA7-1035103564A6}"/>
              </a:ext>
            </a:extLst>
          </p:cNvPr>
          <p:cNvSpPr>
            <a:spLocks noGrp="1"/>
          </p:cNvSpPr>
          <p:nvPr>
            <p:ph type="hdr" sz="quarter" idx="10"/>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61C037A9-E0F6-8AC9-0364-F6B1686AF9C1}"/>
              </a:ext>
            </a:extLst>
          </p:cNvPr>
          <p:cNvSpPr>
            <a:spLocks noGrp="1"/>
          </p:cNvSpPr>
          <p:nvPr>
            <p:ph type="ftr" sz="quarter" idx="11"/>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FEB1A0D8-1D56-F108-43FF-EADDAC09A519}"/>
              </a:ext>
            </a:extLst>
          </p:cNvPr>
          <p:cNvSpPr>
            <a:spLocks noGrp="1"/>
          </p:cNvSpPr>
          <p:nvPr>
            <p:ph type="sldNum" sz="quarter" idx="12"/>
          </p:nvPr>
        </p:nvSpPr>
        <p:spPr/>
        <p:txBody>
          <a:bodyPr/>
          <a:lstStyle/>
          <a:p>
            <a:fld id="{FA3FA39B-4228-4C5C-85D9-CDA5231C51F4}" type="slidenum">
              <a:rPr lang="en-US" smtClean="0"/>
              <a:t>69</a:t>
            </a:fld>
            <a:endParaRPr lang="en-US"/>
          </a:p>
        </p:txBody>
      </p:sp>
    </p:spTree>
    <p:extLst>
      <p:ext uri="{BB962C8B-B14F-4D97-AF65-F5344CB8AC3E}">
        <p14:creationId xmlns:p14="http://schemas.microsoft.com/office/powerpoint/2010/main" val="3164261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familiar with this procedure they can just go ahead and create the report </a:t>
            </a:r>
          </a:p>
        </p:txBody>
      </p:sp>
      <p:sp>
        <p:nvSpPr>
          <p:cNvPr id="4" name="Slide Number Placeholder 3"/>
          <p:cNvSpPr>
            <a:spLocks noGrp="1"/>
          </p:cNvSpPr>
          <p:nvPr>
            <p:ph type="sldNum" sz="quarter" idx="5"/>
          </p:nvPr>
        </p:nvSpPr>
        <p:spPr/>
        <p:txBody>
          <a:bodyPr/>
          <a:lstStyle/>
          <a:p>
            <a:fld id="{B3A54342-E321-41B6-95CE-82740D29B859}" type="slidenum">
              <a:rPr lang="en-US" smtClean="0"/>
              <a:t>70</a:t>
            </a:fld>
            <a:endParaRPr lang="en-US"/>
          </a:p>
        </p:txBody>
      </p:sp>
    </p:spTree>
    <p:extLst>
      <p:ext uri="{BB962C8B-B14F-4D97-AF65-F5344CB8AC3E}">
        <p14:creationId xmlns:p14="http://schemas.microsoft.com/office/powerpoint/2010/main" val="235199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6691F-AF3F-AC93-C3EA-03C9EBF29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B6E77-975B-4A0A-22A4-5E12C9361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C0535-5469-8FED-43BF-1CE024ADE6BC}"/>
              </a:ext>
            </a:extLst>
          </p:cNvPr>
          <p:cNvSpPr>
            <a:spLocks noGrp="1"/>
          </p:cNvSpPr>
          <p:nvPr>
            <p:ph type="body" idx="1"/>
          </p:nvPr>
        </p:nvSpPr>
        <p:spPr/>
        <p:txBody>
          <a:bodyPr/>
          <a:lstStyle/>
          <a:p>
            <a:r>
              <a:rPr lang="en-US" b="1" dirty="0"/>
              <a:t>ACTION </a:t>
            </a:r>
            <a:r>
              <a:rPr lang="en-US" dirty="0"/>
              <a:t>- Trainer to give delegates 5 mins to discuss then go around the room and pull responses from each pair and add onto the flipchart. </a:t>
            </a:r>
            <a:endParaRPr lang="ar-AE" dirty="0"/>
          </a:p>
        </p:txBody>
      </p:sp>
      <p:sp>
        <p:nvSpPr>
          <p:cNvPr id="4" name="Slide Number Placeholder 3">
            <a:extLst>
              <a:ext uri="{FF2B5EF4-FFF2-40B4-BE49-F238E27FC236}">
                <a16:creationId xmlns:a16="http://schemas.microsoft.com/office/drawing/2014/main" id="{6AE32E32-298B-0329-31FB-04220125E0C0}"/>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20896767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97ED4-9D7C-4B9A-501E-4E6E4E5B4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AAD091-F3E7-6A2F-A06C-435A6315C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5CE20-AE41-1D6B-3DE9-0C4C2BCBC6E1}"/>
              </a:ext>
            </a:extLst>
          </p:cNvPr>
          <p:cNvSpPr>
            <a:spLocks noGrp="1"/>
          </p:cNvSpPr>
          <p:nvPr>
            <p:ph type="body" idx="1"/>
          </p:nvPr>
        </p:nvSpPr>
        <p:spPr/>
        <p:txBody>
          <a:bodyPr/>
          <a:lstStyle/>
          <a:p>
            <a:r>
              <a:rPr lang="en-US"/>
              <a:t>Second facing is one of your most important responsibilities</a:t>
            </a:r>
          </a:p>
          <a:p>
            <a:endParaRPr lang="en-US"/>
          </a:p>
          <a:p>
            <a:r>
              <a:rPr lang="en-US"/>
              <a:t>It must be controlled, or it could take over all of your time </a:t>
            </a:r>
            <a:endParaRPr lang="ar-AE"/>
          </a:p>
        </p:txBody>
      </p:sp>
      <p:sp>
        <p:nvSpPr>
          <p:cNvPr id="4" name="Slide Number Placeholder 3">
            <a:extLst>
              <a:ext uri="{FF2B5EF4-FFF2-40B4-BE49-F238E27FC236}">
                <a16:creationId xmlns:a16="http://schemas.microsoft.com/office/drawing/2014/main" id="{36FA1B4A-EBD5-1E3F-EE73-2CA45CBBF10D}"/>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1863708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11AC3-F58E-58E0-1A58-0AB0D97102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4AB38-E8A5-3B72-C4E6-527F13C2E9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E4E636-60A2-3087-C6C6-3CA5F0709969}"/>
              </a:ext>
            </a:extLst>
          </p:cNvPr>
          <p:cNvSpPr>
            <a:spLocks noGrp="1"/>
          </p:cNvSpPr>
          <p:nvPr>
            <p:ph type="body" idx="1"/>
          </p:nvPr>
        </p:nvSpPr>
        <p:spPr/>
        <p:txBody>
          <a:bodyPr/>
          <a:lstStyle/>
          <a:p>
            <a:pPr>
              <a:lnSpc>
                <a:spcPct val="107000"/>
              </a:lnSpc>
              <a:spcAft>
                <a:spcPts val="815"/>
              </a:spcAft>
              <a:buSzPts val="1000"/>
              <a:tabLst>
                <a:tab pos="465887" algn="l"/>
              </a:tabLst>
            </a:pPr>
            <a:r>
              <a:rPr lang="en-US" sz="1100" b="1" kern="100">
                <a:latin typeface="Aptos" panose="020B0004020202020204" pitchFamily="34" charset="0"/>
                <a:ea typeface="Aptos" panose="020B0004020202020204" pitchFamily="34" charset="0"/>
                <a:cs typeface="Times New Roman" panose="02020603050405020304" pitchFamily="18" charset="0"/>
              </a:rPr>
              <a:t>What is a Second-Facing Control Point?</a:t>
            </a:r>
            <a:r>
              <a:rPr lang="en-US" sz="1100" kern="100">
                <a:latin typeface="Aptos" panose="020B0004020202020204" pitchFamily="34" charset="0"/>
                <a:ea typeface="Aptos" panose="020B0004020202020204" pitchFamily="34" charset="0"/>
                <a:cs typeface="Times New Roman" panose="02020603050405020304" pitchFamily="18" charset="0"/>
              </a:rPr>
              <a:t> </a:t>
            </a:r>
          </a:p>
          <a:p>
            <a:pPr marL="757066" lvl="1" indent="-291179">
              <a:lnSpc>
                <a:spcPct val="107000"/>
              </a:lnSpc>
              <a:spcAft>
                <a:spcPts val="815"/>
              </a:spcAft>
              <a:buSzPts val="1000"/>
              <a:buFont typeface="Courier New" panose="02070309020205020404" pitchFamily="49" charset="0"/>
              <a:buChar char="o"/>
              <a:tabLst>
                <a:tab pos="931774" algn="l"/>
              </a:tabLst>
            </a:pPr>
            <a:r>
              <a:rPr lang="en-US" sz="1100" kern="100">
                <a:latin typeface="Aptos" panose="020B0004020202020204" pitchFamily="34" charset="0"/>
                <a:ea typeface="Aptos" panose="020B0004020202020204" pitchFamily="34" charset="0"/>
                <a:cs typeface="Times New Roman" panose="02020603050405020304" pitchFamily="18" charset="0"/>
              </a:rPr>
              <a:t>A strategic intervention by the sales manager at critical sales process stages.</a:t>
            </a:r>
          </a:p>
          <a:p>
            <a:pPr marL="757066" lvl="1" indent="-291179">
              <a:lnSpc>
                <a:spcPct val="107000"/>
              </a:lnSpc>
              <a:spcAft>
                <a:spcPts val="815"/>
              </a:spcAft>
              <a:buSzPts val="1000"/>
              <a:buFont typeface="Courier New" panose="02070309020205020404" pitchFamily="49" charset="0"/>
              <a:buChar char="o"/>
              <a:tabLst>
                <a:tab pos="931774" algn="l"/>
              </a:tabLst>
            </a:pPr>
            <a:r>
              <a:rPr lang="en-US" sz="1100" kern="100">
                <a:latin typeface="Aptos" panose="020B0004020202020204" pitchFamily="34" charset="0"/>
                <a:ea typeface="Aptos" panose="020B0004020202020204" pitchFamily="34" charset="0"/>
                <a:cs typeface="Times New Roman" panose="02020603050405020304" pitchFamily="18" charset="0"/>
              </a:rPr>
              <a:t>Ensures consistency, supports sales team, and increases deal closure rates.</a:t>
            </a:r>
          </a:p>
          <a:p>
            <a:pPr defTabSz="931774">
              <a:defRPr/>
            </a:pPr>
            <a:endParaRPr lang="en-US"/>
          </a:p>
        </p:txBody>
      </p:sp>
      <p:sp>
        <p:nvSpPr>
          <p:cNvPr id="4" name="Slide Number Placeholder 3">
            <a:extLst>
              <a:ext uri="{FF2B5EF4-FFF2-40B4-BE49-F238E27FC236}">
                <a16:creationId xmlns:a16="http://schemas.microsoft.com/office/drawing/2014/main" id="{C0B2FF53-3D91-33BD-C5B3-59C0C3DFE529}"/>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72</a:t>
            </a:fld>
            <a:endParaRPr lang="en-US">
              <a:solidFill>
                <a:prstClr val="black"/>
              </a:solidFill>
              <a:latin typeface="Calibri" panose="020F0502020204030204"/>
            </a:endParaRPr>
          </a:p>
        </p:txBody>
      </p:sp>
    </p:spTree>
    <p:extLst>
      <p:ext uri="{BB962C8B-B14F-4D97-AF65-F5344CB8AC3E}">
        <p14:creationId xmlns:p14="http://schemas.microsoft.com/office/powerpoint/2010/main" val="38309327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4B398-E3C7-22DE-6F9C-069970EA7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4DA2C-C54D-14BB-AD6E-7A1F4A3C6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94C72-5B23-1C1A-F354-2584833F9CFB}"/>
              </a:ext>
            </a:extLst>
          </p:cNvPr>
          <p:cNvSpPr>
            <a:spLocks noGrp="1"/>
          </p:cNvSpPr>
          <p:nvPr>
            <p:ph type="body" idx="1"/>
          </p:nvPr>
        </p:nvSpPr>
        <p:spPr/>
        <p:txBody>
          <a:bodyPr/>
          <a:lstStyle/>
          <a:p>
            <a:pPr defTabSz="931774">
              <a:defRPr/>
            </a:pPr>
            <a:endParaRPr lang="en-US" b="0" kern="1200">
              <a:solidFill>
                <a:schemeClr val="tx1"/>
              </a:solidFill>
              <a:effectLst/>
              <a:ea typeface="+mn-ea"/>
              <a:cs typeface="+mn-cs"/>
            </a:endParaRPr>
          </a:p>
        </p:txBody>
      </p:sp>
      <p:sp>
        <p:nvSpPr>
          <p:cNvPr id="4" name="Slide Number Placeholder 3">
            <a:extLst>
              <a:ext uri="{FF2B5EF4-FFF2-40B4-BE49-F238E27FC236}">
                <a16:creationId xmlns:a16="http://schemas.microsoft.com/office/drawing/2014/main" id="{C66FCC2F-A123-34E0-F71B-BE35D417CC43}"/>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1823816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Regular"/>
              </a:rPr>
              <a:t>As we learned from the previous chapter, one of the main objectives of Showroom Controls is to track the efficiency of the sales process. In other words, it is to measure the efficiency of the sales process from the moment the customer enters the showroom to the moment he/she leaves (with or without a booking).  Second facing is a great way to ensure that everything is being done.</a:t>
            </a:r>
          </a:p>
          <a:p>
            <a:endParaRPr lang="en-US">
              <a:latin typeface="Arial Regular"/>
            </a:endParaRPr>
          </a:p>
          <a:p>
            <a:r>
              <a:rPr lang="en-US">
                <a:latin typeface="Arial Regular"/>
              </a:rPr>
              <a:t>Not all of these need to be done  which ones are done is your decision,  it will depend on many factors   How experienced your team is for example </a:t>
            </a:r>
          </a:p>
          <a:p>
            <a:endParaRPr lang="ar-AE" b="1"/>
          </a:p>
        </p:txBody>
      </p:sp>
      <p:sp>
        <p:nvSpPr>
          <p:cNvPr id="4" name="Slide Number Placeholder 3"/>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147278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665C7-06BE-F7B3-0AC0-87B551913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350C4-8501-469B-E436-EBE62A7AB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4F278-B941-ED01-842A-4A46F5BDE038}"/>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3E0553DE-44E9-9019-51B8-824A16FF30FE}"/>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7081687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F484-16E9-1F54-7CBA-DC53DB2B3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B6FED-96BB-13BB-4357-C8C87294AD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2CEA5-F540-8483-E85B-5FF50422B95E}"/>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C7A04AE7-E6E5-7981-2B86-EF923F23CAE1}"/>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986507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C917E-016B-B04F-D588-74664103D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4EA17-2411-7E24-9537-110C6A51F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D5475-B0F8-8BD6-BE3C-30F0C1FDBBBE}"/>
              </a:ext>
            </a:extLst>
          </p:cNvPr>
          <p:cNvSpPr>
            <a:spLocks noGrp="1"/>
          </p:cNvSpPr>
          <p:nvPr>
            <p:ph type="body" idx="1"/>
          </p:nvPr>
        </p:nvSpPr>
        <p:spPr/>
        <p:txBody>
          <a:bodyPr/>
          <a:lstStyle/>
          <a:p>
            <a:pPr defTabSz="931774">
              <a:defRPr/>
            </a:pPr>
            <a:r>
              <a:rPr lang="en-US">
                <a:latin typeface="Arial Regular"/>
              </a:rPr>
              <a:t>As we learned from the previous chapter, one of the main objectives of Showroom Controls is to track the efficiency of the sales process. In other words, it is to measure the efficiency of the sales process from the moment the customer enters the showroom to the moment he/she leaves (with or without a booking).</a:t>
            </a:r>
          </a:p>
          <a:p>
            <a:endParaRPr lang="ar-AE" b="1"/>
          </a:p>
        </p:txBody>
      </p:sp>
      <p:sp>
        <p:nvSpPr>
          <p:cNvPr id="4" name="Slide Number Placeholder 3">
            <a:extLst>
              <a:ext uri="{FF2B5EF4-FFF2-40B4-BE49-F238E27FC236}">
                <a16:creationId xmlns:a16="http://schemas.microsoft.com/office/drawing/2014/main" id="{09DF9CEA-D15B-E100-3D64-29783A7AE9F3}"/>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9992155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12FD-CE01-02A4-6E06-D6139A91FA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30C80-78D1-50A7-E6D9-8A6B334DDC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AE133-613B-1464-63B1-C596F57A3AB7}"/>
              </a:ext>
            </a:extLst>
          </p:cNvPr>
          <p:cNvSpPr>
            <a:spLocks noGrp="1"/>
          </p:cNvSpPr>
          <p:nvPr>
            <p:ph type="body" idx="1"/>
          </p:nvPr>
        </p:nvSpPr>
        <p:spPr/>
        <p:txBody>
          <a:bodyPr/>
          <a:lstStyle/>
          <a:p>
            <a:pPr defTabSz="931774">
              <a:defRPr/>
            </a:pPr>
            <a:r>
              <a:rPr lang="en-US">
                <a:latin typeface="Arial Regular"/>
              </a:rPr>
              <a:t>As we learned from the previous chapter, one of the main objectives of Showroom Controls is to track the efficiency of the sales process. In other words, it is to measure the efficiency of the sales process from the moment the customer enters the showroom to the moment he/she leaves (with or without a booking).</a:t>
            </a:r>
          </a:p>
          <a:p>
            <a:endParaRPr lang="ar-AE" b="1"/>
          </a:p>
          <a:p>
            <a:endParaRPr lang="ar-AE" b="1"/>
          </a:p>
        </p:txBody>
      </p:sp>
      <p:sp>
        <p:nvSpPr>
          <p:cNvPr id="4" name="Slide Number Placeholder 3">
            <a:extLst>
              <a:ext uri="{FF2B5EF4-FFF2-40B4-BE49-F238E27FC236}">
                <a16:creationId xmlns:a16="http://schemas.microsoft.com/office/drawing/2014/main" id="{2AE6AE82-00EB-779F-A5AF-459802A8A088}"/>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8633295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FA6C4-A9C3-ACE5-FB91-C96ABF8A6F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AD345-F8A3-398C-F637-10AD51E9B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E814A6-10E0-3496-232D-6C8363127A3C}"/>
              </a:ext>
            </a:extLst>
          </p:cNvPr>
          <p:cNvSpPr>
            <a:spLocks noGrp="1"/>
          </p:cNvSpPr>
          <p:nvPr>
            <p:ph type="body" idx="1"/>
          </p:nvPr>
        </p:nvSpPr>
        <p:spPr/>
        <p:txBody>
          <a:bodyPr/>
          <a:lstStyle/>
          <a:p>
            <a:r>
              <a:rPr lang="en-US">
                <a:latin typeface="Arial Regular"/>
              </a:rPr>
              <a:t>As we learned from the previous chapter, one of the main objectives of Showroom Controls is to track the efficiency of the sales process. In other words, it is to measure the efficiency of the sales process from the moment the customer enters the showroom to the moment he/she leaves (with or without a booking).  Second facing is a great way to ensure that everything is being done.</a:t>
            </a:r>
          </a:p>
          <a:p>
            <a:endParaRPr lang="en-US">
              <a:latin typeface="Arial Regular"/>
            </a:endParaRPr>
          </a:p>
          <a:p>
            <a:r>
              <a:rPr lang="en-US">
                <a:latin typeface="Arial Regular"/>
              </a:rPr>
              <a:t>Not all of these need to be done  which ones are done is your decision,  it will depend on many factors   How experienced your team is for example </a:t>
            </a:r>
          </a:p>
          <a:p>
            <a:endParaRPr lang="ar-AE" b="1"/>
          </a:p>
        </p:txBody>
      </p:sp>
      <p:sp>
        <p:nvSpPr>
          <p:cNvPr id="4" name="Slide Number Placeholder 3">
            <a:extLst>
              <a:ext uri="{FF2B5EF4-FFF2-40B4-BE49-F238E27FC236}">
                <a16:creationId xmlns:a16="http://schemas.microsoft.com/office/drawing/2014/main" id="{4E4E2575-8BA5-AFF7-C79F-A0B08BD0A6C3}"/>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3350851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80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223996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Invest time and effort in training, coaching and auditing his team to ensure the sales process is implemented in the showroom.</a:t>
            </a:r>
          </a:p>
          <a:p>
            <a:r>
              <a:rPr lang="en-US"/>
              <a:t>Support the sales staff individually and collectively at every opportunity.</a:t>
            </a:r>
          </a:p>
          <a:p>
            <a:r>
              <a:rPr lang="en-US"/>
              <a:t>Manage to keep the Showroom facilities and vehicles as per standards.</a:t>
            </a:r>
          </a:p>
          <a:p>
            <a:r>
              <a:rPr lang="en-US"/>
              <a:t>Check the daily, weekly, monthly and quarter annual reports regularly.</a:t>
            </a:r>
          </a:p>
          <a:p>
            <a:r>
              <a:rPr lang="en-US"/>
              <a:t>Make himself/herself available to talk to customers as often as possible.</a:t>
            </a:r>
          </a:p>
          <a:p>
            <a:r>
              <a:rPr lang="en-US"/>
              <a:t>Responsible of Showroom forecast, inventory management, financial management, promotions and advertisement of his showroom.</a:t>
            </a:r>
          </a:p>
          <a:p>
            <a:r>
              <a:rPr lang="en-US"/>
              <a:t>Ensure Sales Targets are met</a:t>
            </a:r>
          </a:p>
          <a:p>
            <a:pPr defTabSz="931774">
              <a:defRPr/>
            </a:pPr>
            <a:r>
              <a:rPr lang="en-US">
                <a:latin typeface="Arial Regular"/>
              </a:rPr>
              <a:t>In brief, the sales manager is responsible for supervising and motivating salespeople and promoting and encouraging strategies to sell cars and other vehicles. He should perform typical manager duties, such as organizing schedules, training, interviewing, hiring, and setting goals. His customer service skills must be excellent, and able to easily talk to anyone. Some sales managers sell cars themselves, but most are focused on creating the strategies, reports, budgets, and promotions that empower their teams to sell cars as targeted.</a:t>
            </a:r>
          </a:p>
        </p:txBody>
      </p:sp>
      <p:sp>
        <p:nvSpPr>
          <p:cNvPr id="4" name="Slide Number Placeholder 3"/>
          <p:cNvSpPr>
            <a:spLocks noGrp="1"/>
          </p:cNvSpPr>
          <p:nvPr>
            <p:ph type="sldNum" sz="quarter" idx="5"/>
          </p:nvPr>
        </p:nvSpPr>
        <p:spPr/>
        <p:txBody>
          <a:bodyPr/>
          <a:lstStyle/>
          <a:p>
            <a:fld id="{B3A54342-E321-41B6-95CE-82740D29B859}" type="slidenum">
              <a:rPr lang="en-US" smtClean="0"/>
              <a:t>8</a:t>
            </a:fld>
            <a:endParaRPr lang="en-US"/>
          </a:p>
        </p:txBody>
      </p:sp>
    </p:spTree>
    <p:extLst>
      <p:ext uri="{BB962C8B-B14F-4D97-AF65-F5344CB8AC3E}">
        <p14:creationId xmlns:p14="http://schemas.microsoft.com/office/powerpoint/2010/main" val="39304385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B45F9-3722-02EF-50DE-78B023ABF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92A55-460B-397B-7053-EE6EC3C53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9CFAA-FA2B-31A2-926D-F7198D10AB4C}"/>
              </a:ext>
            </a:extLst>
          </p:cNvPr>
          <p:cNvSpPr>
            <a:spLocks noGrp="1"/>
          </p:cNvSpPr>
          <p:nvPr>
            <p:ph type="body" idx="1"/>
          </p:nvPr>
        </p:nvSpPr>
        <p:spPr/>
        <p:txBody>
          <a:bodyPr/>
          <a:lstStyle/>
          <a:p>
            <a:pPr defTabSz="931774">
              <a:defRPr/>
            </a:pPr>
            <a:r>
              <a:rPr lang="en-US" b="1"/>
              <a:t>ACTION </a:t>
            </a:r>
            <a:r>
              <a:rPr lang="en-US"/>
              <a:t>- Trainer to ask the room and </a:t>
            </a:r>
          </a:p>
        </p:txBody>
      </p:sp>
      <p:sp>
        <p:nvSpPr>
          <p:cNvPr id="4" name="Slide Number Placeholder 3">
            <a:extLst>
              <a:ext uri="{FF2B5EF4-FFF2-40B4-BE49-F238E27FC236}">
                <a16:creationId xmlns:a16="http://schemas.microsoft.com/office/drawing/2014/main" id="{6A460D10-59A3-1FB3-0379-803C0572747E}"/>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81</a:t>
            </a:fld>
            <a:endParaRPr lang="en-US">
              <a:solidFill>
                <a:prstClr val="black"/>
              </a:solidFill>
              <a:latin typeface="Calibri" panose="020F0502020204030204"/>
            </a:endParaRPr>
          </a:p>
        </p:txBody>
      </p:sp>
    </p:spTree>
    <p:extLst>
      <p:ext uri="{BB962C8B-B14F-4D97-AF65-F5344CB8AC3E}">
        <p14:creationId xmlns:p14="http://schemas.microsoft.com/office/powerpoint/2010/main" val="1027963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82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682145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DE84D-DFB5-7570-1E89-DBB05B7A1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409DD-14E7-087D-6A9F-F9AFD9AD62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0CC07-18C1-4B2C-ED75-326FA450C948}"/>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26814C3D-159D-2AE5-A7B3-12A7546D53A0}"/>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83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4168648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4FAB5-3813-ADA8-D09E-00FE23E38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4B7C8-D759-2361-12F3-7E6201F952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1FDB6-D2E1-BC0C-18E5-EB886E3A8046}"/>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32FF2861-BCF6-E1E4-CFAA-DE1F73C30092}"/>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84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2210291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90751-1507-F86A-D439-155CBBF5F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99BC5-47E2-A5A0-DE9A-67FE00C319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396F1-C0AA-46F6-026D-8F9E60750A7F}"/>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D18AD2F7-9198-C185-30F2-A3CDAE389A87}"/>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85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972629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2C23A-8762-6C89-6585-A2FB951ABE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A9444-A7F9-D9B1-9012-F272F59DC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896D8-CF0B-6C27-6CF8-7C890DE5785B}"/>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4EF9077B-FBD6-24DA-B5D5-CFFE44EB9B73}"/>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86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2344587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8D689-69D2-777F-DB1B-3DC76A5DD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989AE-1A87-5C33-4079-006A59D9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E2291F-5562-BD41-DAE8-7C010D9D0365}"/>
              </a:ext>
            </a:extLst>
          </p:cNvPr>
          <p:cNvSpPr>
            <a:spLocks noGrp="1"/>
          </p:cNvSpPr>
          <p:nvPr>
            <p:ph type="body" idx="1"/>
          </p:nvPr>
        </p:nvSpPr>
        <p:spPr/>
        <p:txBody>
          <a:bodyPr/>
          <a:lstStyle/>
          <a:p>
            <a:pPr defTabSz="931774">
              <a:defRPr/>
            </a:pPr>
            <a:r>
              <a:rPr lang="en-US" b="1"/>
              <a:t>ACTION </a:t>
            </a:r>
            <a:r>
              <a:rPr lang="en-US"/>
              <a:t>- Trainer to ask the room and get details</a:t>
            </a:r>
          </a:p>
        </p:txBody>
      </p:sp>
      <p:sp>
        <p:nvSpPr>
          <p:cNvPr id="4" name="Slide Number Placeholder 3">
            <a:extLst>
              <a:ext uri="{FF2B5EF4-FFF2-40B4-BE49-F238E27FC236}">
                <a16:creationId xmlns:a16="http://schemas.microsoft.com/office/drawing/2014/main" id="{89567F89-7115-A4A1-3B4E-43517A5F09A6}"/>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87</a:t>
            </a:fld>
            <a:endParaRPr lang="en-US">
              <a:solidFill>
                <a:prstClr val="black"/>
              </a:solidFill>
              <a:latin typeface="Calibri" panose="020F0502020204030204"/>
            </a:endParaRPr>
          </a:p>
        </p:txBody>
      </p:sp>
    </p:spTree>
    <p:extLst>
      <p:ext uri="{BB962C8B-B14F-4D97-AF65-F5344CB8AC3E}">
        <p14:creationId xmlns:p14="http://schemas.microsoft.com/office/powerpoint/2010/main" val="14966919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A583F-3CFA-715E-3E1C-64C4C877D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5E6740-DDE7-DE19-C9B3-1E0266B1A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EC4982-EF69-9C7A-21B1-9883C5144C20}"/>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BA033777-E08A-F41A-0FE6-334218652AE8}"/>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88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9785189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177A4-B5E1-61FC-F850-97D133949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BDBD1-7B4C-17B4-C047-1AAE5E0CEE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4C204-FCA1-72F7-6E1C-F46ACD41DB57}"/>
              </a:ext>
            </a:extLst>
          </p:cNvPr>
          <p:cNvSpPr>
            <a:spLocks noGrp="1"/>
          </p:cNvSpPr>
          <p:nvPr>
            <p:ph type="body" idx="1"/>
          </p:nvPr>
        </p:nvSpPr>
        <p:spPr/>
        <p:txBody>
          <a:bodyPr/>
          <a:lstStyle/>
          <a:p>
            <a:pPr defTabSz="463838">
              <a:lnSpc>
                <a:spcPct val="117999"/>
              </a:lnSpc>
              <a:buSzPct val="100000"/>
              <a:defRPr/>
            </a:pPr>
            <a:r>
              <a:rPr lang="en-US" b="1" dirty="0"/>
              <a:t>Trainer’s notes:</a:t>
            </a:r>
            <a:endParaRPr lang="en-GB" b="1" dirty="0"/>
          </a:p>
          <a:p>
            <a:pPr marL="320297" indent="-320297">
              <a:buFont typeface="Arial" panose="020B0604020202020204" pitchFamily="34" charset="0"/>
              <a:buChar char="•"/>
            </a:pPr>
            <a:r>
              <a:rPr lang="en-GB" b="0" dirty="0"/>
              <a:t>“</a:t>
            </a:r>
            <a:r>
              <a:rPr lang="en-GB" b="0" baseline="0" dirty="0"/>
              <a:t>Give them a chance to give themselves feedback first. For example: </a:t>
            </a:r>
            <a:r>
              <a:rPr lang="en-GB" i="1" dirty="0">
                <a:solidFill>
                  <a:srgbClr val="333E47"/>
                </a:solidFill>
                <a:latin typeface="Calibri"/>
                <a:ea typeface="Calibri"/>
                <a:cs typeface="Calibri"/>
                <a:sym typeface="Calibri"/>
              </a:rPr>
              <a:t>I’d like you to think about how things have been going with [situation X] and give yourself some feedback. What do you think worked and what could you have done better?</a:t>
            </a:r>
            <a:endParaRPr lang="en-GB" b="0" dirty="0">
              <a:latin typeface="Calibri" panose="020F0502020204030204" pitchFamily="34" charset="0"/>
              <a:cs typeface="Calibri" panose="020F0502020204030204" pitchFamily="34" charset="0"/>
            </a:endParaRPr>
          </a:p>
          <a:p>
            <a:pPr marL="320297" indent="-320297">
              <a:buFont typeface="Arial" panose="020B0604020202020204" pitchFamily="34" charset="0"/>
              <a:buChar char="•"/>
            </a:pPr>
            <a:r>
              <a:rPr lang="en-GB" b="0" dirty="0">
                <a:latin typeface="Calibri" panose="020F0502020204030204" pitchFamily="34" charset="0"/>
                <a:cs typeface="Calibri" panose="020F0502020204030204" pitchFamily="34" charset="0"/>
              </a:rPr>
              <a:t>“First, you </a:t>
            </a:r>
            <a:r>
              <a:rPr lang="en-GB" b="0" i="1" dirty="0">
                <a:latin typeface="Calibri" panose="020F0502020204030204" pitchFamily="34" charset="0"/>
                <a:cs typeface="Calibri" panose="020F0502020204030204" pitchFamily="34" charset="0"/>
              </a:rPr>
              <a:t>reassure </a:t>
            </a:r>
            <a:r>
              <a:rPr lang="en-GB" b="0" i="0" dirty="0">
                <a:latin typeface="Calibri" panose="020F0502020204030204" pitchFamily="34" charset="0"/>
                <a:cs typeface="Calibri" panose="020F0502020204030204" pitchFamily="34" charset="0"/>
              </a:rPr>
              <a:t>them </a:t>
            </a:r>
            <a:r>
              <a:rPr lang="mr-IN" b="0" i="0" dirty="0">
                <a:latin typeface="Calibri" panose="020F0502020204030204" pitchFamily="34" charset="0"/>
              </a:rPr>
              <a:t>–</a:t>
            </a:r>
            <a:r>
              <a:rPr lang="en-GB" b="0" i="0" dirty="0">
                <a:latin typeface="Calibri" panose="020F0502020204030204" pitchFamily="34" charset="0"/>
                <a:cs typeface="Calibri" panose="020F0502020204030204" pitchFamily="34" charset="0"/>
              </a:rPr>
              <a:t> it builds Relatedness</a:t>
            </a:r>
            <a:r>
              <a:rPr lang="en-GB" b="0" i="0" baseline="0" dirty="0">
                <a:latin typeface="Calibri" panose="020F0502020204030204" pitchFamily="34" charset="0"/>
                <a:cs typeface="Calibri" panose="020F0502020204030204" pitchFamily="34" charset="0"/>
              </a:rPr>
              <a:t> and Certainty”</a:t>
            </a:r>
            <a:endParaRPr lang="en-GB" dirty="0">
              <a:solidFill>
                <a:srgbClr val="333E47"/>
              </a:solidFill>
              <a:latin typeface="Calibri" panose="020F0502020204030204" pitchFamily="34" charset="0"/>
              <a:ea typeface="Calibri"/>
              <a:cs typeface="Calibri" panose="020F0502020204030204" pitchFamily="34" charset="0"/>
              <a:sym typeface="Calibri"/>
            </a:endParaRPr>
          </a:p>
          <a:p>
            <a:pPr marL="320297" indent="-320297" defTabSz="1126669">
              <a:buFont typeface="Arial" panose="020B0604020202020204" pitchFamily="34" charset="0"/>
              <a:buChar char="•"/>
              <a:defRPr sz="4000" b="1">
                <a:solidFill>
                  <a:srgbClr val="333E47"/>
                </a:solidFill>
                <a:latin typeface="Calibri"/>
                <a:ea typeface="Calibri"/>
                <a:cs typeface="Calibri"/>
                <a:sym typeface="Calibri"/>
              </a:defRPr>
            </a:pPr>
            <a:r>
              <a:rPr lang="en-GB" dirty="0">
                <a:solidFill>
                  <a:srgbClr val="333E47"/>
                </a:solidFill>
                <a:latin typeface="Calibri" panose="020F0502020204030204" pitchFamily="34" charset="0"/>
                <a:ea typeface="Calibri"/>
                <a:cs typeface="Calibri" panose="020F0502020204030204" pitchFamily="34" charset="0"/>
                <a:sym typeface="Calibri"/>
              </a:rPr>
              <a:t>”For example, you might say: </a:t>
            </a:r>
            <a:r>
              <a:rPr lang="en-GB" i="1" dirty="0">
                <a:solidFill>
                  <a:srgbClr val="333E47"/>
                </a:solidFill>
                <a:latin typeface="Calibri" panose="020F0502020204030204" pitchFamily="34" charset="0"/>
                <a:ea typeface="Calibri"/>
                <a:cs typeface="Calibri" panose="020F0502020204030204" pitchFamily="34" charset="0"/>
                <a:sym typeface="Calibri"/>
              </a:rPr>
              <a:t>Thank you for taking the time to talk. We have plenty of time and we won’t be interrupted, so there’s no need to rush this discussion. Before we get started I want you to know that I value your contribution to this team. I’d like to see how I can help you be the best you can be in your role. We will work together to find a solution.”</a:t>
            </a:r>
          </a:p>
          <a:p>
            <a:endParaRPr lang="ar-AE" b="1" dirty="0"/>
          </a:p>
        </p:txBody>
      </p:sp>
      <p:sp>
        <p:nvSpPr>
          <p:cNvPr id="4" name="Slide Number Placeholder 3">
            <a:extLst>
              <a:ext uri="{FF2B5EF4-FFF2-40B4-BE49-F238E27FC236}">
                <a16:creationId xmlns:a16="http://schemas.microsoft.com/office/drawing/2014/main" id="{44365E1A-CCB6-2DB5-9994-F4AF057AA6DB}"/>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89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8857284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B1A74-854E-28BF-8AA3-8D292858DD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6ADDB-6006-D21F-0624-8F7A480BDC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46341B-9B74-1E76-99B3-710163C5ED96}"/>
              </a:ext>
            </a:extLst>
          </p:cNvPr>
          <p:cNvSpPr>
            <a:spLocks noGrp="1"/>
          </p:cNvSpPr>
          <p:nvPr>
            <p:ph type="body" idx="1"/>
          </p:nvPr>
        </p:nvSpPr>
        <p:spPr/>
        <p:txBody>
          <a:bodyPr/>
          <a:lstStyle/>
          <a:p>
            <a:pPr defTabSz="931774">
              <a:defRPr/>
            </a:pPr>
            <a:r>
              <a:rPr lang="en-US" b="1"/>
              <a:t>ACTION </a:t>
            </a:r>
            <a:r>
              <a:rPr lang="en-US"/>
              <a:t>- Trainer to give delegates 5 mins to discuss then go around the room and pull responses from each pair and add them onto the flipchart. </a:t>
            </a:r>
            <a:endParaRPr lang="ar-AE"/>
          </a:p>
          <a:p>
            <a:endParaRPr lang="en-US"/>
          </a:p>
        </p:txBody>
      </p:sp>
      <p:sp>
        <p:nvSpPr>
          <p:cNvPr id="4" name="Slide Number Placeholder 3">
            <a:extLst>
              <a:ext uri="{FF2B5EF4-FFF2-40B4-BE49-F238E27FC236}">
                <a16:creationId xmlns:a16="http://schemas.microsoft.com/office/drawing/2014/main" id="{1FBED3DE-EE76-D836-6F35-DF118E1DF781}"/>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90</a:t>
            </a:fld>
            <a:endParaRPr lang="en-US">
              <a:solidFill>
                <a:prstClr val="black"/>
              </a:solidFill>
              <a:latin typeface="Calibri" panose="020F0502020204030204"/>
            </a:endParaRPr>
          </a:p>
        </p:txBody>
      </p:sp>
    </p:spTree>
    <p:extLst>
      <p:ext uri="{BB962C8B-B14F-4D97-AF65-F5344CB8AC3E}">
        <p14:creationId xmlns:p14="http://schemas.microsoft.com/office/powerpoint/2010/main" val="342666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81139-5881-94BC-755F-EB8CDCF462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2BC54-7A0A-3E97-9879-D945A0B09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14CD1F-FA90-5E9E-B813-6B0DF03FD8F0}"/>
              </a:ext>
            </a:extLst>
          </p:cNvPr>
          <p:cNvSpPr>
            <a:spLocks noGrp="1"/>
          </p:cNvSpPr>
          <p:nvPr>
            <p:ph type="body" idx="1"/>
          </p:nvPr>
        </p:nvSpPr>
        <p:spPr/>
        <p:txBody>
          <a:bodyPr/>
          <a:lstStyle/>
          <a:p>
            <a:r>
              <a:rPr lang="en-US" b="1"/>
              <a:t>ACTION </a:t>
            </a:r>
            <a:r>
              <a:rPr lang="en-US"/>
              <a:t>- Trainer to give delegates 5 mins to discuss then go around the room and pull responses from each pair and add onto the flipchart. </a:t>
            </a:r>
            <a:endParaRPr lang="ar-AE"/>
          </a:p>
        </p:txBody>
      </p:sp>
      <p:sp>
        <p:nvSpPr>
          <p:cNvPr id="4" name="Slide Number Placeholder 3">
            <a:extLst>
              <a:ext uri="{FF2B5EF4-FFF2-40B4-BE49-F238E27FC236}">
                <a16:creationId xmlns:a16="http://schemas.microsoft.com/office/drawing/2014/main" id="{13FF3CC1-92BD-7E0F-0686-37F6DE9FFABB}"/>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519347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47231-F867-5B65-C52E-560E8EF47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4F75C-4E3C-1345-A2DC-AB4043108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0B6F2-82A6-0F38-6C5A-FFCBB894088B}"/>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47829AB5-C6FE-63A2-DE8E-4C320841EE5F}"/>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91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0868118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E2234-065F-CAD5-D226-EBAF2B238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E3FA81-74D1-7108-1F3B-1B692911FF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89491-724B-10DB-A9E3-769BE44A615C}"/>
              </a:ext>
            </a:extLst>
          </p:cNvPr>
          <p:cNvSpPr>
            <a:spLocks noGrp="1"/>
          </p:cNvSpPr>
          <p:nvPr>
            <p:ph type="body" idx="1"/>
          </p:nvPr>
        </p:nvSpPr>
        <p:spPr/>
        <p:txBody>
          <a:bodyPr/>
          <a:lstStyle/>
          <a:p>
            <a:pPr defTabSz="931774">
              <a:defRPr/>
            </a:pPr>
            <a:r>
              <a:rPr lang="en-US" b="1" dirty="0"/>
              <a:t>ACTION </a:t>
            </a:r>
            <a:r>
              <a:rPr lang="en-US" dirty="0"/>
              <a:t>- Trainer to ask the group and encourage responses for discussion</a:t>
            </a:r>
          </a:p>
        </p:txBody>
      </p:sp>
      <p:sp>
        <p:nvSpPr>
          <p:cNvPr id="4" name="Slide Number Placeholder 3">
            <a:extLst>
              <a:ext uri="{FF2B5EF4-FFF2-40B4-BE49-F238E27FC236}">
                <a16:creationId xmlns:a16="http://schemas.microsoft.com/office/drawing/2014/main" id="{C30A1D2E-FA25-C079-92C0-6EA1FAE8A48A}"/>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92</a:t>
            </a:fld>
            <a:endParaRPr lang="en-US">
              <a:solidFill>
                <a:prstClr val="black"/>
              </a:solidFill>
              <a:latin typeface="Calibri" panose="020F0502020204030204"/>
            </a:endParaRPr>
          </a:p>
        </p:txBody>
      </p:sp>
    </p:spTree>
    <p:extLst>
      <p:ext uri="{BB962C8B-B14F-4D97-AF65-F5344CB8AC3E}">
        <p14:creationId xmlns:p14="http://schemas.microsoft.com/office/powerpoint/2010/main" val="28077271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F784F-1351-AA06-6AA1-11A5F898E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EA08F-4C91-7E9D-3DB6-CF1BB25294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2AED9-5C7E-E7A7-E323-FD37E5A06BEF}"/>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B96AB393-13AB-41C1-4C8F-DF22EEA908E5}"/>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93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745660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CB4B3-E74E-B8B7-8D6E-16B01C6CFE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45A4B-D9DB-1CAC-1922-B8F4C910F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1168E-7E64-B0D3-8B71-5DFB079840F6}"/>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3AF0A011-7D47-9DB3-F0F1-98719D900980}"/>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94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2651383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95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776653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CD29A-BAF3-BD06-2FD3-5ED6AF269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6F92D-A662-8D8E-2CCB-F286B5359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6DB97-4259-FB4E-5389-1E99F010C547}"/>
              </a:ext>
            </a:extLst>
          </p:cNvPr>
          <p:cNvSpPr>
            <a:spLocks noGrp="1"/>
          </p:cNvSpPr>
          <p:nvPr>
            <p:ph type="body" idx="1"/>
          </p:nvPr>
        </p:nvSpPr>
        <p:spPr/>
        <p:txBody>
          <a:bodyPr/>
          <a:lstStyle/>
          <a:p>
            <a:pPr defTabSz="931774">
              <a:defRPr/>
            </a:pPr>
            <a:r>
              <a:rPr lang="en-US" b="1"/>
              <a:t>ACTION </a:t>
            </a:r>
            <a:r>
              <a:rPr lang="en-US"/>
              <a:t>- Trainer to ask the group and encourage responses for discussion</a:t>
            </a:r>
          </a:p>
        </p:txBody>
      </p:sp>
      <p:sp>
        <p:nvSpPr>
          <p:cNvPr id="4" name="Slide Number Placeholder 3">
            <a:extLst>
              <a:ext uri="{FF2B5EF4-FFF2-40B4-BE49-F238E27FC236}">
                <a16:creationId xmlns:a16="http://schemas.microsoft.com/office/drawing/2014/main" id="{CFAC1AAC-ADAB-95D1-5EEF-4221BE4D5CA1}"/>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96</a:t>
            </a:fld>
            <a:endParaRPr lang="en-US">
              <a:solidFill>
                <a:prstClr val="black"/>
              </a:solidFill>
              <a:latin typeface="Calibri" panose="020F0502020204030204"/>
            </a:endParaRPr>
          </a:p>
        </p:txBody>
      </p:sp>
    </p:spTree>
    <p:extLst>
      <p:ext uri="{BB962C8B-B14F-4D97-AF65-F5344CB8AC3E}">
        <p14:creationId xmlns:p14="http://schemas.microsoft.com/office/powerpoint/2010/main" val="7679790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C361F-FB25-59AC-A4B2-54ED42C45D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97D8B4-8B3C-87B3-69A3-CF2704A737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90DDB-920B-5BE4-AE97-03BD9E3E1053}"/>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F23FFC37-4701-2030-3F32-B76C0F0DA62F}"/>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97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6229950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C96D2-0D47-B004-1D86-CA772B776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233FF-08E7-8217-D7CF-F0357A32E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E948E-1F53-A3D1-5BFF-F7E302EE2308}"/>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510025A5-3C42-5B6B-58B5-393C3ACDE54A}"/>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98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5115063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BAD5-8FDD-BA34-78F4-54787407E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4C699-E853-C2A8-6777-3B8B1F802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3185CA-33C9-2953-0BEB-EC2A21AD2442}"/>
              </a:ext>
            </a:extLst>
          </p:cNvPr>
          <p:cNvSpPr>
            <a:spLocks noGrp="1"/>
          </p:cNvSpPr>
          <p:nvPr>
            <p:ph type="body" idx="1"/>
          </p:nvPr>
        </p:nvSpPr>
        <p:spPr/>
        <p:txBody>
          <a:bodyPr/>
          <a:lstStyle/>
          <a:p>
            <a:pPr defTabSz="931774">
              <a:defRPr/>
            </a:pPr>
            <a:r>
              <a:rPr lang="en-US" b="1"/>
              <a:t>ACTION </a:t>
            </a:r>
            <a:r>
              <a:rPr lang="en-US"/>
              <a:t>- Trainer to ask the group and encourage responses for discussion</a:t>
            </a:r>
          </a:p>
          <a:p>
            <a:pPr defTabSz="931774">
              <a:defRPr/>
            </a:pPr>
            <a:endParaRPr lang="en-US"/>
          </a:p>
          <a:p>
            <a:pPr defTabSz="931774">
              <a:defRPr/>
            </a:pPr>
            <a:r>
              <a:rPr lang="en-GB" b="1">
                <a:solidFill>
                  <a:schemeClr val="bg1"/>
                </a:solidFill>
                <a:latin typeface="+mj-lt"/>
              </a:rPr>
              <a:t>By the end of this session you will</a:t>
            </a:r>
            <a:r>
              <a:rPr lang="en-GB" b="1">
                <a:solidFill>
                  <a:srgbClr val="FFFFFF"/>
                </a:solidFill>
                <a:latin typeface="+mj-lt"/>
              </a:rPr>
              <a:t> be able to demonstrate the steps and behaviours needed in order to prepare for an effective coaching session</a:t>
            </a:r>
            <a:endParaRPr lang="en-GB">
              <a:latin typeface="+mj-lt"/>
            </a:endParaRPr>
          </a:p>
          <a:p>
            <a:pPr defTabSz="931774">
              <a:defRPr/>
            </a:pPr>
            <a:endParaRPr lang="en-US"/>
          </a:p>
        </p:txBody>
      </p:sp>
      <p:sp>
        <p:nvSpPr>
          <p:cNvPr id="4" name="Slide Number Placeholder 3">
            <a:extLst>
              <a:ext uri="{FF2B5EF4-FFF2-40B4-BE49-F238E27FC236}">
                <a16:creationId xmlns:a16="http://schemas.microsoft.com/office/drawing/2014/main" id="{E18C8A44-FB1C-D046-8307-71E5302298B5}"/>
              </a:ext>
            </a:extLst>
          </p:cNvPr>
          <p:cNvSpPr>
            <a:spLocks noGrp="1"/>
          </p:cNvSpPr>
          <p:nvPr>
            <p:ph type="sldNum" sz="quarter" idx="10"/>
          </p:nvPr>
        </p:nvSpPr>
        <p:spPr/>
        <p:txBody>
          <a:bodyPr/>
          <a:lstStyle/>
          <a:p>
            <a:pPr algn="l" defTabSz="931774">
              <a:defRPr/>
            </a:pPr>
            <a:fld id="{4EBC2A7A-AE84-4D63-886B-2BD2B121CA7D}" type="slidenum">
              <a:rPr lang="en-US">
                <a:solidFill>
                  <a:prstClr val="black"/>
                </a:solidFill>
                <a:latin typeface="Calibri" panose="020F0502020204030204"/>
              </a:rPr>
              <a:pPr algn="l" defTabSz="931774">
                <a:defRPr/>
              </a:pPr>
              <a:t>99</a:t>
            </a:fld>
            <a:endParaRPr lang="en-US">
              <a:solidFill>
                <a:prstClr val="black"/>
              </a:solidFill>
              <a:latin typeface="Calibri" panose="020F0502020204030204"/>
            </a:endParaRPr>
          </a:p>
        </p:txBody>
      </p:sp>
    </p:spTree>
    <p:extLst>
      <p:ext uri="{BB962C8B-B14F-4D97-AF65-F5344CB8AC3E}">
        <p14:creationId xmlns:p14="http://schemas.microsoft.com/office/powerpoint/2010/main" val="7661630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FEEEE-229B-A3CA-B4F4-0007E923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64192-0775-B4ED-1FFA-1E286E976D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ADFB0D-F985-B7C8-521C-2F00D0D00C36}"/>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C6ACF97B-1BEF-2DAD-DA41-57F8A4E7D3BB}"/>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100249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F756A-36F3-4CB1-26A4-7010B8624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BDA7C-6BCB-62CC-5316-26EB8DE6A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A48CF-EBF8-04AC-78CA-254B938407F0}"/>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199014AE-2FA8-46E3-CB66-78428038EADA}"/>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952740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0539C-77DC-689F-C1ED-2A83FE175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CA612-CCA9-C7CD-EF5E-8474F90451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63B3A-F62E-93DB-12F0-53C2F80A9629}"/>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28DE9AB4-F83D-EC31-7CF9-EC7DBBF52364}"/>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6864484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5F26-8A96-2D4B-DC88-7EB55852A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CE1A5-131D-8F90-FF09-B813D2CC8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0D5D47-0792-F7D8-3566-DD6F6E60E053}"/>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59A56175-9E09-47BF-C64B-79159F2532E2}"/>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398940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59354-F1E6-187A-C2A0-743F3A0BAD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5F252-21CD-18CD-18E8-363CEF896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5CA879-B5A2-9C34-19E8-C6C89225C6E6}"/>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A59D932C-0A06-8F24-1620-B1A7C17B379E}"/>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0722628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7E30A-A330-55D3-9371-2D92CFA55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F3B88-8C7E-AF3A-3995-8524B4E13F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9C5C7-0ADE-63A7-A455-9E7D652C3AAC}"/>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644A8EC2-05F8-0C00-A5D0-98ACA8AAC5A6}"/>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8478880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E7369-E596-55B3-5CBC-84CAE10C8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D7A3C-95FB-7A92-81D8-B7D081AAE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EF8BF-E507-AB4E-BC74-7B788A5895D5}"/>
              </a:ext>
            </a:extLst>
          </p:cNvPr>
          <p:cNvSpPr>
            <a:spLocks noGrp="1"/>
          </p:cNvSpPr>
          <p:nvPr>
            <p:ph type="body" idx="1"/>
          </p:nvPr>
        </p:nvSpPr>
        <p:spPr/>
        <p:txBody>
          <a:bodyPr/>
          <a:lstStyle/>
          <a:p>
            <a:r>
              <a:rPr lang="en-US" b="1" dirty="0"/>
              <a:t>Ask: Trainer to first ask what is the difference between skill and will?</a:t>
            </a:r>
            <a:endParaRPr lang="ar-AE" b="1" dirty="0"/>
          </a:p>
        </p:txBody>
      </p:sp>
      <p:sp>
        <p:nvSpPr>
          <p:cNvPr id="4" name="Slide Number Placeholder 3">
            <a:extLst>
              <a:ext uri="{FF2B5EF4-FFF2-40B4-BE49-F238E27FC236}">
                <a16:creationId xmlns:a16="http://schemas.microsoft.com/office/drawing/2014/main" id="{5F9C0052-4A03-402D-9F9A-47C287873030}"/>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9577688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58643-560B-F4E3-E1D0-6495963C7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265FD-3430-A9ED-FFB9-1F76A20FF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1E5F4-6074-1422-3498-5F5CA520E58D}"/>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11B4502D-21CC-8B04-3BA4-318A36D50A5E}"/>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767121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AA427-8E38-6C39-157B-7ACA5AA9E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F89A2-552F-8205-C652-CCE146236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53AF54-1349-7A21-B194-6BD27B5FF277}"/>
              </a:ext>
            </a:extLst>
          </p:cNvPr>
          <p:cNvSpPr>
            <a:spLocks noGrp="1"/>
          </p:cNvSpPr>
          <p:nvPr>
            <p:ph type="body" idx="1"/>
          </p:nvPr>
        </p:nvSpPr>
        <p:spPr/>
        <p:txBody>
          <a:bodyPr/>
          <a:lstStyle/>
          <a:p>
            <a:pPr defTabSz="931774">
              <a:defRPr/>
            </a:pPr>
            <a:r>
              <a:rPr lang="en-GB" b="1" dirty="0">
                <a:solidFill>
                  <a:schemeClr val="bg1"/>
                </a:solidFill>
                <a:latin typeface="+mj-lt"/>
              </a:rPr>
              <a:t>By the end of this session you will be able to competently use a recognised coaching and questioning tool to facilitate an effective training session</a:t>
            </a:r>
            <a:endParaRPr lang="en-GB" dirty="0">
              <a:latin typeface="+mj-lt"/>
            </a:endParaRPr>
          </a:p>
          <a:p>
            <a:endParaRPr lang="ar-AE" b="1" dirty="0"/>
          </a:p>
        </p:txBody>
      </p:sp>
      <p:sp>
        <p:nvSpPr>
          <p:cNvPr id="4" name="Slide Number Placeholder 3">
            <a:extLst>
              <a:ext uri="{FF2B5EF4-FFF2-40B4-BE49-F238E27FC236}">
                <a16:creationId xmlns:a16="http://schemas.microsoft.com/office/drawing/2014/main" id="{33753D08-22B1-2A5F-C850-62269625DA7F}"/>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9503724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B3F98-B50C-402C-3111-A75B969E6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8D0575-5C91-5427-808C-B7129C60A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A97A-002D-1C4C-7449-425EF3901BCC}"/>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35CFA717-6AF0-EE84-C1A4-36911C4A8A11}"/>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506463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0D6BF-16A3-EEC9-F6E8-22A39B2DC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A589E-9E3E-6692-D50A-39310A342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9BD23-5015-F17F-CBDE-F385C78655C0}"/>
              </a:ext>
            </a:extLst>
          </p:cNvPr>
          <p:cNvSpPr>
            <a:spLocks noGrp="1"/>
          </p:cNvSpPr>
          <p:nvPr>
            <p:ph type="body" idx="1"/>
          </p:nvPr>
        </p:nvSpPr>
        <p:spPr/>
        <p:txBody>
          <a:bodyPr/>
          <a:lstStyle/>
          <a:p>
            <a:r>
              <a:rPr lang="en-US" b="1"/>
              <a:t>Tell – </a:t>
            </a:r>
            <a:r>
              <a:rPr lang="en-US" b="0"/>
              <a:t>Trainer to </a:t>
            </a:r>
            <a:endParaRPr lang="ar-AE" b="0"/>
          </a:p>
        </p:txBody>
      </p:sp>
      <p:sp>
        <p:nvSpPr>
          <p:cNvPr id="4" name="Slide Number Placeholder 3">
            <a:extLst>
              <a:ext uri="{FF2B5EF4-FFF2-40B4-BE49-F238E27FC236}">
                <a16:creationId xmlns:a16="http://schemas.microsoft.com/office/drawing/2014/main" id="{007B1CFA-EFFE-6867-EB9A-46A95AEECCF4}"/>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109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7005224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D6217-2BF2-D61B-B497-0AB5BC5C3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F9A9F-BA07-DC9B-14B3-7275CB152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43481-91B9-AF10-B87C-68F1BAE05B23}"/>
              </a:ext>
            </a:extLst>
          </p:cNvPr>
          <p:cNvSpPr>
            <a:spLocks noGrp="1"/>
          </p:cNvSpPr>
          <p:nvPr>
            <p:ph type="body" idx="1"/>
          </p:nvPr>
        </p:nvSpPr>
        <p:spPr/>
        <p:txBody>
          <a:bodyPr/>
          <a:lstStyle/>
          <a:p>
            <a:r>
              <a:rPr lang="en-US" b="1"/>
              <a:t>Tell – </a:t>
            </a:r>
            <a:r>
              <a:rPr lang="en-US" b="0"/>
              <a:t>Trainer to </a:t>
            </a:r>
            <a:endParaRPr lang="ar-AE" b="0"/>
          </a:p>
        </p:txBody>
      </p:sp>
      <p:sp>
        <p:nvSpPr>
          <p:cNvPr id="4" name="Slide Number Placeholder 3">
            <a:extLst>
              <a:ext uri="{FF2B5EF4-FFF2-40B4-BE49-F238E27FC236}">
                <a16:creationId xmlns:a16="http://schemas.microsoft.com/office/drawing/2014/main" id="{8A15A0DF-DF7D-57FB-E189-4626D3AD803E}"/>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110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53925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2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oleObject" Target="../embeddings/oleObject4.bin"/><Relationship Id="rId7" Type="http://schemas.openxmlformats.org/officeDocument/2006/relationships/image" Target="../media/image8.png"/><Relationship Id="rId2" Type="http://schemas.openxmlformats.org/officeDocument/2006/relationships/slideMaster" Target="../slideMasters/slideMaster4.xml"/><Relationship Id="rId1" Type="http://schemas.openxmlformats.org/officeDocument/2006/relationships/tags" Target="../tags/tag2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23.xml"/><Relationship Id="rId5" Type="http://schemas.openxmlformats.org/officeDocument/2006/relationships/image" Target="../media/image4.png"/><Relationship Id="rId4"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NULL"/><Relationship Id="rId4" Type="http://schemas.openxmlformats.org/officeDocument/2006/relationships/oleObject" Target="../embeddings/oleObject6.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770B-3A2E-15DE-5EB1-FEAD535B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2CD04C8F-57EB-51BA-9582-2CDCE8304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2B8E21CB-2935-3798-8815-9CFF6FCEF4B2}"/>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5" name="Footer Placeholder 4">
            <a:extLst>
              <a:ext uri="{FF2B5EF4-FFF2-40B4-BE49-F238E27FC236}">
                <a16:creationId xmlns:a16="http://schemas.microsoft.com/office/drawing/2014/main" id="{F8117A88-31F0-4EBF-929C-BBDEBE9CFD23}"/>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17362FBE-5E04-0B12-F068-F9F57823CC75}"/>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3078989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54932-7CD9-D435-ED2B-90E8321C0F23}"/>
              </a:ext>
            </a:extLst>
          </p:cNvPr>
          <p:cNvSpPr>
            <a:spLocks noGrp="1"/>
          </p:cNvSpPr>
          <p:nvPr>
            <p:ph type="title"/>
          </p:nvPr>
        </p:nvSpPr>
        <p:spPr/>
        <p:txBody>
          <a:bodyPr/>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2BC51901-E144-D4F9-2AD4-B2C5253A92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2ED38B84-1E13-0014-27D4-67BC0C2FD82A}"/>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5" name="Footer Placeholder 4">
            <a:extLst>
              <a:ext uri="{FF2B5EF4-FFF2-40B4-BE49-F238E27FC236}">
                <a16:creationId xmlns:a16="http://schemas.microsoft.com/office/drawing/2014/main" id="{F14A5ACB-FBBE-9B9C-1E1F-DE1ADD2C2714}"/>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34B9392C-4B95-B0CC-287F-067847429093}"/>
              </a:ext>
            </a:extLst>
          </p:cNvPr>
          <p:cNvSpPr>
            <a:spLocks noGrp="1"/>
          </p:cNvSpPr>
          <p:nvPr>
            <p:ph type="sldNum" sz="quarter" idx="12"/>
          </p:nvPr>
        </p:nvSpPr>
        <p:spPr/>
        <p:txBody>
          <a:bodyPr/>
          <a:lstStyle/>
          <a:p>
            <a:fld id="{E722EC2C-3848-4779-ADFD-C89EE0767102}" type="slidenum">
              <a:rPr lang="ar-AE" smtClean="0"/>
              <a:t>‹#›</a:t>
            </a:fld>
            <a:endParaRPr lang="ar-AE"/>
          </a:p>
        </p:txBody>
      </p:sp>
      <p:sp>
        <p:nvSpPr>
          <p:cNvPr id="7" name="Rectangle 6">
            <a:extLst>
              <a:ext uri="{FF2B5EF4-FFF2-40B4-BE49-F238E27FC236}">
                <a16:creationId xmlns:a16="http://schemas.microsoft.com/office/drawing/2014/main" id="{4E9C3F23-8B16-774F-9EFA-019EA13A170D}"/>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8" name="Slide Number">
            <a:extLst>
              <a:ext uri="{FF2B5EF4-FFF2-40B4-BE49-F238E27FC236}">
                <a16:creationId xmlns:a16="http://schemas.microsoft.com/office/drawing/2014/main" id="{4566DC3D-DFEA-2F50-7A21-11D29E530505}"/>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9" name="Picture 606" descr="Image result for al futtaim logo">
            <a:extLst>
              <a:ext uri="{FF2B5EF4-FFF2-40B4-BE49-F238E27FC236}">
                <a16:creationId xmlns:a16="http://schemas.microsoft.com/office/drawing/2014/main" id="{DE2FD837-EBD5-D5CA-AF27-738A5B9506F7}"/>
              </a:ext>
            </a:extLst>
          </p:cNvPr>
          <p:cNvPicPr>
            <a:picLocks noChangeAspect="1" noChangeArrowheads="1"/>
          </p:cNvPicPr>
          <p:nvPr userDrawn="1"/>
        </p:nvPicPr>
        <p:blipFill rotWithShape="1">
          <a:blip r:embed="rId2"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A3B15-9D0F-565C-4AD1-5F9B865FA183}"/>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2432567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686A8-070F-27FC-CA7A-AA8183A4F5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9C728EC8-9A2D-A3F9-6DF0-F6FF5FF4AA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01466B79-1EA8-F6F7-5B83-F726E8AEB85C}"/>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5" name="Footer Placeholder 4">
            <a:extLst>
              <a:ext uri="{FF2B5EF4-FFF2-40B4-BE49-F238E27FC236}">
                <a16:creationId xmlns:a16="http://schemas.microsoft.com/office/drawing/2014/main" id="{846E1302-BAB8-745E-DDD2-29A76987071C}"/>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FEBF16CA-64B4-4CB6-2E8C-4C8F24CD059D}"/>
              </a:ext>
            </a:extLst>
          </p:cNvPr>
          <p:cNvSpPr>
            <a:spLocks noGrp="1"/>
          </p:cNvSpPr>
          <p:nvPr>
            <p:ph type="sldNum" sz="quarter" idx="12"/>
          </p:nvPr>
        </p:nvSpPr>
        <p:spPr/>
        <p:txBody>
          <a:bodyPr/>
          <a:lstStyle/>
          <a:p>
            <a:fld id="{E722EC2C-3848-4779-ADFD-C89EE0767102}" type="slidenum">
              <a:rPr lang="ar-AE" smtClean="0"/>
              <a:t>‹#›</a:t>
            </a:fld>
            <a:endParaRPr lang="ar-AE"/>
          </a:p>
        </p:txBody>
      </p:sp>
      <p:sp>
        <p:nvSpPr>
          <p:cNvPr id="7" name="Rectangle 6">
            <a:extLst>
              <a:ext uri="{FF2B5EF4-FFF2-40B4-BE49-F238E27FC236}">
                <a16:creationId xmlns:a16="http://schemas.microsoft.com/office/drawing/2014/main" id="{B64A9F0D-A4D1-F236-1425-764CC5A3AC75}"/>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8" name="Slide Number">
            <a:extLst>
              <a:ext uri="{FF2B5EF4-FFF2-40B4-BE49-F238E27FC236}">
                <a16:creationId xmlns:a16="http://schemas.microsoft.com/office/drawing/2014/main" id="{FFCA1FB1-1727-6A4D-A1DE-476D29E59E1E}"/>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9" name="Picture 606" descr="Image result for al futtaim logo">
            <a:extLst>
              <a:ext uri="{FF2B5EF4-FFF2-40B4-BE49-F238E27FC236}">
                <a16:creationId xmlns:a16="http://schemas.microsoft.com/office/drawing/2014/main" id="{80D435F8-AC1A-6510-FD75-D9B9C8B469D1}"/>
              </a:ext>
            </a:extLst>
          </p:cNvPr>
          <p:cNvPicPr>
            <a:picLocks noChangeAspect="1" noChangeArrowheads="1"/>
          </p:cNvPicPr>
          <p:nvPr userDrawn="1"/>
        </p:nvPicPr>
        <p:blipFill rotWithShape="1">
          <a:blip r:embed="rId2"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59EC2-9C2B-9467-3F88-E49A5892829F}"/>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2185228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6229-C268-7AAA-BBA1-CBA957BE73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16E295-683D-B0EE-CB91-409F53B33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D636A5-1F57-388E-016E-8FBC2E263BAD}"/>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3E478711-B57E-9B14-5C0B-1AC92BE67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1D78C-7DCD-B023-EBDD-0A5E8D4D4D66}"/>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713307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1476-0DA7-7A37-3486-52A81E399F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421F01-12CD-1B0D-5CEF-4A7C4C153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FADA0-A514-2789-3523-93AE628E4A00}"/>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C7F40C92-D74D-B8A6-5CD1-F07B0537C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96EBE-D1DB-5F1C-9F8F-5163101F158C}"/>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069563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95A0-4AD3-0EFD-0DD6-81DD724CE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B261A1-A6D2-F6E2-ECE3-8F2D52B14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C5D965-2545-8F9B-F763-6246538838FF}"/>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17F1C267-1DB1-DE29-40B1-7637FDDDB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A8F98-FBE8-9222-6741-92F6ECE94436}"/>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4249232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8B97-2042-0989-C781-6F86D4788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57421-F65E-73AA-33F4-9785A10ADB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E0C7B7-D538-F32C-BA9E-9476654B25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FE6887-82C6-1F2B-8BBD-333EC33B5D58}"/>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6" name="Footer Placeholder 5">
            <a:extLst>
              <a:ext uri="{FF2B5EF4-FFF2-40B4-BE49-F238E27FC236}">
                <a16:creationId xmlns:a16="http://schemas.microsoft.com/office/drawing/2014/main" id="{02E83391-955E-B23B-46D5-657A1FBCB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09383-83F4-DCEF-2ADD-C9A2A3DB21FE}"/>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152052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EFB1-EB56-BB20-7E46-4F06F9A0D4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140372-99FC-7804-F65B-1E7BC87002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41FA5-D4EE-C207-BB30-0A724DFBB2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6AB7F-565E-F713-0385-8EC7E65F1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FC976D-1CA1-D6FE-5FD3-5DC6034B2F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52FF8-9AF2-1840-06E6-2C3C8049269D}"/>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8" name="Footer Placeholder 7">
            <a:extLst>
              <a:ext uri="{FF2B5EF4-FFF2-40B4-BE49-F238E27FC236}">
                <a16:creationId xmlns:a16="http://schemas.microsoft.com/office/drawing/2014/main" id="{1DB579D7-7073-7D4D-2B61-143F2B5837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68E1E6-C5F6-B9A6-8E3A-1A698FF6CEA5}"/>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916590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B89-69FF-46EF-1527-D733D6C418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438ED9-5FF2-CA49-8889-2AA16A99ACE3}"/>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4" name="Footer Placeholder 3">
            <a:extLst>
              <a:ext uri="{FF2B5EF4-FFF2-40B4-BE49-F238E27FC236}">
                <a16:creationId xmlns:a16="http://schemas.microsoft.com/office/drawing/2014/main" id="{F5032E93-A086-5A55-CD7B-04EE6F73D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A4CE03-9EEB-5043-B619-ADD04ACD43E7}"/>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68113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FB5FA0-FD80-55CA-C832-7F9825A94ABB}"/>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3" name="Footer Placeholder 2">
            <a:extLst>
              <a:ext uri="{FF2B5EF4-FFF2-40B4-BE49-F238E27FC236}">
                <a16:creationId xmlns:a16="http://schemas.microsoft.com/office/drawing/2014/main" id="{10A5859E-43A8-C28E-69B4-0EE8E8DA3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926216-1F08-3443-FC9C-2FC1C7BE7311}"/>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931622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9F77-4A64-3D1A-0111-D64D0A19D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F58B56-5F7E-711C-AA53-F0F5185F3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B155D4-433D-F066-B908-AC96FD63F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F3339-59DE-82B9-F958-B15D24BDA6D5}"/>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6" name="Footer Placeholder 5">
            <a:extLst>
              <a:ext uri="{FF2B5EF4-FFF2-40B4-BE49-F238E27FC236}">
                <a16:creationId xmlns:a16="http://schemas.microsoft.com/office/drawing/2014/main" id="{4FB9C1AC-45CE-3CD9-BD68-F4EF7C34A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A9EB0F-1612-E23B-A523-FA4FB350285C}"/>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86116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74FD-5762-F028-C2B8-F21F3D3B4572}"/>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BFB8299F-CC47-9F54-CD2A-27C4433C2E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AE7EA29E-5208-CAFF-7F78-B83C1EC42C67}"/>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5" name="Footer Placeholder 4">
            <a:extLst>
              <a:ext uri="{FF2B5EF4-FFF2-40B4-BE49-F238E27FC236}">
                <a16:creationId xmlns:a16="http://schemas.microsoft.com/office/drawing/2014/main" id="{77EFBDA3-268A-30FE-40D4-17DD245E302B}"/>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2C2E89E9-EC08-44C6-9FB6-0F9F49CDD74D}"/>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29171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AD7D-C4C3-9E40-5195-25F256E63F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906456-7B60-E609-46D7-903F709063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A4DA1E-462F-0485-27D0-3C91F0308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799D3-661F-D9AF-2582-6AE8D2AF254A}"/>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6" name="Footer Placeholder 5">
            <a:extLst>
              <a:ext uri="{FF2B5EF4-FFF2-40B4-BE49-F238E27FC236}">
                <a16:creationId xmlns:a16="http://schemas.microsoft.com/office/drawing/2014/main" id="{34EB8116-4835-F97A-373C-2B6750024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A1E65-59E9-534B-75FA-5F960169937D}"/>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949052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146D-8C17-B581-3B5E-AAB62FAF86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2C4E12-D5F9-A84A-6859-C7F6C0C357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4D78D-C9E7-8B31-4777-E4D1B29209B9}"/>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829F96FF-5304-03FC-725D-88606C3F5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E16E3-04FA-1D11-6F96-BCABA46C429E}"/>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4181000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D6F689-6834-4696-0353-F1C4FB959E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3EA0C1-C73C-DF83-F40C-B903A9E5C4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43E5C-9ADE-E419-E4D5-4A90046CEE81}"/>
              </a:ext>
            </a:extLst>
          </p:cNvPr>
          <p:cNvSpPr>
            <a:spLocks noGrp="1"/>
          </p:cNvSpPr>
          <p:nvPr>
            <p:ph type="dt" sz="half" idx="10"/>
          </p:nvPr>
        </p:nvSpPr>
        <p:spPr/>
        <p:txBody>
          <a:body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5608EFEF-49F1-7BBE-081B-AF989344B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B5539-F381-2555-5F71-5A3E41A841A8}"/>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936881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Top">
    <p:spTree>
      <p:nvGrpSpPr>
        <p:cNvPr id="1" name=""/>
        <p:cNvGrpSpPr/>
        <p:nvPr/>
      </p:nvGrpSpPr>
      <p:grpSpPr>
        <a:xfrm>
          <a:off x="0" y="0"/>
          <a:ext cx="0" cy="0"/>
          <a:chOff x="0" y="0"/>
          <a:chExt cx="0" cy="0"/>
        </a:xfrm>
      </p:grpSpPr>
      <p:sp>
        <p:nvSpPr>
          <p:cNvPr id="8" name="Title Placeholder 6"/>
          <p:cNvSpPr>
            <a:spLocks noGrp="1"/>
          </p:cNvSpPr>
          <p:nvPr>
            <p:ph type="title"/>
          </p:nvPr>
        </p:nvSpPr>
        <p:spPr>
          <a:xfrm>
            <a:off x="623272" y="205061"/>
            <a:ext cx="10515600" cy="1325563"/>
          </a:xfrm>
          <a:prstGeom prst="rect">
            <a:avLst/>
          </a:prstGeom>
        </p:spPr>
        <p:txBody>
          <a:bodyPr vert="horz" lIns="91440" tIns="45720" rIns="91440" bIns="45720" rtlCol="0" anchor="ctr">
            <a:noAutofit/>
          </a:bodyPr>
          <a:lstStyle/>
          <a:p>
            <a:r>
              <a:rPr lang="en-US"/>
              <a:t>Click to edit Master title style</a:t>
            </a:r>
          </a:p>
        </p:txBody>
      </p:sp>
    </p:spTree>
    <p:custDataLst>
      <p:tags r:id="rId1"/>
    </p:custDataLst>
    <p:extLst>
      <p:ext uri="{BB962C8B-B14F-4D97-AF65-F5344CB8AC3E}">
        <p14:creationId xmlns:p14="http://schemas.microsoft.com/office/powerpoint/2010/main" val="113260688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C56D-5B73-6DFE-A294-8149185838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D4051562-4C0C-A762-D928-DE7F0707B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7FF8AF03-D6DD-8632-F0F3-88EDE3641D9B}"/>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5" name="Footer Placeholder 4">
            <a:extLst>
              <a:ext uri="{FF2B5EF4-FFF2-40B4-BE49-F238E27FC236}">
                <a16:creationId xmlns:a16="http://schemas.microsoft.com/office/drawing/2014/main" id="{FF38248A-E1F3-4B49-0774-CBACA7ED2D31}"/>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BC9DF7D3-69D3-E74F-D00A-159824D00E95}"/>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37817042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A0FD5-1B79-B03F-5908-91FEAA55A2B3}"/>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88AF7B36-491A-8CA3-0DF7-473F10A0F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C9E8C6E3-A0EB-94B6-5581-1F04BBF632E8}"/>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5" name="Footer Placeholder 4">
            <a:extLst>
              <a:ext uri="{FF2B5EF4-FFF2-40B4-BE49-F238E27FC236}">
                <a16:creationId xmlns:a16="http://schemas.microsoft.com/office/drawing/2014/main" id="{C1C74D32-63CD-C0A7-C82D-CC07579F2208}"/>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06BD0D13-0514-3F23-AB49-08DDB96E5F75}"/>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41188948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0D3A-9C86-B569-87ED-5BA1588A8E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AE"/>
          </a:p>
        </p:txBody>
      </p:sp>
      <p:sp>
        <p:nvSpPr>
          <p:cNvPr id="3" name="Text Placeholder 2">
            <a:extLst>
              <a:ext uri="{FF2B5EF4-FFF2-40B4-BE49-F238E27FC236}">
                <a16:creationId xmlns:a16="http://schemas.microsoft.com/office/drawing/2014/main" id="{80823CF7-8D66-C9E6-C3C2-261616821C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FEAF0A-8C59-903A-4AB5-BA6778B3B830}"/>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5" name="Footer Placeholder 4">
            <a:extLst>
              <a:ext uri="{FF2B5EF4-FFF2-40B4-BE49-F238E27FC236}">
                <a16:creationId xmlns:a16="http://schemas.microsoft.com/office/drawing/2014/main" id="{7B274EB4-2E54-2747-0151-41EC5CBDC358}"/>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588D9FE9-5A62-13B0-B0A1-F99E3C6F6C7A}"/>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2401719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B228-1260-43A7-D468-CB7195C5E03C}"/>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82BBA6A4-15C4-8916-80CD-3EA6E1C39D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Content Placeholder 3">
            <a:extLst>
              <a:ext uri="{FF2B5EF4-FFF2-40B4-BE49-F238E27FC236}">
                <a16:creationId xmlns:a16="http://schemas.microsoft.com/office/drawing/2014/main" id="{911DEEF1-8613-E89C-A774-563C061665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Date Placeholder 4">
            <a:extLst>
              <a:ext uri="{FF2B5EF4-FFF2-40B4-BE49-F238E27FC236}">
                <a16:creationId xmlns:a16="http://schemas.microsoft.com/office/drawing/2014/main" id="{A7999E4C-F3E9-18DA-D170-550FC6AA93C0}"/>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6" name="Footer Placeholder 5">
            <a:extLst>
              <a:ext uri="{FF2B5EF4-FFF2-40B4-BE49-F238E27FC236}">
                <a16:creationId xmlns:a16="http://schemas.microsoft.com/office/drawing/2014/main" id="{7C9E2444-B222-1A30-DD8C-1B571C438C2F}"/>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8A76E4C5-0C15-2F05-7BC2-20FA1E3E3908}"/>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216542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EF827-6B01-F187-FA1F-2A07560B5DF7}"/>
              </a:ext>
            </a:extLst>
          </p:cNvPr>
          <p:cNvSpPr>
            <a:spLocks noGrp="1"/>
          </p:cNvSpPr>
          <p:nvPr>
            <p:ph type="title"/>
          </p:nvPr>
        </p:nvSpPr>
        <p:spPr>
          <a:xfrm>
            <a:off x="839788" y="365125"/>
            <a:ext cx="10515600" cy="1325563"/>
          </a:xfrm>
        </p:spPr>
        <p:txBody>
          <a:bodyPr/>
          <a:lstStyle/>
          <a:p>
            <a:r>
              <a:rPr lang="en-US"/>
              <a:t>Click to edit Master title style</a:t>
            </a:r>
            <a:endParaRPr lang="ar-AE"/>
          </a:p>
        </p:txBody>
      </p:sp>
      <p:sp>
        <p:nvSpPr>
          <p:cNvPr id="3" name="Text Placeholder 2">
            <a:extLst>
              <a:ext uri="{FF2B5EF4-FFF2-40B4-BE49-F238E27FC236}">
                <a16:creationId xmlns:a16="http://schemas.microsoft.com/office/drawing/2014/main" id="{455CA829-BA28-C17A-D0DF-4BCD782FC2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818F41-3618-0D3E-E643-B70B80B055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Text Placeholder 4">
            <a:extLst>
              <a:ext uri="{FF2B5EF4-FFF2-40B4-BE49-F238E27FC236}">
                <a16:creationId xmlns:a16="http://schemas.microsoft.com/office/drawing/2014/main" id="{C31F20D2-64BF-3F2E-D5F7-6DB76CEBE1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194E77-3BBB-1314-EEC5-4CB15CB530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7" name="Date Placeholder 6">
            <a:extLst>
              <a:ext uri="{FF2B5EF4-FFF2-40B4-BE49-F238E27FC236}">
                <a16:creationId xmlns:a16="http://schemas.microsoft.com/office/drawing/2014/main" id="{7A1963FC-F878-5B08-92C5-6E1CE5B1E8D4}"/>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8" name="Footer Placeholder 7">
            <a:extLst>
              <a:ext uri="{FF2B5EF4-FFF2-40B4-BE49-F238E27FC236}">
                <a16:creationId xmlns:a16="http://schemas.microsoft.com/office/drawing/2014/main" id="{823D3561-A0D3-8F07-CDB9-50298F0B8249}"/>
              </a:ext>
            </a:extLst>
          </p:cNvPr>
          <p:cNvSpPr>
            <a:spLocks noGrp="1"/>
          </p:cNvSpPr>
          <p:nvPr>
            <p:ph type="ftr" sz="quarter" idx="11"/>
          </p:nvPr>
        </p:nvSpPr>
        <p:spPr/>
        <p:txBody>
          <a:bodyPr/>
          <a:lstStyle/>
          <a:p>
            <a:endParaRPr lang="ar-AE"/>
          </a:p>
        </p:txBody>
      </p:sp>
      <p:sp>
        <p:nvSpPr>
          <p:cNvPr id="9" name="Slide Number Placeholder 8">
            <a:extLst>
              <a:ext uri="{FF2B5EF4-FFF2-40B4-BE49-F238E27FC236}">
                <a16:creationId xmlns:a16="http://schemas.microsoft.com/office/drawing/2014/main" id="{8BA639E1-35D0-9421-1956-0B83FD2953AD}"/>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203304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F085-574A-192F-BA88-7036C6722CC8}"/>
              </a:ext>
            </a:extLst>
          </p:cNvPr>
          <p:cNvSpPr>
            <a:spLocks noGrp="1"/>
          </p:cNvSpPr>
          <p:nvPr>
            <p:ph type="title"/>
          </p:nvPr>
        </p:nvSpPr>
        <p:spPr/>
        <p:txBody>
          <a:bodyPr/>
          <a:lstStyle/>
          <a:p>
            <a:r>
              <a:rPr lang="en-US"/>
              <a:t>Click to edit Master title style</a:t>
            </a:r>
            <a:endParaRPr lang="ar-AE"/>
          </a:p>
        </p:txBody>
      </p:sp>
      <p:sp>
        <p:nvSpPr>
          <p:cNvPr id="3" name="Date Placeholder 2">
            <a:extLst>
              <a:ext uri="{FF2B5EF4-FFF2-40B4-BE49-F238E27FC236}">
                <a16:creationId xmlns:a16="http://schemas.microsoft.com/office/drawing/2014/main" id="{AB16576F-371E-27E2-94E8-35F902F42A80}"/>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4" name="Footer Placeholder 3">
            <a:extLst>
              <a:ext uri="{FF2B5EF4-FFF2-40B4-BE49-F238E27FC236}">
                <a16:creationId xmlns:a16="http://schemas.microsoft.com/office/drawing/2014/main" id="{554D736F-A63A-0D9C-A324-2C829DFA9391}"/>
              </a:ext>
            </a:extLst>
          </p:cNvPr>
          <p:cNvSpPr>
            <a:spLocks noGrp="1"/>
          </p:cNvSpPr>
          <p:nvPr>
            <p:ph type="ftr" sz="quarter" idx="11"/>
          </p:nvPr>
        </p:nvSpPr>
        <p:spPr/>
        <p:txBody>
          <a:bodyPr/>
          <a:lstStyle/>
          <a:p>
            <a:endParaRPr lang="ar-AE"/>
          </a:p>
        </p:txBody>
      </p:sp>
      <p:sp>
        <p:nvSpPr>
          <p:cNvPr id="5" name="Slide Number Placeholder 4">
            <a:extLst>
              <a:ext uri="{FF2B5EF4-FFF2-40B4-BE49-F238E27FC236}">
                <a16:creationId xmlns:a16="http://schemas.microsoft.com/office/drawing/2014/main" id="{966CFCDA-46B0-5371-195C-6A190D29F069}"/>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14823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148C-DF8F-F4F5-C048-08F5701089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AE"/>
          </a:p>
        </p:txBody>
      </p:sp>
      <p:sp>
        <p:nvSpPr>
          <p:cNvPr id="3" name="Text Placeholder 2">
            <a:extLst>
              <a:ext uri="{FF2B5EF4-FFF2-40B4-BE49-F238E27FC236}">
                <a16:creationId xmlns:a16="http://schemas.microsoft.com/office/drawing/2014/main" id="{F6C1901E-A157-EBC0-775D-DBF917043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571C78-6AC8-0F06-C3A3-C6210AFABA9C}"/>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5" name="Footer Placeholder 4">
            <a:extLst>
              <a:ext uri="{FF2B5EF4-FFF2-40B4-BE49-F238E27FC236}">
                <a16:creationId xmlns:a16="http://schemas.microsoft.com/office/drawing/2014/main" id="{36F97E00-0331-4040-68DC-FAE5F12E657B}"/>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109C4497-B52C-1BB3-D7C6-7408970DE9BE}"/>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550099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BD990-3D9E-FC8F-74A0-D32C4A6FFB78}"/>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3" name="Footer Placeholder 2">
            <a:extLst>
              <a:ext uri="{FF2B5EF4-FFF2-40B4-BE49-F238E27FC236}">
                <a16:creationId xmlns:a16="http://schemas.microsoft.com/office/drawing/2014/main" id="{86E96BB8-21E8-E865-AA79-171ADD58185C}"/>
              </a:ext>
            </a:extLst>
          </p:cNvPr>
          <p:cNvSpPr>
            <a:spLocks noGrp="1"/>
          </p:cNvSpPr>
          <p:nvPr>
            <p:ph type="ftr" sz="quarter" idx="11"/>
          </p:nvPr>
        </p:nvSpPr>
        <p:spPr/>
        <p:txBody>
          <a:bodyPr/>
          <a:lstStyle/>
          <a:p>
            <a:endParaRPr lang="ar-AE"/>
          </a:p>
        </p:txBody>
      </p:sp>
      <p:sp>
        <p:nvSpPr>
          <p:cNvPr id="4" name="Slide Number Placeholder 3">
            <a:extLst>
              <a:ext uri="{FF2B5EF4-FFF2-40B4-BE49-F238E27FC236}">
                <a16:creationId xmlns:a16="http://schemas.microsoft.com/office/drawing/2014/main" id="{5420031D-129F-4053-3A0E-FB74212C268F}"/>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589466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CE6F-30B8-9C97-8B58-D03C0E410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Content Placeholder 2">
            <a:extLst>
              <a:ext uri="{FF2B5EF4-FFF2-40B4-BE49-F238E27FC236}">
                <a16:creationId xmlns:a16="http://schemas.microsoft.com/office/drawing/2014/main" id="{7F612ECF-6666-1B9E-03E4-6D955B70D8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Text Placeholder 3">
            <a:extLst>
              <a:ext uri="{FF2B5EF4-FFF2-40B4-BE49-F238E27FC236}">
                <a16:creationId xmlns:a16="http://schemas.microsoft.com/office/drawing/2014/main" id="{E6B05827-7C93-21A2-2D32-91D92B9E1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468F21-BB06-9C77-C6ED-DE9A639D7FCA}"/>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6" name="Footer Placeholder 5">
            <a:extLst>
              <a:ext uri="{FF2B5EF4-FFF2-40B4-BE49-F238E27FC236}">
                <a16:creationId xmlns:a16="http://schemas.microsoft.com/office/drawing/2014/main" id="{BBCECB37-8101-7AFE-2FA8-F9B72FF3ED7D}"/>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A69BAE5A-681E-6520-0D44-EC2E7796B941}"/>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240108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7D44-36CE-1900-B7C5-1F495006E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Picture Placeholder 2">
            <a:extLst>
              <a:ext uri="{FF2B5EF4-FFF2-40B4-BE49-F238E27FC236}">
                <a16:creationId xmlns:a16="http://schemas.microsoft.com/office/drawing/2014/main" id="{7104DD74-275A-2CE4-98F8-334FB2CB9E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AE"/>
          </a:p>
        </p:txBody>
      </p:sp>
      <p:sp>
        <p:nvSpPr>
          <p:cNvPr id="4" name="Text Placeholder 3">
            <a:extLst>
              <a:ext uri="{FF2B5EF4-FFF2-40B4-BE49-F238E27FC236}">
                <a16:creationId xmlns:a16="http://schemas.microsoft.com/office/drawing/2014/main" id="{4B3F7AE7-AC4A-EFE7-947D-75CC89B30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EE6C1-346A-9038-018F-F4212AA23BAE}"/>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6" name="Footer Placeholder 5">
            <a:extLst>
              <a:ext uri="{FF2B5EF4-FFF2-40B4-BE49-F238E27FC236}">
                <a16:creationId xmlns:a16="http://schemas.microsoft.com/office/drawing/2014/main" id="{CA86FA3A-EED3-E880-1DF3-C85821DB602C}"/>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4716DDF4-4356-D7B8-4C25-9211A8C1A753}"/>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2990962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811C-4F91-0283-AB06-BFF122E80278}"/>
              </a:ext>
            </a:extLst>
          </p:cNvPr>
          <p:cNvSpPr>
            <a:spLocks noGrp="1"/>
          </p:cNvSpPr>
          <p:nvPr>
            <p:ph type="title"/>
          </p:nvPr>
        </p:nvSpPr>
        <p:spPr/>
        <p:txBody>
          <a:bodyPr/>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50E15020-2351-ADC3-B007-E2E171DE3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32D45914-777F-3948-39F8-A12C4B2B3393}"/>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5" name="Footer Placeholder 4">
            <a:extLst>
              <a:ext uri="{FF2B5EF4-FFF2-40B4-BE49-F238E27FC236}">
                <a16:creationId xmlns:a16="http://schemas.microsoft.com/office/drawing/2014/main" id="{B1BE78F9-03A8-4EF7-5CC6-C5BC2F5EDA51}"/>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71C202E4-65F9-7026-095C-665D36F61A27}"/>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8704343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0454C8-4AC9-62FC-43E8-E635EDF86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C75BD348-C884-4A00-E2E1-A9884572B5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07C603AC-936A-FDA0-3088-997DB7D755A9}"/>
              </a:ext>
            </a:extLst>
          </p:cNvPr>
          <p:cNvSpPr>
            <a:spLocks noGrp="1"/>
          </p:cNvSpPr>
          <p:nvPr>
            <p:ph type="dt" sz="half" idx="10"/>
          </p:nvPr>
        </p:nvSpPr>
        <p:spPr/>
        <p:txBody>
          <a:bodyPr/>
          <a:lstStyle/>
          <a:p>
            <a:fld id="{80D6EF44-B97A-45FE-B6C8-40C400A1F3FF}" type="datetimeFigureOut">
              <a:rPr lang="ar-AE" smtClean="0"/>
              <a:t>28/05/1447</a:t>
            </a:fld>
            <a:endParaRPr lang="ar-AE"/>
          </a:p>
        </p:txBody>
      </p:sp>
      <p:sp>
        <p:nvSpPr>
          <p:cNvPr id="5" name="Footer Placeholder 4">
            <a:extLst>
              <a:ext uri="{FF2B5EF4-FFF2-40B4-BE49-F238E27FC236}">
                <a16:creationId xmlns:a16="http://schemas.microsoft.com/office/drawing/2014/main" id="{C24D4FD9-C60D-D451-5F15-5EDE8BABE18B}"/>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C316B719-58E3-4AFC-BA99-314099975FC3}"/>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715736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Cover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 y="159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4E0B3EE2-0917-4527-839B-478DE0399B26}"/>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5" name="Picture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013708" y="1914726"/>
            <a:ext cx="4740388" cy="954991"/>
          </a:xfrm>
          <a:prstGeom prst="rect">
            <a:avLst/>
          </a:prstGeom>
        </p:spPr>
      </p:pic>
      <p:sp>
        <p:nvSpPr>
          <p:cNvPr id="22" name="Title 21"/>
          <p:cNvSpPr>
            <a:spLocks noGrp="1"/>
          </p:cNvSpPr>
          <p:nvPr>
            <p:ph type="title" hasCustomPrompt="1"/>
          </p:nvPr>
        </p:nvSpPr>
        <p:spPr>
          <a:xfrm>
            <a:off x="2059889" y="3199736"/>
            <a:ext cx="8840220" cy="628121"/>
          </a:xfrm>
          <a:prstGeom prst="rect">
            <a:avLst/>
          </a:prstGeom>
        </p:spPr>
        <p:txBody>
          <a:bodyPr vert="horz"/>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Click to edit Master title style</a:t>
            </a:r>
            <a:br>
              <a:rPr lang="en-US"/>
            </a:br>
            <a:endParaRPr lang="en-SG"/>
          </a:p>
        </p:txBody>
      </p:sp>
      <p:sp>
        <p:nvSpPr>
          <p:cNvPr id="14" name="Rectangle 13">
            <a:extLst>
              <a:ext uri="{FF2B5EF4-FFF2-40B4-BE49-F238E27FC236}">
                <a16:creationId xmlns:a16="http://schemas.microsoft.com/office/drawing/2014/main" id="{3870D1E5-3887-4980-BD83-1FF467448DE5}"/>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16" name="Slide Number">
            <a:extLst>
              <a:ext uri="{FF2B5EF4-FFF2-40B4-BE49-F238E27FC236}">
                <a16:creationId xmlns:a16="http://schemas.microsoft.com/office/drawing/2014/main" id="{983D52BF-AFD3-4FEF-AD3A-A2C991C57E67}"/>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17" name="Picture 606" descr="Image result for al futtaim logo">
            <a:extLst>
              <a:ext uri="{FF2B5EF4-FFF2-40B4-BE49-F238E27FC236}">
                <a16:creationId xmlns:a16="http://schemas.microsoft.com/office/drawing/2014/main" id="{AFAE479C-7A6B-4430-8E64-D5154DCA585C}"/>
              </a:ext>
            </a:extLst>
          </p:cNvPr>
          <p:cNvPicPr>
            <a:picLocks noChangeAspect="1" noChangeArrowheads="1"/>
          </p:cNvPicPr>
          <p:nvPr userDrawn="1"/>
        </p:nvPicPr>
        <p:blipFill rotWithShape="1">
          <a:blip r:embed="rId7"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1170FDE-1F8A-4026-A8C5-4B13B02609F1}"/>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38929633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809309043"/>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8CF2ED5A-F7FD-45FA-94D6-4EFE9F4965B8}"/>
              </a:ext>
            </a:extLst>
          </p:cNvPr>
          <p:cNvSpPr txBox="1">
            <a:spLocks/>
          </p:cNvSpPr>
          <p:nvPr userDrawn="1"/>
        </p:nvSpPr>
        <p:spPr>
          <a:xfrm>
            <a:off x="342900" y="235817"/>
            <a:ext cx="11544300"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kern="0">
                <a:latin typeface="+mn-lt"/>
              </a:rPr>
              <a:t>Agenda</a:t>
            </a:r>
          </a:p>
        </p:txBody>
      </p:sp>
      <p:pic>
        <p:nvPicPr>
          <p:cNvPr id="5" name="Picture 4" descr="A white sports car&#10;&#10;Description automatically generated with medium confidence">
            <a:extLst>
              <a:ext uri="{FF2B5EF4-FFF2-40B4-BE49-F238E27FC236}">
                <a16:creationId xmlns:a16="http://schemas.microsoft.com/office/drawing/2014/main" id="{3ACE2337-B096-490D-A3AD-B01A32B9F31C}"/>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p:blipFill>
        <p:spPr>
          <a:xfrm>
            <a:off x="7801629" y="-13200"/>
            <a:ext cx="4390372" cy="6871199"/>
          </a:xfrm>
          <a:prstGeom prst="rect">
            <a:avLst/>
          </a:prstGeom>
        </p:spPr>
      </p:pic>
      <p:sp>
        <p:nvSpPr>
          <p:cNvPr id="4" name="Text Placeholder 3">
            <a:extLst>
              <a:ext uri="{FF2B5EF4-FFF2-40B4-BE49-F238E27FC236}">
                <a16:creationId xmlns:a16="http://schemas.microsoft.com/office/drawing/2014/main" id="{0FBE4E8F-226E-47CF-BFE4-815DF405203E}"/>
              </a:ext>
            </a:extLst>
          </p:cNvPr>
          <p:cNvSpPr>
            <a:spLocks noGrp="1"/>
          </p:cNvSpPr>
          <p:nvPr>
            <p:ph type="body" sz="quarter" idx="10" hasCustomPrompt="1"/>
          </p:nvPr>
        </p:nvSpPr>
        <p:spPr>
          <a:xfrm>
            <a:off x="342900" y="1219200"/>
            <a:ext cx="3905250" cy="2854325"/>
          </a:xfrm>
          <a:prstGeom prst="rect">
            <a:avLst/>
          </a:prstGeom>
        </p:spPr>
        <p:txBody>
          <a:bodyPr/>
          <a:lstStyle>
            <a:lvl1pPr marL="341313" indent="-341313">
              <a:lnSpc>
                <a:spcPct val="150000"/>
              </a:lnSpc>
              <a:buFont typeface="Wingdings" panose="05000000000000000000" pitchFamily="2" charset="2"/>
              <a:buChar char="§"/>
              <a:defRPr/>
            </a:lvl1pPr>
          </a:lstStyle>
          <a:p>
            <a:pPr lvl="0"/>
            <a:r>
              <a:rPr lang="en-US"/>
              <a:t>Agenda Points</a:t>
            </a:r>
          </a:p>
        </p:txBody>
      </p:sp>
      <p:pic>
        <p:nvPicPr>
          <p:cNvPr id="7" name="Picture 6" descr="A close up of a car dashboard&#10;&#10;Description automatically generated with medium confidence">
            <a:extLst>
              <a:ext uri="{FF2B5EF4-FFF2-40B4-BE49-F238E27FC236}">
                <a16:creationId xmlns:a16="http://schemas.microsoft.com/office/drawing/2014/main" id="{B4557813-EE1C-41EC-A96B-84732C15087A}"/>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43709" r="21439"/>
          <a:stretch/>
        </p:blipFill>
        <p:spPr>
          <a:xfrm>
            <a:off x="7801628" y="-16998"/>
            <a:ext cx="4390372" cy="6879616"/>
          </a:xfrm>
          <a:prstGeom prst="rect">
            <a:avLst/>
          </a:prstGeom>
        </p:spPr>
      </p:pic>
    </p:spTree>
    <p:extLst>
      <p:ext uri="{BB962C8B-B14F-4D97-AF65-F5344CB8AC3E}">
        <p14:creationId xmlns:p14="http://schemas.microsoft.com/office/powerpoint/2010/main" val="2962638803"/>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pic>
        <p:nvPicPr>
          <p:cNvPr id="6" name="Picture 5">
            <a:extLst>
              <a:ext uri="{FF2B5EF4-FFF2-40B4-BE49-F238E27FC236}">
                <a16:creationId xmlns:a16="http://schemas.microsoft.com/office/drawing/2014/main" id="{893F2933-666F-4F40-930A-0CDDE4F9BFA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73310"/>
          <a:stretch/>
        </p:blipFill>
        <p:spPr>
          <a:xfrm>
            <a:off x="5169810" y="2520323"/>
            <a:ext cx="1852380" cy="1398202"/>
          </a:xfrm>
          <a:prstGeom prst="rect">
            <a:avLst/>
          </a:prstGeom>
        </p:spPr>
      </p:pic>
    </p:spTree>
    <p:extLst>
      <p:ext uri="{BB962C8B-B14F-4D97-AF65-F5344CB8AC3E}">
        <p14:creationId xmlns:p14="http://schemas.microsoft.com/office/powerpoint/2010/main" val="198284243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106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C42F-0959-AAB8-CD8E-AD1603B1C47E}"/>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62AC0BA0-B976-8F26-6DAB-21ECEA357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Content Placeholder 3">
            <a:extLst>
              <a:ext uri="{FF2B5EF4-FFF2-40B4-BE49-F238E27FC236}">
                <a16:creationId xmlns:a16="http://schemas.microsoft.com/office/drawing/2014/main" id="{03E14FE4-391D-A8EF-D374-FE55A2D6A3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Date Placeholder 4">
            <a:extLst>
              <a:ext uri="{FF2B5EF4-FFF2-40B4-BE49-F238E27FC236}">
                <a16:creationId xmlns:a16="http://schemas.microsoft.com/office/drawing/2014/main" id="{A4775F1E-D476-3136-B8FF-2BC5F7C527FC}"/>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6" name="Footer Placeholder 5">
            <a:extLst>
              <a:ext uri="{FF2B5EF4-FFF2-40B4-BE49-F238E27FC236}">
                <a16:creationId xmlns:a16="http://schemas.microsoft.com/office/drawing/2014/main" id="{428E0A5E-6D19-1E7D-B3B4-61B9A3AE45EA}"/>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0AB4345D-BBD2-98A4-10B2-0B0E10C53996}"/>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33747476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9B3A-2AAE-A4DF-8465-238FFC76DB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2F8B33A6-F86C-DE79-2963-E61312DCB0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07A47EB6-2971-A088-DCCC-13E8186776B7}"/>
              </a:ext>
            </a:extLst>
          </p:cNvPr>
          <p:cNvSpPr>
            <a:spLocks noGrp="1"/>
          </p:cNvSpPr>
          <p:nvPr>
            <p:ph type="dt" sz="half" idx="10"/>
          </p:nvPr>
        </p:nvSpPr>
        <p:spPr/>
        <p:txBody>
          <a:bodyPr/>
          <a:lstStyle/>
          <a:p>
            <a:fld id="{70AA3EAD-3F06-4C94-8DD2-87FA3D2DC0C9}" type="datetimeFigureOut">
              <a:rPr lang="ar-AE" smtClean="0"/>
              <a:t>28/05/1447</a:t>
            </a:fld>
            <a:endParaRPr lang="ar-AE"/>
          </a:p>
        </p:txBody>
      </p:sp>
      <p:sp>
        <p:nvSpPr>
          <p:cNvPr id="5" name="Footer Placeholder 4">
            <a:extLst>
              <a:ext uri="{FF2B5EF4-FFF2-40B4-BE49-F238E27FC236}">
                <a16:creationId xmlns:a16="http://schemas.microsoft.com/office/drawing/2014/main" id="{8FE66098-9B87-C4E1-D117-74F79FAEE244}"/>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E422B694-A9FF-F4F5-4348-AA4AB1BE5301}"/>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11411338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1" y="1621"/>
                        <a:ext cx="215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05080FD5-E825-4102-A276-9AC57C035C95}"/>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p:cNvSpPr>
            <a:spLocks noGrp="1"/>
          </p:cNvSpPr>
          <p:nvPr>
            <p:ph type="title"/>
          </p:nvPr>
        </p:nvSpPr>
        <p:spPr>
          <a:xfrm>
            <a:off x="233259" y="234863"/>
            <a:ext cx="11725485" cy="276999"/>
          </a:xfrm>
        </p:spPr>
        <p:txBody>
          <a:bodyPr/>
          <a:lstStyle>
            <a:lvl1pPr>
              <a:defRPr sz="1800"/>
            </a:lvl1pPr>
          </a:lstStyle>
          <a:p>
            <a:r>
              <a:rPr lang="en-US"/>
              <a:t>Click to edit Master title style</a:t>
            </a:r>
          </a:p>
        </p:txBody>
      </p:sp>
    </p:spTree>
    <p:extLst>
      <p:ext uri="{BB962C8B-B14F-4D97-AF65-F5344CB8AC3E}">
        <p14:creationId xmlns:p14="http://schemas.microsoft.com/office/powerpoint/2010/main" val="4015405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3E54-6FB8-376A-E498-7AD178D2D73C}"/>
              </a:ext>
            </a:extLst>
          </p:cNvPr>
          <p:cNvSpPr>
            <a:spLocks noGrp="1"/>
          </p:cNvSpPr>
          <p:nvPr>
            <p:ph type="title"/>
          </p:nvPr>
        </p:nvSpPr>
        <p:spPr>
          <a:xfrm>
            <a:off x="839788" y="365125"/>
            <a:ext cx="10515600" cy="1325563"/>
          </a:xfrm>
        </p:spPr>
        <p:txBody>
          <a:bodyPr/>
          <a:lstStyle/>
          <a:p>
            <a:r>
              <a:rPr lang="en-US"/>
              <a:t>Click to edit Master title style</a:t>
            </a:r>
            <a:endParaRPr lang="ar-AE"/>
          </a:p>
        </p:txBody>
      </p:sp>
      <p:sp>
        <p:nvSpPr>
          <p:cNvPr id="3" name="Text Placeholder 2">
            <a:extLst>
              <a:ext uri="{FF2B5EF4-FFF2-40B4-BE49-F238E27FC236}">
                <a16:creationId xmlns:a16="http://schemas.microsoft.com/office/drawing/2014/main" id="{F2557C31-D1A3-392A-3F92-6CA05EB1E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B68902-48A8-0FFD-36EB-5748346816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Text Placeholder 4">
            <a:extLst>
              <a:ext uri="{FF2B5EF4-FFF2-40B4-BE49-F238E27FC236}">
                <a16:creationId xmlns:a16="http://schemas.microsoft.com/office/drawing/2014/main" id="{0576D477-AC1E-E7A0-CDD5-4C18B823AA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710587-7F10-DD0B-FA54-3DE51A78DC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7" name="Date Placeholder 6">
            <a:extLst>
              <a:ext uri="{FF2B5EF4-FFF2-40B4-BE49-F238E27FC236}">
                <a16:creationId xmlns:a16="http://schemas.microsoft.com/office/drawing/2014/main" id="{216F66FD-BAD8-E977-A213-B40C4E266378}"/>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8" name="Footer Placeholder 7">
            <a:extLst>
              <a:ext uri="{FF2B5EF4-FFF2-40B4-BE49-F238E27FC236}">
                <a16:creationId xmlns:a16="http://schemas.microsoft.com/office/drawing/2014/main" id="{14BBDA82-4EBD-2F40-0C70-11A9D17D21AF}"/>
              </a:ext>
            </a:extLst>
          </p:cNvPr>
          <p:cNvSpPr>
            <a:spLocks noGrp="1"/>
          </p:cNvSpPr>
          <p:nvPr>
            <p:ph type="ftr" sz="quarter" idx="11"/>
          </p:nvPr>
        </p:nvSpPr>
        <p:spPr/>
        <p:txBody>
          <a:bodyPr/>
          <a:lstStyle/>
          <a:p>
            <a:endParaRPr lang="ar-AE"/>
          </a:p>
        </p:txBody>
      </p:sp>
      <p:sp>
        <p:nvSpPr>
          <p:cNvPr id="9" name="Slide Number Placeholder 8">
            <a:extLst>
              <a:ext uri="{FF2B5EF4-FFF2-40B4-BE49-F238E27FC236}">
                <a16:creationId xmlns:a16="http://schemas.microsoft.com/office/drawing/2014/main" id="{DE90D9D7-E620-2E26-4B3A-0DA24A629DFA}"/>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2377129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2BC6-D3AB-8494-4055-0AEF7739C17B}"/>
              </a:ext>
            </a:extLst>
          </p:cNvPr>
          <p:cNvSpPr>
            <a:spLocks noGrp="1"/>
          </p:cNvSpPr>
          <p:nvPr>
            <p:ph type="title"/>
          </p:nvPr>
        </p:nvSpPr>
        <p:spPr/>
        <p:txBody>
          <a:bodyPr/>
          <a:lstStyle/>
          <a:p>
            <a:r>
              <a:rPr lang="en-US"/>
              <a:t>Click to edit Master title style</a:t>
            </a:r>
            <a:endParaRPr lang="ar-AE"/>
          </a:p>
        </p:txBody>
      </p:sp>
      <p:sp>
        <p:nvSpPr>
          <p:cNvPr id="3" name="Date Placeholder 2">
            <a:extLst>
              <a:ext uri="{FF2B5EF4-FFF2-40B4-BE49-F238E27FC236}">
                <a16:creationId xmlns:a16="http://schemas.microsoft.com/office/drawing/2014/main" id="{C57BCDA4-C82A-F321-AB6C-68FC8EE9AE06}"/>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4" name="Footer Placeholder 3">
            <a:extLst>
              <a:ext uri="{FF2B5EF4-FFF2-40B4-BE49-F238E27FC236}">
                <a16:creationId xmlns:a16="http://schemas.microsoft.com/office/drawing/2014/main" id="{42F50F41-7448-ECCB-C172-EFD312C2195F}"/>
              </a:ext>
            </a:extLst>
          </p:cNvPr>
          <p:cNvSpPr>
            <a:spLocks noGrp="1"/>
          </p:cNvSpPr>
          <p:nvPr>
            <p:ph type="ftr" sz="quarter" idx="11"/>
          </p:nvPr>
        </p:nvSpPr>
        <p:spPr/>
        <p:txBody>
          <a:bodyPr/>
          <a:lstStyle/>
          <a:p>
            <a:endParaRPr lang="ar-AE"/>
          </a:p>
        </p:txBody>
      </p:sp>
      <p:sp>
        <p:nvSpPr>
          <p:cNvPr id="5" name="Slide Number Placeholder 4">
            <a:extLst>
              <a:ext uri="{FF2B5EF4-FFF2-40B4-BE49-F238E27FC236}">
                <a16:creationId xmlns:a16="http://schemas.microsoft.com/office/drawing/2014/main" id="{97E943FB-98AD-581C-03AB-D78EDF8FCB84}"/>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1852354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984C0F-C349-67AF-F7D6-3DEB4D73A3FF}"/>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3" name="Footer Placeholder 2">
            <a:extLst>
              <a:ext uri="{FF2B5EF4-FFF2-40B4-BE49-F238E27FC236}">
                <a16:creationId xmlns:a16="http://schemas.microsoft.com/office/drawing/2014/main" id="{41D07F0D-DB89-39C1-C6B8-98A0EAFC1BD0}"/>
              </a:ext>
            </a:extLst>
          </p:cNvPr>
          <p:cNvSpPr>
            <a:spLocks noGrp="1"/>
          </p:cNvSpPr>
          <p:nvPr>
            <p:ph type="ftr" sz="quarter" idx="11"/>
          </p:nvPr>
        </p:nvSpPr>
        <p:spPr/>
        <p:txBody>
          <a:bodyPr/>
          <a:lstStyle/>
          <a:p>
            <a:endParaRPr lang="ar-AE"/>
          </a:p>
        </p:txBody>
      </p:sp>
      <p:sp>
        <p:nvSpPr>
          <p:cNvPr id="4" name="Slide Number Placeholder 3">
            <a:extLst>
              <a:ext uri="{FF2B5EF4-FFF2-40B4-BE49-F238E27FC236}">
                <a16:creationId xmlns:a16="http://schemas.microsoft.com/office/drawing/2014/main" id="{DD522914-A4D4-A598-65F5-FA4051995FD5}"/>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323128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C2CE-02C2-2280-DB4D-0E7B079FE1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Content Placeholder 2">
            <a:extLst>
              <a:ext uri="{FF2B5EF4-FFF2-40B4-BE49-F238E27FC236}">
                <a16:creationId xmlns:a16="http://schemas.microsoft.com/office/drawing/2014/main" id="{2C096B7D-B4B7-018F-A62A-950E2F144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Text Placeholder 3">
            <a:extLst>
              <a:ext uri="{FF2B5EF4-FFF2-40B4-BE49-F238E27FC236}">
                <a16:creationId xmlns:a16="http://schemas.microsoft.com/office/drawing/2014/main" id="{73FEF09D-7261-084B-6099-68E151424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7E287-92A2-0FA1-393F-BF76A2D398E9}"/>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6" name="Footer Placeholder 5">
            <a:extLst>
              <a:ext uri="{FF2B5EF4-FFF2-40B4-BE49-F238E27FC236}">
                <a16:creationId xmlns:a16="http://schemas.microsoft.com/office/drawing/2014/main" id="{953A1AB0-1A85-0F3A-7CB2-4DA3C10DA73B}"/>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C28B7806-C7AD-E13C-B782-352D32E6DE4A}"/>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325411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71C6-582D-2F10-4E01-305768F1A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Picture Placeholder 2">
            <a:extLst>
              <a:ext uri="{FF2B5EF4-FFF2-40B4-BE49-F238E27FC236}">
                <a16:creationId xmlns:a16="http://schemas.microsoft.com/office/drawing/2014/main" id="{E2D26F85-040F-1C8F-2BC8-C2E431C9C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AE"/>
          </a:p>
        </p:txBody>
      </p:sp>
      <p:sp>
        <p:nvSpPr>
          <p:cNvPr id="4" name="Text Placeholder 3">
            <a:extLst>
              <a:ext uri="{FF2B5EF4-FFF2-40B4-BE49-F238E27FC236}">
                <a16:creationId xmlns:a16="http://schemas.microsoft.com/office/drawing/2014/main" id="{BC11CE4A-D385-E419-B572-AAD7F7758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AE337A-EC73-54ED-5BDC-274F8C670846}"/>
              </a:ext>
            </a:extLst>
          </p:cNvPr>
          <p:cNvSpPr>
            <a:spLocks noGrp="1"/>
          </p:cNvSpPr>
          <p:nvPr>
            <p:ph type="dt" sz="half" idx="10"/>
          </p:nvPr>
        </p:nvSpPr>
        <p:spPr/>
        <p:txBody>
          <a:bodyPr/>
          <a:lstStyle/>
          <a:p>
            <a:fld id="{2096FCEC-3679-4E74-A0CD-5DCF9F4E7C7D}" type="datetimeFigureOut">
              <a:rPr lang="ar-AE" smtClean="0"/>
              <a:t>28/05/1447</a:t>
            </a:fld>
            <a:endParaRPr lang="ar-AE"/>
          </a:p>
        </p:txBody>
      </p:sp>
      <p:sp>
        <p:nvSpPr>
          <p:cNvPr id="6" name="Footer Placeholder 5">
            <a:extLst>
              <a:ext uri="{FF2B5EF4-FFF2-40B4-BE49-F238E27FC236}">
                <a16:creationId xmlns:a16="http://schemas.microsoft.com/office/drawing/2014/main" id="{2A16EFEE-3D48-C4DE-B07C-3377AFBD67EC}"/>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67EF1A9F-252C-E4EE-DC48-7958AEE33FC0}"/>
              </a:ext>
            </a:extLst>
          </p:cNvPr>
          <p:cNvSpPr>
            <a:spLocks noGrp="1"/>
          </p:cNvSpPr>
          <p:nvPr>
            <p:ph type="sldNum" sz="quarter" idx="12"/>
          </p:nvPr>
        </p:nvSpPr>
        <p:spPr/>
        <p:txBody>
          <a:bodyPr/>
          <a:lstStyle/>
          <a:p>
            <a:fld id="{E722EC2C-3848-4779-ADFD-C89EE0767102}" type="slidenum">
              <a:rPr lang="ar-AE" smtClean="0"/>
              <a:t>‹#›</a:t>
            </a:fld>
            <a:endParaRPr lang="ar-AE"/>
          </a:p>
        </p:txBody>
      </p:sp>
      <p:sp>
        <p:nvSpPr>
          <p:cNvPr id="8" name="Rectangle 7">
            <a:extLst>
              <a:ext uri="{FF2B5EF4-FFF2-40B4-BE49-F238E27FC236}">
                <a16:creationId xmlns:a16="http://schemas.microsoft.com/office/drawing/2014/main" id="{23BD4E4A-B865-E906-FD01-6FCBA3AC99DD}"/>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9" name="Slide Number">
            <a:extLst>
              <a:ext uri="{FF2B5EF4-FFF2-40B4-BE49-F238E27FC236}">
                <a16:creationId xmlns:a16="http://schemas.microsoft.com/office/drawing/2014/main" id="{3CD89805-45FC-6669-2693-B675F58026FE}"/>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10" name="Picture 606" descr="Image result for al futtaim logo">
            <a:extLst>
              <a:ext uri="{FF2B5EF4-FFF2-40B4-BE49-F238E27FC236}">
                <a16:creationId xmlns:a16="http://schemas.microsoft.com/office/drawing/2014/main" id="{209ABAF4-1D99-EF61-8BC9-BB888149B322}"/>
              </a:ext>
            </a:extLst>
          </p:cNvPr>
          <p:cNvPicPr>
            <a:picLocks noChangeAspect="1" noChangeArrowheads="1"/>
          </p:cNvPicPr>
          <p:nvPr userDrawn="1"/>
        </p:nvPicPr>
        <p:blipFill rotWithShape="1">
          <a:blip r:embed="rId2"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5CE425-68CB-F5A8-DBBB-AEAD1B9E76A7}"/>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31119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13" Type="http://schemas.openxmlformats.org/officeDocument/2006/relationships/tags" Target="../tags/tag6.xml"/><Relationship Id="rId18" Type="http://schemas.openxmlformats.org/officeDocument/2006/relationships/tags" Target="../tags/tag11.xml"/><Relationship Id="rId26" Type="http://schemas.openxmlformats.org/officeDocument/2006/relationships/oleObject" Target="../embeddings/oleObject1.bin"/><Relationship Id="rId3" Type="http://schemas.openxmlformats.org/officeDocument/2006/relationships/slideLayout" Target="../slideLayouts/slideLayout37.xml"/><Relationship Id="rId21" Type="http://schemas.openxmlformats.org/officeDocument/2006/relationships/tags" Target="../tags/tag14.xml"/><Relationship Id="rId7" Type="http://schemas.openxmlformats.org/officeDocument/2006/relationships/slideLayout" Target="../slideLayouts/slideLayout41.xml"/><Relationship Id="rId12" Type="http://schemas.openxmlformats.org/officeDocument/2006/relationships/tags" Target="../tags/tag5.xml"/><Relationship Id="rId17" Type="http://schemas.openxmlformats.org/officeDocument/2006/relationships/tags" Target="../tags/tag10.xml"/><Relationship Id="rId25" Type="http://schemas.openxmlformats.org/officeDocument/2006/relationships/tags" Target="../tags/tag18.xml"/><Relationship Id="rId2" Type="http://schemas.openxmlformats.org/officeDocument/2006/relationships/slideLayout" Target="../slideLayouts/slideLayout36.xml"/><Relationship Id="rId16" Type="http://schemas.openxmlformats.org/officeDocument/2006/relationships/tags" Target="../tags/tag9.xml"/><Relationship Id="rId20" Type="http://schemas.openxmlformats.org/officeDocument/2006/relationships/tags" Target="../tags/tag1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ags" Target="../tags/tag4.xml"/><Relationship Id="rId24" Type="http://schemas.openxmlformats.org/officeDocument/2006/relationships/tags" Target="../tags/tag17.xml"/><Relationship Id="rId5" Type="http://schemas.openxmlformats.org/officeDocument/2006/relationships/slideLayout" Target="../slideLayouts/slideLayout39.xml"/><Relationship Id="rId15" Type="http://schemas.openxmlformats.org/officeDocument/2006/relationships/tags" Target="../tags/tag8.xml"/><Relationship Id="rId23" Type="http://schemas.openxmlformats.org/officeDocument/2006/relationships/tags" Target="../tags/tag16.xml"/><Relationship Id="rId28" Type="http://schemas.openxmlformats.org/officeDocument/2006/relationships/image" Target="../media/image1.png"/><Relationship Id="rId10" Type="http://schemas.openxmlformats.org/officeDocument/2006/relationships/tags" Target="../tags/tag3.xml"/><Relationship Id="rId19" Type="http://schemas.openxmlformats.org/officeDocument/2006/relationships/tags" Target="../tags/tag12.xml"/><Relationship Id="rId4" Type="http://schemas.openxmlformats.org/officeDocument/2006/relationships/slideLayout" Target="../slideLayouts/slideLayout38.xml"/><Relationship Id="rId9" Type="http://schemas.openxmlformats.org/officeDocument/2006/relationships/tags" Target="../tags/tag2.xml"/><Relationship Id="rId14" Type="http://schemas.openxmlformats.org/officeDocument/2006/relationships/tags" Target="../tags/tag7.xml"/><Relationship Id="rId22" Type="http://schemas.openxmlformats.org/officeDocument/2006/relationships/tags" Target="../tags/tag15.xml"/><Relationship Id="rId27"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45DC9A-5815-50C3-F388-B0E5D1ED6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AE"/>
          </a:p>
        </p:txBody>
      </p:sp>
      <p:sp>
        <p:nvSpPr>
          <p:cNvPr id="3" name="Text Placeholder 2">
            <a:extLst>
              <a:ext uri="{FF2B5EF4-FFF2-40B4-BE49-F238E27FC236}">
                <a16:creationId xmlns:a16="http://schemas.microsoft.com/office/drawing/2014/main" id="{E7E5B2A5-BFD2-7D09-0E75-7097F0C0BB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09BD601C-F198-1178-DBB5-AB469457C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6FCEC-3679-4E74-A0CD-5DCF9F4E7C7D}" type="datetimeFigureOut">
              <a:rPr lang="ar-AE" smtClean="0"/>
              <a:t>28/05/1447</a:t>
            </a:fld>
            <a:endParaRPr lang="ar-AE"/>
          </a:p>
        </p:txBody>
      </p:sp>
      <p:sp>
        <p:nvSpPr>
          <p:cNvPr id="5" name="Footer Placeholder 4">
            <a:extLst>
              <a:ext uri="{FF2B5EF4-FFF2-40B4-BE49-F238E27FC236}">
                <a16:creationId xmlns:a16="http://schemas.microsoft.com/office/drawing/2014/main" id="{769F2740-3DF6-ADCF-29B0-66F5ECFA2B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AE"/>
          </a:p>
        </p:txBody>
      </p:sp>
      <p:sp>
        <p:nvSpPr>
          <p:cNvPr id="6" name="Slide Number Placeholder 5">
            <a:extLst>
              <a:ext uri="{FF2B5EF4-FFF2-40B4-BE49-F238E27FC236}">
                <a16:creationId xmlns:a16="http://schemas.microsoft.com/office/drawing/2014/main" id="{3E22BAEF-5AC9-54E5-6307-F5798B252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2EC2C-3848-4779-ADFD-C89EE0767102}" type="slidenum">
              <a:rPr lang="ar-AE" smtClean="0"/>
              <a:t>‹#›</a:t>
            </a:fld>
            <a:endParaRPr lang="ar-AE"/>
          </a:p>
        </p:txBody>
      </p:sp>
      <p:sp>
        <p:nvSpPr>
          <p:cNvPr id="8" name="TextBox 7">
            <a:extLst>
              <a:ext uri="{FF2B5EF4-FFF2-40B4-BE49-F238E27FC236}">
                <a16:creationId xmlns:a16="http://schemas.microsoft.com/office/drawing/2014/main" id="{6B9228E7-C3DC-16A2-03D8-382BA20130ED}"/>
              </a:ext>
            </a:extLst>
          </p:cNvPr>
          <p:cNvSpPr txBox="1"/>
          <p:nvPr>
            <p:extLst>
              <p:ext uri="{1162E1C5-73C7-4A58-AE30-91384D911F3F}">
                <p184:classification xmlns:p184="http://schemas.microsoft.com/office/powerpoint/2018/4/main" val="ftr"/>
              </p:ext>
            </p:extLst>
          </p:nvPr>
        </p:nvSpPr>
        <p:spPr>
          <a:xfrm>
            <a:off x="5238750" y="6642100"/>
            <a:ext cx="1743139"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
        <p:nvSpPr>
          <p:cNvPr id="7" name="Rectangle 6">
            <a:extLst>
              <a:ext uri="{FF2B5EF4-FFF2-40B4-BE49-F238E27FC236}">
                <a16:creationId xmlns:a16="http://schemas.microsoft.com/office/drawing/2014/main" id="{75AE7197-7075-D493-2007-D8CBEDE218E5}"/>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9" name="Slide Number">
            <a:extLst>
              <a:ext uri="{FF2B5EF4-FFF2-40B4-BE49-F238E27FC236}">
                <a16:creationId xmlns:a16="http://schemas.microsoft.com/office/drawing/2014/main" id="{C7F4EAF2-54CD-8328-D438-9A13DD235E78}"/>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10" name="Picture 606" descr="Image result for al futtaim logo">
            <a:extLst>
              <a:ext uri="{FF2B5EF4-FFF2-40B4-BE49-F238E27FC236}">
                <a16:creationId xmlns:a16="http://schemas.microsoft.com/office/drawing/2014/main" id="{5A9F081F-C1B6-C518-2207-52FB1F2BC70B}"/>
              </a:ext>
            </a:extLst>
          </p:cNvPr>
          <p:cNvPicPr>
            <a:picLocks noChangeAspect="1" noChangeArrowheads="1"/>
          </p:cNvPicPr>
          <p:nvPr userDrawn="1"/>
        </p:nvPicPr>
        <p:blipFill rotWithShape="1">
          <a:blip r:embed="rId1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7E3BFB8-594F-44D4-5B0E-4E36014CAC37}"/>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71997915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77B65-AE57-3D4B-3C7B-5E45530741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9B8D49-4B98-4257-0948-C98143ADC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C83B6-C52A-FD96-0478-85BC9CD60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0D8FF-ACEA-4782-8538-AFF9753A01B6}" type="datetimeFigureOut">
              <a:rPr lang="en-US" smtClean="0"/>
              <a:t>18/11/2025</a:t>
            </a:fld>
            <a:endParaRPr lang="en-US"/>
          </a:p>
        </p:txBody>
      </p:sp>
      <p:sp>
        <p:nvSpPr>
          <p:cNvPr id="5" name="Footer Placeholder 4">
            <a:extLst>
              <a:ext uri="{FF2B5EF4-FFF2-40B4-BE49-F238E27FC236}">
                <a16:creationId xmlns:a16="http://schemas.microsoft.com/office/drawing/2014/main" id="{CEA5BB0E-3A30-9C7D-DADA-C550AE3A7F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5708D-6041-4F09-9036-A66C88A15E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10DDC-83FA-4DC6-A19C-D78DA2897314}" type="slidenum">
              <a:rPr lang="en-US" smtClean="0"/>
              <a:t>‹#›</a:t>
            </a:fld>
            <a:endParaRPr lang="en-US"/>
          </a:p>
        </p:txBody>
      </p:sp>
      <p:sp>
        <p:nvSpPr>
          <p:cNvPr id="7" name="Rectangle 6">
            <a:extLst>
              <a:ext uri="{FF2B5EF4-FFF2-40B4-BE49-F238E27FC236}">
                <a16:creationId xmlns:a16="http://schemas.microsoft.com/office/drawing/2014/main" id="{E907577B-083A-120A-B5FF-9D7D3210AF8B}"/>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8" name="Slide Number">
            <a:extLst>
              <a:ext uri="{FF2B5EF4-FFF2-40B4-BE49-F238E27FC236}">
                <a16:creationId xmlns:a16="http://schemas.microsoft.com/office/drawing/2014/main" id="{714BB6A6-8CD6-D89F-61F7-B3EA60F6A980}"/>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9" name="Picture 606" descr="Image result for al futtaim logo">
            <a:extLst>
              <a:ext uri="{FF2B5EF4-FFF2-40B4-BE49-F238E27FC236}">
                <a16:creationId xmlns:a16="http://schemas.microsoft.com/office/drawing/2014/main" id="{2F1B4913-DBFE-E3CB-27C9-307EA43B6AF0}"/>
              </a:ext>
            </a:extLst>
          </p:cNvPr>
          <p:cNvPicPr>
            <a:picLocks noChangeAspect="1" noChangeArrowheads="1"/>
          </p:cNvPicPr>
          <p:nvPr userDrawn="1"/>
        </p:nvPicPr>
        <p:blipFill rotWithShape="1">
          <a:blip r:embed="rId14"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AF2BB63-ABDA-7FD4-49F3-0AB463884962}"/>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12" name="TextBox 11">
            <a:extLst>
              <a:ext uri="{FF2B5EF4-FFF2-40B4-BE49-F238E27FC236}">
                <a16:creationId xmlns:a16="http://schemas.microsoft.com/office/drawing/2014/main" id="{19D45ED5-E5FB-DF60-0632-95AA33A949D2}"/>
              </a:ext>
            </a:extLst>
          </p:cNvPr>
          <p:cNvSpPr txBox="1"/>
          <p:nvPr>
            <p:extLst>
              <p:ext uri="{1162E1C5-73C7-4A58-AE30-91384D911F3F}">
                <p184:classification xmlns:p184="http://schemas.microsoft.com/office/powerpoint/2018/4/main" val="ftr"/>
              </p:ext>
            </p:extLst>
          </p:nvPr>
        </p:nvSpPr>
        <p:spPr>
          <a:xfrm>
            <a:off x="5238750" y="6642100"/>
            <a:ext cx="1743139"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174709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4EC27C-F12C-4D90-7F72-382C6EBAE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AE"/>
          </a:p>
        </p:txBody>
      </p:sp>
      <p:sp>
        <p:nvSpPr>
          <p:cNvPr id="3" name="Text Placeholder 2">
            <a:extLst>
              <a:ext uri="{FF2B5EF4-FFF2-40B4-BE49-F238E27FC236}">
                <a16:creationId xmlns:a16="http://schemas.microsoft.com/office/drawing/2014/main" id="{F4E799A3-7280-601B-148A-9DB1389C0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CC59DC07-414E-ACEE-68E8-6CBA9D88E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6EF44-B97A-45FE-B6C8-40C400A1F3FF}" type="datetimeFigureOut">
              <a:rPr lang="ar-AE" smtClean="0"/>
              <a:t>28/05/1447</a:t>
            </a:fld>
            <a:endParaRPr lang="ar-AE"/>
          </a:p>
        </p:txBody>
      </p:sp>
      <p:sp>
        <p:nvSpPr>
          <p:cNvPr id="5" name="Footer Placeholder 4">
            <a:extLst>
              <a:ext uri="{FF2B5EF4-FFF2-40B4-BE49-F238E27FC236}">
                <a16:creationId xmlns:a16="http://schemas.microsoft.com/office/drawing/2014/main" id="{F2F525A1-D922-058A-6A49-E0B55D5F7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AE"/>
          </a:p>
        </p:txBody>
      </p:sp>
      <p:sp>
        <p:nvSpPr>
          <p:cNvPr id="6" name="Slide Number Placeholder 5">
            <a:extLst>
              <a:ext uri="{FF2B5EF4-FFF2-40B4-BE49-F238E27FC236}">
                <a16:creationId xmlns:a16="http://schemas.microsoft.com/office/drawing/2014/main" id="{B2351F8A-62A2-F1AB-2C0B-9BD9A789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06670-4A28-4FB0-B4B2-6E68BDFA4DE3}" type="slidenum">
              <a:rPr lang="ar-AE" smtClean="0"/>
              <a:t>‹#›</a:t>
            </a:fld>
            <a:endParaRPr lang="ar-AE"/>
          </a:p>
        </p:txBody>
      </p:sp>
      <p:sp>
        <p:nvSpPr>
          <p:cNvPr id="8" name="TextBox 7">
            <a:extLst>
              <a:ext uri="{FF2B5EF4-FFF2-40B4-BE49-F238E27FC236}">
                <a16:creationId xmlns:a16="http://schemas.microsoft.com/office/drawing/2014/main" id="{BA101731-2B16-E0AF-608B-BDF3DB2F1022}"/>
              </a:ext>
            </a:extLst>
          </p:cNvPr>
          <p:cNvSpPr txBox="1"/>
          <p:nvPr>
            <p:extLst>
              <p:ext uri="{1162E1C5-73C7-4A58-AE30-91384D911F3F}">
                <p184:classification xmlns:p184="http://schemas.microsoft.com/office/powerpoint/2018/4/main" val="ftr"/>
              </p:ext>
            </p:extLst>
          </p:nvPr>
        </p:nvSpPr>
        <p:spPr>
          <a:xfrm>
            <a:off x="5238750" y="6642100"/>
            <a:ext cx="1743139"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
        <p:nvSpPr>
          <p:cNvPr id="7" name="Rectangle 6">
            <a:extLst>
              <a:ext uri="{FF2B5EF4-FFF2-40B4-BE49-F238E27FC236}">
                <a16:creationId xmlns:a16="http://schemas.microsoft.com/office/drawing/2014/main" id="{53E99841-44CB-C941-62CF-7589B228F83D}"/>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9" name="Slide Number">
            <a:extLst>
              <a:ext uri="{FF2B5EF4-FFF2-40B4-BE49-F238E27FC236}">
                <a16:creationId xmlns:a16="http://schemas.microsoft.com/office/drawing/2014/main" id="{2C287D27-68FD-C627-9E46-1620C8DCA807}"/>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10" name="Picture 606" descr="Image result for al futtaim logo">
            <a:extLst>
              <a:ext uri="{FF2B5EF4-FFF2-40B4-BE49-F238E27FC236}">
                <a16:creationId xmlns:a16="http://schemas.microsoft.com/office/drawing/2014/main" id="{14713406-3FC7-63B5-4213-CE9101341C8B}"/>
              </a:ext>
            </a:extLst>
          </p:cNvPr>
          <p:cNvPicPr>
            <a:picLocks noChangeAspect="1" noChangeArrowheads="1"/>
          </p:cNvPicPr>
          <p:nvPr userDrawn="1"/>
        </p:nvPicPr>
        <p:blipFill rotWithShape="1">
          <a:blip r:embed="rId1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E229ED2-D720-A2AD-E1F9-38AAC4647F4D}"/>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106872558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2" name="Object 1" hidden="1"/>
                      <p:cNvPicPr/>
                      <p:nvPr/>
                    </p:nvPicPr>
                    <p:blipFill>
                      <a:blip r:embed="rId27"/>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0"/>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6" name="Slide Numbe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1"/>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4"/>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25"/>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2"/>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3"/>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3"/>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0"/>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1"/>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14"/>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8"/>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19"/>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15"/>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6"/>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17"/>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pic>
        <p:nvPicPr>
          <p:cNvPr id="112222" name="Picture 606" descr="Image result for al futtaim logo"/>
          <p:cNvPicPr>
            <a:picLocks noChangeAspect="1" noChangeArrowheads="1"/>
          </p:cNvPicPr>
          <p:nvPr userDrawn="1"/>
        </p:nvPicPr>
        <p:blipFill rotWithShape="1">
          <a:blip r:embed="rId28"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5" name="TextBox 4">
            <a:extLst>
              <a:ext uri="{FF2B5EF4-FFF2-40B4-BE49-F238E27FC236}">
                <a16:creationId xmlns:a16="http://schemas.microsoft.com/office/drawing/2014/main" id="{2FDCC97A-2BE0-4588-F3B6-6732024C6A1A}"/>
              </a:ext>
            </a:extLst>
          </p:cNvPr>
          <p:cNvSpPr txBox="1"/>
          <p:nvPr>
            <p:extLst>
              <p:ext uri="{1162E1C5-73C7-4A58-AE30-91384D911F3F}">
                <p184:classification xmlns:p184="http://schemas.microsoft.com/office/powerpoint/2018/4/main" val="ftr"/>
              </p:ext>
            </p:extLst>
          </p:nvPr>
        </p:nvSpPr>
        <p:spPr>
          <a:xfrm>
            <a:off x="5238750" y="6642100"/>
            <a:ext cx="1743139"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159631274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8" r:id="rId6"/>
    <p:sldLayoutId id="2147483722" r:id="rId7"/>
  </p:sldLayoutIdLst>
  <p:hf hdr="0" ftr="0" dt="0"/>
  <p:txStyles>
    <p:titleStyle>
      <a:lvl1pPr algn="l" defTabSz="913526" rtl="0" eaLnBrk="1" fontAlgn="base" hangingPunct="1">
        <a:spcBef>
          <a:spcPct val="0"/>
        </a:spcBef>
        <a:spcAft>
          <a:spcPct val="0"/>
        </a:spcAft>
        <a:tabLst>
          <a:tab pos="275353" algn="l"/>
        </a:tabLst>
        <a:defRPr lang="x-none" sz="1800"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2" pos="216">
          <p15:clr>
            <a:srgbClr val="F26B43"/>
          </p15:clr>
        </p15:guide>
        <p15:guide id="3" orient="horz" pos="3936">
          <p15:clr>
            <a:srgbClr val="F26B43"/>
          </p15:clr>
        </p15:guide>
        <p15:guide id="4" pos="7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microsoft.com/office/2007/relationships/hdphoto" Target="../media/hdphoto4.wdp"/></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9.xml"/><Relationship Id="rId7" Type="http://schemas.openxmlformats.org/officeDocument/2006/relationships/diagramColors" Target="../diagrams/colors1.xml"/><Relationship Id="rId2" Type="http://schemas.openxmlformats.org/officeDocument/2006/relationships/slideLayout" Target="../slideLayouts/slideLayout13.xml"/><Relationship Id="rId1" Type="http://schemas.openxmlformats.org/officeDocument/2006/relationships/tags" Target="../tags/tag3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48.svg"/><Relationship Id="rId4" Type="http://schemas.openxmlformats.org/officeDocument/2006/relationships/image" Target="../media/image47.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48.svg"/><Relationship Id="rId4" Type="http://schemas.openxmlformats.org/officeDocument/2006/relationships/image" Target="../media/image47.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1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03.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98.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9.xml"/><Relationship Id="rId1" Type="http://schemas.openxmlformats.org/officeDocument/2006/relationships/tags" Target="../tags/tag99.xml"/><Relationship Id="rId4" Type="http://schemas.openxmlformats.org/officeDocument/2006/relationships/image" Target="../media/image30.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ags" Target="../tags/tag102.xml"/><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ags" Target="../tags/tag103.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1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sv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image" Target="../media/image48.svg"/><Relationship Id="rId4" Type="http://schemas.openxmlformats.org/officeDocument/2006/relationships/image" Target="../media/image47.png"/></Relationships>
</file>

<file path=ppt/slides/_rels/slide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9.xml"/><Relationship Id="rId1" Type="http://schemas.openxmlformats.org/officeDocument/2006/relationships/tags" Target="../tags/tag107.xml"/><Relationship Id="rId4" Type="http://schemas.openxmlformats.org/officeDocument/2006/relationships/image" Target="../media/image30.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5.xml"/><Relationship Id="rId1" Type="http://schemas.openxmlformats.org/officeDocument/2006/relationships/tags" Target="../tags/tag108.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9.xml"/><Relationship Id="rId1" Type="http://schemas.openxmlformats.org/officeDocument/2006/relationships/tags" Target="../tags/tag109.xml"/><Relationship Id="rId4" Type="http://schemas.openxmlformats.org/officeDocument/2006/relationships/image" Target="../media/image30.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5.xml"/><Relationship Id="rId1" Type="http://schemas.openxmlformats.org/officeDocument/2006/relationships/tags" Target="../tags/tag110.xml"/><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5.xml"/><Relationship Id="rId1" Type="http://schemas.openxmlformats.org/officeDocument/2006/relationships/tags" Target="../tags/tag111.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sv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5.xml"/><Relationship Id="rId1" Type="http://schemas.openxmlformats.org/officeDocument/2006/relationships/tags" Target="../tags/tag112.xml"/><Relationship Id="rId5" Type="http://schemas.openxmlformats.org/officeDocument/2006/relationships/image" Target="../media/image48.svg"/><Relationship Id="rId4" Type="http://schemas.openxmlformats.org/officeDocument/2006/relationships/image" Target="../media/image47.png"/></Relationships>
</file>

<file path=ppt/slides/_rels/slide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1.xml"/><Relationship Id="rId1" Type="http://schemas.openxmlformats.org/officeDocument/2006/relationships/tags" Target="../tags/tag113.xml"/></Relationships>
</file>

<file path=ppt/slides/_rels/slide1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1.xml"/><Relationship Id="rId1" Type="http://schemas.openxmlformats.org/officeDocument/2006/relationships/tags" Target="../tags/tag1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ags" Target="../tags/tag3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35.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16.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13.xml"/><Relationship Id="rId1" Type="http://schemas.openxmlformats.org/officeDocument/2006/relationships/tags" Target="../tags/tag3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37.xml"/><Relationship Id="rId5" Type="http://schemas.openxmlformats.org/officeDocument/2006/relationships/image" Target="../media/image38.sv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9.pn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notesSlide" Target="../notesSlides/notesSlide1.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23" Type="http://schemas.microsoft.com/office/2007/relationships/hdphoto" Target="../media/hdphoto5.wdp"/><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39.xml"/><Relationship Id="rId5" Type="http://schemas.openxmlformats.org/officeDocument/2006/relationships/image" Target="../media/image42.sv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tags" Target="../tags/tag40.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41.xml"/><Relationship Id="rId5" Type="http://schemas.openxmlformats.org/officeDocument/2006/relationships/image" Target="../media/image42.sv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42.xml"/><Relationship Id="rId5" Type="http://schemas.openxmlformats.org/officeDocument/2006/relationships/image" Target="../media/image44.sv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43.xml"/><Relationship Id="rId5" Type="http://schemas.openxmlformats.org/officeDocument/2006/relationships/image" Target="../media/image46.sv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45.xml"/><Relationship Id="rId5" Type="http://schemas.openxmlformats.org/officeDocument/2006/relationships/image" Target="../media/image48.sv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tags" Target="../tags/tag4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ags" Target="../tags/tag26.xm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29.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13.xml"/><Relationship Id="rId1" Type="http://schemas.openxmlformats.org/officeDocument/2006/relationships/tags" Target="../tags/tag4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46.sv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31.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13.xml"/><Relationship Id="rId1" Type="http://schemas.openxmlformats.org/officeDocument/2006/relationships/tags" Target="../tags/tag48.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38.sv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40.sv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notesSlide" Target="../notesSlides/notesSlide34.xml"/><Relationship Id="rId7" Type="http://schemas.openxmlformats.org/officeDocument/2006/relationships/diagramLayout" Target="../diagrams/layout2.xml"/><Relationship Id="rId2" Type="http://schemas.openxmlformats.org/officeDocument/2006/relationships/slideLayout" Target="../slideLayouts/slideLayout13.xml"/><Relationship Id="rId1" Type="http://schemas.openxmlformats.org/officeDocument/2006/relationships/tags" Target="../tags/tag51.xml"/><Relationship Id="rId6" Type="http://schemas.openxmlformats.org/officeDocument/2006/relationships/diagramData" Target="../diagrams/data2.xml"/><Relationship Id="rId5" Type="http://schemas.openxmlformats.org/officeDocument/2006/relationships/image" Target="../media/image48.svg"/><Relationship Id="rId10" Type="http://schemas.microsoft.com/office/2007/relationships/diagramDrawing" Target="../diagrams/drawing2.xml"/><Relationship Id="rId4" Type="http://schemas.openxmlformats.org/officeDocument/2006/relationships/image" Target="../media/image47.png"/><Relationship Id="rId9" Type="http://schemas.openxmlformats.org/officeDocument/2006/relationships/diagramColors" Target="../diagrams/colors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sv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5.xml"/><Relationship Id="rId1" Type="http://schemas.openxmlformats.org/officeDocument/2006/relationships/tags" Target="../tags/tag5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ags" Target="../tags/tag2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5.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5.xml"/><Relationship Id="rId1" Type="http://schemas.openxmlformats.org/officeDocument/2006/relationships/tags" Target="../tags/tag5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5.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5.xml"/><Relationship Id="rId1" Type="http://schemas.openxmlformats.org/officeDocument/2006/relationships/tags" Target="../tags/tag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5.xml"/><Relationship Id="rId1" Type="http://schemas.openxmlformats.org/officeDocument/2006/relationships/tags" Target="../tags/tag57.xml"/></Relationships>
</file>

<file path=ppt/slides/_rels/slide6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svg"/><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sv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5.xml"/><Relationship Id="rId1" Type="http://schemas.openxmlformats.org/officeDocument/2006/relationships/tags" Target="../tags/tag58.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28.xml"/><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svg"/><Relationship Id="rId2" Type="http://schemas.openxmlformats.org/officeDocument/2006/relationships/notesSlide" Target="../notesSlides/notesSlide59.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9.xml"/><Relationship Id="rId1" Type="http://schemas.openxmlformats.org/officeDocument/2006/relationships/tags" Target="../tags/tag59.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svg"/><Relationship Id="rId2" Type="http://schemas.openxmlformats.org/officeDocument/2006/relationships/notesSlide" Target="../notesSlides/notesSlide62.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7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63.xml"/><Relationship Id="rId7" Type="http://schemas.openxmlformats.org/officeDocument/2006/relationships/diagramColors" Target="../diagrams/colors3.xml"/><Relationship Id="rId2" Type="http://schemas.openxmlformats.org/officeDocument/2006/relationships/slideLayout" Target="../slideLayouts/slideLayout25.xml"/><Relationship Id="rId1" Type="http://schemas.openxmlformats.org/officeDocument/2006/relationships/tags" Target="../tags/tag6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64.xml"/><Relationship Id="rId7" Type="http://schemas.openxmlformats.org/officeDocument/2006/relationships/diagramColors" Target="../diagrams/colors4.xml"/><Relationship Id="rId2" Type="http://schemas.openxmlformats.org/officeDocument/2006/relationships/slideLayout" Target="../slideLayouts/slideLayout25.xml"/><Relationship Id="rId1" Type="http://schemas.openxmlformats.org/officeDocument/2006/relationships/tags" Target="../tags/tag6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65.xml"/><Relationship Id="rId7" Type="http://schemas.openxmlformats.org/officeDocument/2006/relationships/diagramColors" Target="../diagrams/colors5.xml"/><Relationship Id="rId2" Type="http://schemas.openxmlformats.org/officeDocument/2006/relationships/slideLayout" Target="../slideLayouts/slideLayout25.xml"/><Relationship Id="rId1" Type="http://schemas.openxmlformats.org/officeDocument/2006/relationships/tags" Target="../tags/tag6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66.xml"/><Relationship Id="rId7" Type="http://schemas.openxmlformats.org/officeDocument/2006/relationships/diagramColors" Target="../diagrams/colors6.xml"/><Relationship Id="rId2" Type="http://schemas.openxmlformats.org/officeDocument/2006/relationships/slideLayout" Target="../slideLayouts/slideLayout25.xml"/><Relationship Id="rId1" Type="http://schemas.openxmlformats.org/officeDocument/2006/relationships/tags" Target="../tags/tag6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67.xml"/><Relationship Id="rId7" Type="http://schemas.openxmlformats.org/officeDocument/2006/relationships/diagramColors" Target="../diagrams/colors7.xml"/><Relationship Id="rId2" Type="http://schemas.openxmlformats.org/officeDocument/2006/relationships/slideLayout" Target="../slideLayouts/slideLayout25.xml"/><Relationship Id="rId1" Type="http://schemas.openxmlformats.org/officeDocument/2006/relationships/tags" Target="../tags/tag6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7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68.xml"/><Relationship Id="rId7" Type="http://schemas.openxmlformats.org/officeDocument/2006/relationships/diagramColors" Target="../diagrams/colors8.xml"/><Relationship Id="rId2" Type="http://schemas.openxmlformats.org/officeDocument/2006/relationships/slideLayout" Target="../slideLayouts/slideLayout25.xml"/><Relationship Id="rId1" Type="http://schemas.openxmlformats.org/officeDocument/2006/relationships/tags" Target="../tags/tag65.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9.xml"/><Relationship Id="rId1" Type="http://schemas.openxmlformats.org/officeDocument/2006/relationships/tags" Target="../tags/tag66.xml"/><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5.xml"/><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9.xml"/><Relationship Id="rId1" Type="http://schemas.openxmlformats.org/officeDocument/2006/relationships/tags" Target="../tags/tag71.xml"/><Relationship Id="rId4" Type="http://schemas.openxmlformats.org/officeDocument/2006/relationships/image" Target="../media/image30.png"/></Relationships>
</file>

<file path=ppt/slides/_rels/slide8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77.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29.xm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9.xml"/><Relationship Id="rId1" Type="http://schemas.openxmlformats.org/officeDocument/2006/relationships/tags" Target="../tags/tag74.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9.xml"/><Relationship Id="rId1" Type="http://schemas.openxmlformats.org/officeDocument/2006/relationships/tags" Target="../tags/tag76.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58.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48.svg"/><Relationship Id="rId4" Type="http://schemas.openxmlformats.org/officeDocument/2006/relationships/image" Target="../media/image4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9.xml"/><Relationship Id="rId1" Type="http://schemas.openxmlformats.org/officeDocument/2006/relationships/tags" Target="../tags/tag80.xml"/><Relationship Id="rId4" Type="http://schemas.openxmlformats.org/officeDocument/2006/relationships/image" Target="../media/image30.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9.xml"/><Relationship Id="rId1" Type="http://schemas.openxmlformats.org/officeDocument/2006/relationships/tags" Target="../tags/tag83.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3660-554D-6EBA-00E3-3860F888163B}"/>
              </a:ext>
            </a:extLst>
          </p:cNvPr>
          <p:cNvSpPr>
            <a:spLocks noGrp="1"/>
          </p:cNvSpPr>
          <p:nvPr>
            <p:ph type="ctrTitle"/>
          </p:nvPr>
        </p:nvSpPr>
        <p:spPr/>
        <p:txBody>
          <a:bodyPr/>
          <a:lstStyle/>
          <a:p>
            <a:endParaRPr lang="ar-AE"/>
          </a:p>
        </p:txBody>
      </p:sp>
      <p:sp>
        <p:nvSpPr>
          <p:cNvPr id="3" name="Subtitle 2">
            <a:extLst>
              <a:ext uri="{FF2B5EF4-FFF2-40B4-BE49-F238E27FC236}">
                <a16:creationId xmlns:a16="http://schemas.microsoft.com/office/drawing/2014/main" id="{74F6062D-1AFF-B010-6B9A-B383036E19B1}"/>
              </a:ext>
            </a:extLst>
          </p:cNvPr>
          <p:cNvSpPr>
            <a:spLocks noGrp="1"/>
          </p:cNvSpPr>
          <p:nvPr>
            <p:ph type="subTitle" idx="1"/>
          </p:nvPr>
        </p:nvSpPr>
        <p:spPr/>
        <p:txBody>
          <a:bodyPr/>
          <a:lstStyle/>
          <a:p>
            <a:endParaRPr lang="ar-AE"/>
          </a:p>
        </p:txBody>
      </p:sp>
      <p:pic>
        <p:nvPicPr>
          <p:cNvPr id="4" name="Picture 3" descr="image">
            <a:extLst>
              <a:ext uri="{FF2B5EF4-FFF2-40B4-BE49-F238E27FC236}">
                <a16:creationId xmlns:a16="http://schemas.microsoft.com/office/drawing/2014/main" id="{BF3136CC-97E1-A71C-BD82-0558DF293A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5"/>
          <a:stretch/>
        </p:blipFill>
        <p:spPr bwMode="auto">
          <a:xfrm>
            <a:off x="0" y="-253388"/>
            <a:ext cx="12192000" cy="6822630"/>
          </a:xfrm>
          <a:prstGeom prst="rect">
            <a:avLst/>
          </a:prstGeom>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5EE5E0-5D44-4D57-062E-86E0F7ED1F2E}"/>
              </a:ext>
            </a:extLst>
          </p:cNvPr>
          <p:cNvPicPr>
            <a:picLocks noChangeAspect="1"/>
          </p:cNvPicPr>
          <p:nvPr/>
        </p:nvPicPr>
        <p:blipFill rotWithShape="1">
          <a:blip r:embed="rId3">
            <a:biLevel thresh="2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4020" t="77369" r="23173"/>
          <a:stretch/>
        </p:blipFill>
        <p:spPr>
          <a:xfrm>
            <a:off x="8174689" y="0"/>
            <a:ext cx="3889827" cy="677970"/>
          </a:xfrm>
          <a:prstGeom prst="rect">
            <a:avLst/>
          </a:prstGeom>
        </p:spPr>
      </p:pic>
      <p:sp>
        <p:nvSpPr>
          <p:cNvPr id="9" name="Title 1">
            <a:extLst>
              <a:ext uri="{FF2B5EF4-FFF2-40B4-BE49-F238E27FC236}">
                <a16:creationId xmlns:a16="http://schemas.microsoft.com/office/drawing/2014/main" id="{77928747-5E64-03C5-4D72-CA666210F6E4}"/>
              </a:ext>
            </a:extLst>
          </p:cNvPr>
          <p:cNvSpPr txBox="1">
            <a:spLocks/>
          </p:cNvSpPr>
          <p:nvPr/>
        </p:nvSpPr>
        <p:spPr bwMode="auto">
          <a:xfrm>
            <a:off x="-490782" y="2327088"/>
            <a:ext cx="13223695"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2800" b="1" i="0" u="none" strike="noStrike" kern="0" cap="none" spc="0" normalizeH="0" baseline="0" noProof="0" dirty="0">
                <a:ln>
                  <a:noFill/>
                </a:ln>
                <a:solidFill>
                  <a:prstClr val="white"/>
                </a:solidFill>
                <a:effectLst/>
                <a:uLnTx/>
                <a:uFillTx/>
                <a:latin typeface="Arial (Headings)"/>
                <a:ea typeface="+mj-ea"/>
                <a:cs typeface="+mj-cs"/>
              </a:rPr>
              <a:t>WELCOME TO</a:t>
            </a: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4400" b="1" i="0" u="none" strike="noStrike" kern="0" cap="none" spc="0" normalizeH="0" baseline="0" noProof="0" dirty="0">
                <a:ln>
                  <a:noFill/>
                </a:ln>
                <a:solidFill>
                  <a:prstClr val="white"/>
                </a:solidFill>
                <a:effectLst/>
                <a:uLnTx/>
                <a:uFillTx/>
                <a:latin typeface="Arial (Headings)"/>
                <a:ea typeface="+mj-ea"/>
                <a:cs typeface="+mj-cs"/>
              </a:rPr>
              <a:t>SHOWROOM FUNDAMENTALS</a:t>
            </a: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lang="en-US" sz="1400" b="1" kern="0" dirty="0">
                <a:solidFill>
                  <a:prstClr val="white"/>
                </a:solidFill>
                <a:latin typeface="Arial (Headings)"/>
              </a:rPr>
              <a:t>Peter Louchran</a:t>
            </a:r>
            <a:endParaRPr kumimoji="0" lang="en-US" sz="14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endParaRPr lang="en-US" sz="1200" b="1" i="0" u="none" strike="noStrike" kern="0" cap="none" spc="0" normalizeH="0" baseline="0" noProof="0" dirty="0">
              <a:ln>
                <a:noFill/>
              </a:ln>
              <a:solidFill>
                <a:prstClr val="white"/>
              </a:solidFill>
              <a:effectLst/>
              <a:uLnTx/>
              <a:uFillTx/>
              <a:latin typeface="Arial (Heading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p:txBody>
      </p:sp>
    </p:spTree>
    <p:extLst>
      <p:ext uri="{BB962C8B-B14F-4D97-AF65-F5344CB8AC3E}">
        <p14:creationId xmlns:p14="http://schemas.microsoft.com/office/powerpoint/2010/main" val="176224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22CFA-26A0-DF1C-7F3D-52D83A0CFA3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391D2D5-2D33-372A-CA44-E73C2990D00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THE SALES MANAGER’S INVOLVEMENT IN THE SALES PROCESS</a:t>
            </a:r>
            <a:endParaRPr kumimoji="0" lang="en-US" sz="1800" b="1" i="0" u="none" strike="noStrike" kern="1200" cap="none" spc="0" normalizeH="0" baseline="0" noProof="0">
              <a:ln>
                <a:noFill/>
              </a:ln>
              <a:solidFill>
                <a:srgbClr val="005BAA"/>
              </a:solidFill>
              <a:effectLst/>
              <a:uLnTx/>
              <a:uFillTx/>
              <a:latin typeface="Arial (Headings)"/>
            </a:endParaRPr>
          </a:p>
        </p:txBody>
      </p:sp>
      <p:graphicFrame>
        <p:nvGraphicFramePr>
          <p:cNvPr id="3" name="Diagram 2">
            <a:extLst>
              <a:ext uri="{FF2B5EF4-FFF2-40B4-BE49-F238E27FC236}">
                <a16:creationId xmlns:a16="http://schemas.microsoft.com/office/drawing/2014/main" id="{B52A4254-C8F7-BE2C-CD46-3AE26D6E540E}"/>
              </a:ext>
            </a:extLst>
          </p:cNvPr>
          <p:cNvGraphicFramePr/>
          <p:nvPr>
            <p:extLst>
              <p:ext uri="{D42A27DB-BD31-4B8C-83A1-F6EECF244321}">
                <p14:modId xmlns:p14="http://schemas.microsoft.com/office/powerpoint/2010/main" val="2734050339"/>
              </p:ext>
            </p:extLst>
          </p:nvPr>
        </p:nvGraphicFramePr>
        <p:xfrm>
          <a:off x="6096000" y="1113207"/>
          <a:ext cx="6270452"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EE566CFF-1B2C-4D58-2D71-9B895C0B84F9}"/>
              </a:ext>
            </a:extLst>
          </p:cNvPr>
          <p:cNvSpPr txBox="1"/>
          <p:nvPr/>
        </p:nvSpPr>
        <p:spPr>
          <a:xfrm>
            <a:off x="526944" y="1217846"/>
            <a:ext cx="6093500" cy="4938083"/>
          </a:xfrm>
          <a:prstGeom prst="rect">
            <a:avLst/>
          </a:prstGeom>
          <a:noFill/>
        </p:spPr>
        <p:txBody>
          <a:bodyPr wrap="square">
            <a:spAutoFit/>
          </a:bodyPr>
          <a:lstStyle/>
          <a:p>
            <a:pPr marL="0" marR="0">
              <a:lnSpc>
                <a:spcPct val="107000"/>
              </a:lnSpc>
              <a:spcAft>
                <a:spcPts val="800"/>
              </a:spcAft>
            </a:pPr>
            <a:r>
              <a:rPr lang="en-US" b="1"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Where should Sales managers actively engaged:</a:t>
            </a:r>
          </a:p>
          <a:p>
            <a:pPr marL="0" marR="0">
              <a:lnSpc>
                <a:spcPct val="107000"/>
              </a:lnSpc>
              <a:spcAft>
                <a:spcPts val="800"/>
              </a:spcAft>
            </a:pPr>
            <a:endPar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Font typeface="+mj-lt"/>
              <a:buAutoNum type="arabicPeriod"/>
              <a:tabLst>
                <a:tab pos="457200" algn="l"/>
              </a:tabLst>
            </a:pPr>
            <a:r>
              <a:rPr lang="en-US" b="1"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Prospecting &amp; Welcome → </a:t>
            </a: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Lead Management &amp; Qualification </a:t>
            </a:r>
          </a:p>
          <a:p>
            <a:pPr marL="342900" marR="0" lvl="0" indent="-342900">
              <a:lnSpc>
                <a:spcPct val="107000"/>
              </a:lnSpc>
              <a:spcAft>
                <a:spcPts val="800"/>
              </a:spcAft>
              <a:buFont typeface="+mj-lt"/>
              <a:buAutoNum type="arabicPeriod"/>
              <a:tabLst>
                <a:tab pos="457200" algn="l"/>
              </a:tabLst>
            </a:pPr>
            <a:r>
              <a:rPr lang="en-US" b="1"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Qualification → </a:t>
            </a: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First-Facing &amp; Needs Discovery Support </a:t>
            </a:r>
          </a:p>
          <a:p>
            <a:pPr marL="342900" marR="0" lvl="0" indent="-342900">
              <a:lnSpc>
                <a:spcPct val="107000"/>
              </a:lnSpc>
              <a:spcAft>
                <a:spcPts val="800"/>
              </a:spcAft>
              <a:buFont typeface="+mj-lt"/>
              <a:buAutoNum type="arabicPeriod"/>
              <a:tabLst>
                <a:tab pos="457200" algn="l"/>
              </a:tabLst>
            </a:pPr>
            <a:r>
              <a:rPr lang="en-US" b="1"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Presentation &amp; Demonstration → </a:t>
            </a: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Second-facing control point </a:t>
            </a:r>
          </a:p>
          <a:p>
            <a:pPr marL="342900" marR="0" lvl="0" indent="-342900">
              <a:lnSpc>
                <a:spcPct val="107000"/>
              </a:lnSpc>
              <a:spcAft>
                <a:spcPts val="800"/>
              </a:spcAft>
              <a:buFont typeface="+mj-lt"/>
              <a:buAutoNum type="arabicPeriod"/>
              <a:tabLst>
                <a:tab pos="457200" algn="l"/>
              </a:tabLst>
            </a:pPr>
            <a:r>
              <a:rPr lang="en-US" b="1"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Negotiation &amp; Closing</a:t>
            </a: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 → Coaching &amp; Deal Structuring</a:t>
            </a:r>
          </a:p>
          <a:p>
            <a:pPr marL="342900" marR="0" lvl="0" indent="-342900">
              <a:lnSpc>
                <a:spcPct val="107000"/>
              </a:lnSpc>
              <a:spcAft>
                <a:spcPts val="800"/>
              </a:spcAft>
              <a:buFont typeface="+mj-lt"/>
              <a:buAutoNum type="arabicPeriod"/>
              <a:tabLst>
                <a:tab pos="457200" algn="l"/>
              </a:tabLst>
            </a:pPr>
            <a:r>
              <a:rPr lang="en-US" b="1"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Great Deliveries </a:t>
            </a: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 Ensuring a Memorable Experience </a:t>
            </a:r>
          </a:p>
          <a:p>
            <a:pPr marL="342900" marR="0" lvl="0" indent="-342900">
              <a:lnSpc>
                <a:spcPct val="107000"/>
              </a:lnSpc>
              <a:spcAft>
                <a:spcPts val="800"/>
              </a:spcAft>
              <a:buFont typeface="+mj-lt"/>
              <a:buAutoNum type="arabicPeriod"/>
              <a:tabLst>
                <a:tab pos="457200" algn="l"/>
              </a:tabLst>
            </a:pPr>
            <a:r>
              <a:rPr lang="en-US" b="1"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Follow-Up &amp; Retention </a:t>
            </a: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 Driving Loyalty &amp; Repeat Business</a:t>
            </a:r>
          </a:p>
        </p:txBody>
      </p:sp>
    </p:spTree>
    <p:custDataLst>
      <p:tags r:id="rId1"/>
    </p:custDataLst>
    <p:extLst>
      <p:ext uri="{BB962C8B-B14F-4D97-AF65-F5344CB8AC3E}">
        <p14:creationId xmlns:p14="http://schemas.microsoft.com/office/powerpoint/2010/main" val="175731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D6A8-B11A-7DFE-D144-5B3D77FFCD0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564C073-82C1-E8EB-98A0-3DCDB768A8F8}"/>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KEY STEPS TO COACHING PREPERATION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7" name="Text Placeholder 1">
            <a:extLst>
              <a:ext uri="{FF2B5EF4-FFF2-40B4-BE49-F238E27FC236}">
                <a16:creationId xmlns:a16="http://schemas.microsoft.com/office/drawing/2014/main" id="{D04565CD-8A26-DC8C-E488-AF2D8A0450C9}"/>
              </a:ext>
            </a:extLst>
          </p:cNvPr>
          <p:cNvSpPr txBox="1">
            <a:spLocks/>
          </p:cNvSpPr>
          <p:nvPr/>
        </p:nvSpPr>
        <p:spPr>
          <a:xfrm>
            <a:off x="277587" y="593695"/>
            <a:ext cx="7370635" cy="4629149"/>
          </a:xfrm>
          <a:prstGeom prst="rect">
            <a:avLst/>
          </a:prstGeom>
        </p:spPr>
        <p:txBody>
          <a:bodyPr>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285750" indent="-285750">
              <a:buFont typeface="Arial" panose="020B0604020202020204" pitchFamily="34" charset="0"/>
              <a:buChar char="•"/>
            </a:pPr>
            <a:endParaRPr lang="en-GB" sz="1800" kern="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What is the topic of the session?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Where will the session take place? </a:t>
            </a:r>
          </a:p>
          <a:p>
            <a:pPr marR="0" lvl="0" algn="l" defTabSz="914400" rtl="0" eaLnBrk="1" fontAlgn="auto" latinLnBrk="0" hangingPunct="1">
              <a:lnSpc>
                <a:spcPct val="150000"/>
              </a:lnSpc>
              <a:spcBef>
                <a:spcPts val="0"/>
              </a:spcBef>
              <a:spcAft>
                <a:spcPts val="0"/>
              </a:spcAft>
              <a:buClrTx/>
              <a:buSzTx/>
              <a:tabLst/>
              <a:defRPr/>
            </a:pPr>
            <a:r>
              <a:rPr lang="en-GB" sz="1800">
                <a:solidFill>
                  <a:srgbClr val="00417C"/>
                </a:solidFill>
                <a:latin typeface="Arial MT"/>
              </a:rPr>
              <a:t>    </a:t>
            </a:r>
            <a:r>
              <a:rPr kumimoji="0" lang="en-GB" sz="1800" b="0" i="0" u="none" strike="noStrike" kern="1200" cap="none" spc="0" normalizeH="0" baseline="0" noProof="0">
                <a:ln>
                  <a:noFill/>
                </a:ln>
                <a:solidFill>
                  <a:srgbClr val="00417C"/>
                </a:solidFill>
                <a:effectLst/>
                <a:uLnTx/>
                <a:uFillTx/>
                <a:latin typeface="Arial MT"/>
              </a:rPr>
              <a:t>The salesperson’s desk is not always appropriate!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What is the goal of the session? Consider this from YOUR perspective as well as that of the coachee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Make sure YOU are in the right mindset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Allow enough time for the session so that you can focus and ensure that any distractions</a:t>
            </a:r>
            <a:endParaRPr lang="en-GB" sz="1800" kern="0">
              <a:solidFill>
                <a:srgbClr val="00417C"/>
              </a:solidFill>
              <a:latin typeface="Arial MT"/>
            </a:endParaRPr>
          </a:p>
        </p:txBody>
      </p:sp>
    </p:spTree>
    <p:custDataLst>
      <p:tags r:id="rId1"/>
    </p:custDataLst>
    <p:extLst>
      <p:ext uri="{BB962C8B-B14F-4D97-AF65-F5344CB8AC3E}">
        <p14:creationId xmlns:p14="http://schemas.microsoft.com/office/powerpoint/2010/main" val="342031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B7379-8C83-69EC-5E86-31CF8802350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3D267E62-9649-7367-D507-B6ADF5BDBB6C}"/>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COACHING PREPERATION CONTINUED…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7" name="Text Placeholder 1">
            <a:extLst>
              <a:ext uri="{FF2B5EF4-FFF2-40B4-BE49-F238E27FC236}">
                <a16:creationId xmlns:a16="http://schemas.microsoft.com/office/drawing/2014/main" id="{5346694E-5F97-B034-89EA-93D099C2F333}"/>
              </a:ext>
            </a:extLst>
          </p:cNvPr>
          <p:cNvSpPr txBox="1">
            <a:spLocks/>
          </p:cNvSpPr>
          <p:nvPr/>
        </p:nvSpPr>
        <p:spPr>
          <a:xfrm>
            <a:off x="430988" y="571117"/>
            <a:ext cx="6946301" cy="4629149"/>
          </a:xfrm>
          <a:prstGeom prst="rect">
            <a:avLst/>
          </a:prstGeom>
        </p:spPr>
        <p:txBody>
          <a:bodyPr>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285750" indent="-285750">
              <a:buFont typeface="Arial" panose="020B0604020202020204" pitchFamily="34" charset="0"/>
              <a:buChar char="•"/>
            </a:pPr>
            <a:endParaRPr lang="en-GB" sz="1800" kern="0">
              <a:solidFill>
                <a:srgbClr val="00417C"/>
              </a:solidFill>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Have the relevant materials to hand (</a:t>
            </a:r>
            <a:r>
              <a:rPr lang="en-GB" sz="1800">
                <a:solidFill>
                  <a:srgbClr val="00417C"/>
                </a:solidFill>
                <a:latin typeface="Arial MT"/>
              </a:rPr>
              <a:t>as</a:t>
            </a:r>
            <a:r>
              <a:rPr kumimoji="0" lang="en-GB" sz="1800" b="0" i="0" u="none" strike="noStrike" kern="1200" cap="none" spc="0" normalizeH="0" baseline="0" noProof="0">
                <a:ln>
                  <a:noFill/>
                </a:ln>
                <a:solidFill>
                  <a:srgbClr val="00417C"/>
                </a:solidFill>
                <a:effectLst/>
                <a:uLnTx/>
                <a:uFillTx/>
                <a:latin typeface="Arial MT"/>
              </a:rPr>
              <a:t> required)</a:t>
            </a: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Take notes to refer back to if necessary and to use when summarising and signposting next steps</a:t>
            </a: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Be quiet and ready to listen to the individual</a:t>
            </a: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Be ready to ask relevant questions</a:t>
            </a: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Be prepared for different emotions when working with your coachee</a:t>
            </a: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00417C"/>
              </a:solidFill>
              <a:effectLst/>
              <a:uLnTx/>
              <a:uFillTx/>
              <a:latin typeface="Arial MT"/>
            </a:endParaRP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417C"/>
                </a:solidFill>
                <a:effectLst/>
                <a:uLnTx/>
                <a:uFillTx/>
                <a:latin typeface="Arial MT"/>
              </a:rPr>
              <a:t>Be ready to give feedback at the end of the session and signpost next steps</a:t>
            </a:r>
          </a:p>
          <a:p>
            <a:pPr marL="285750" indent="-285750" algn="just" defTabSz="914400" fontAlgn="auto">
              <a:spcBef>
                <a:spcPts val="0"/>
              </a:spcBef>
              <a:spcAft>
                <a:spcPts val="1200"/>
              </a:spcAft>
              <a:buClrTx/>
              <a:buSzTx/>
              <a:buFont typeface="Arial" panose="020B0604020202020204" pitchFamily="34" charset="0"/>
              <a:buChar char="•"/>
              <a:defRPr/>
            </a:pPr>
            <a:endParaRPr lang="en-GB" sz="1800" kern="0">
              <a:solidFill>
                <a:srgbClr val="00417C"/>
              </a:solidFill>
              <a:latin typeface="Arial MT"/>
            </a:endParaRPr>
          </a:p>
        </p:txBody>
      </p:sp>
    </p:spTree>
    <p:custDataLst>
      <p:tags r:id="rId1"/>
    </p:custDataLst>
    <p:extLst>
      <p:ext uri="{BB962C8B-B14F-4D97-AF65-F5344CB8AC3E}">
        <p14:creationId xmlns:p14="http://schemas.microsoft.com/office/powerpoint/2010/main" val="174862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C5929-FB96-EDCF-7E94-A5A7D029A5E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1727F56-2770-4229-5953-B8F5CADC3491}"/>
              </a:ext>
            </a:extLst>
          </p:cNvPr>
          <p:cNvSpPr/>
          <p:nvPr/>
        </p:nvSpPr>
        <p:spPr>
          <a:xfrm>
            <a:off x="526941" y="1291304"/>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1" i="0" u="none" strike="noStrike" kern="1200" cap="none" spc="0" normalizeH="0" baseline="0" noProof="0">
              <a:ln>
                <a:noFill/>
              </a:ln>
              <a:solidFill>
                <a:schemeClr val="bg1"/>
              </a:solidFill>
              <a:effectLst/>
              <a:uLnTx/>
              <a:uFillTx/>
              <a:latin typeface="Arial"/>
              <a:ea typeface="+mn-ea"/>
              <a:cs typeface="+mn-cs"/>
            </a:endParaRPr>
          </a:p>
        </p:txBody>
      </p:sp>
      <p:sp>
        <p:nvSpPr>
          <p:cNvPr id="10" name="Title 1">
            <a:extLst>
              <a:ext uri="{FF2B5EF4-FFF2-40B4-BE49-F238E27FC236}">
                <a16:creationId xmlns:a16="http://schemas.microsoft.com/office/drawing/2014/main" id="{898EEA82-AB96-6BF2-4FD7-0638749BD396}"/>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COACHING PREPERATION</a:t>
            </a:r>
          </a:p>
        </p:txBody>
      </p:sp>
      <p:sp>
        <p:nvSpPr>
          <p:cNvPr id="5" name="Rectangle 4">
            <a:extLst>
              <a:ext uri="{FF2B5EF4-FFF2-40B4-BE49-F238E27FC236}">
                <a16:creationId xmlns:a16="http://schemas.microsoft.com/office/drawing/2014/main" id="{BACDCC8E-97B9-B7A0-A44A-72C1C1BCA113}"/>
              </a:ext>
            </a:extLst>
          </p:cNvPr>
          <p:cNvSpPr/>
          <p:nvPr/>
        </p:nvSpPr>
        <p:spPr>
          <a:xfrm>
            <a:off x="526941" y="2445388"/>
            <a:ext cx="7862055" cy="357159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1200"/>
              </a:spcAft>
              <a:buClrTx/>
              <a:buSzTx/>
              <a:tabLst/>
              <a:defRPr/>
            </a:pPr>
            <a:endParaRPr kumimoji="0" lang="en-GB" sz="1400" i="0" u="none" strike="noStrike" kern="1200" cap="none" spc="0" normalizeH="0" baseline="0" noProof="0">
              <a:ln>
                <a:noFill/>
              </a:ln>
              <a:solidFill>
                <a:srgbClr val="383838"/>
              </a:solidFill>
              <a:effectLst/>
              <a:uLnTx/>
              <a:uFillTx/>
              <a:latin typeface="+mj-lt"/>
              <a:ea typeface="+mn-ea"/>
              <a:cs typeface="+mn-cs"/>
            </a:endParaRPr>
          </a:p>
          <a:p>
            <a:pPr marL="285750" marR="0" lvl="0" indent="-285750" algn="just" defTabSz="914400" rtl="0" eaLnBrk="1" fontAlgn="auto" latinLnBrk="0" hangingPunct="1">
              <a:lnSpc>
                <a:spcPct val="150000"/>
              </a:lnSpc>
              <a:spcBef>
                <a:spcPts val="0"/>
              </a:spcBef>
              <a:spcAft>
                <a:spcPts val="1200"/>
              </a:spcAft>
              <a:buClrTx/>
              <a:buSzTx/>
              <a:buFont typeface="Wingdings" panose="05000000000000000000" pitchFamily="2" charset="2"/>
              <a:buChar char="§"/>
              <a:tabLst/>
              <a:defRPr/>
            </a:pPr>
            <a:r>
              <a:rPr kumimoji="0" lang="en-GB" sz="1400" i="0" u="none" strike="noStrike" kern="1200" cap="none" spc="0" normalizeH="0" baseline="0" noProof="0">
                <a:ln>
                  <a:noFill/>
                </a:ln>
                <a:solidFill>
                  <a:srgbClr val="383838"/>
                </a:solidFill>
                <a:effectLst/>
                <a:uLnTx/>
                <a:uFillTx/>
                <a:latin typeface="+mj-lt"/>
                <a:ea typeface="+mn-ea"/>
                <a:cs typeface="+mn-cs"/>
              </a:rPr>
              <a:t>Avoid the temptation to simply give solutions in a pressurised and time-poor environment</a:t>
            </a:r>
          </a:p>
          <a:p>
            <a:pPr marL="285750" marR="0" lvl="0" indent="-285750" algn="just" defTabSz="914400" rtl="0" eaLnBrk="1" fontAlgn="auto" latinLnBrk="0" hangingPunct="1">
              <a:lnSpc>
                <a:spcPct val="150000"/>
              </a:lnSpc>
              <a:spcBef>
                <a:spcPts val="0"/>
              </a:spcBef>
              <a:spcAft>
                <a:spcPts val="1200"/>
              </a:spcAft>
              <a:buClrTx/>
              <a:buSzTx/>
              <a:buFont typeface="Wingdings" panose="05000000000000000000" pitchFamily="2" charset="2"/>
              <a:buChar char="§"/>
              <a:tabLst/>
              <a:defRPr/>
            </a:pPr>
            <a:r>
              <a:rPr kumimoji="0" lang="en-GB" sz="1400" i="0" u="none" strike="noStrike" kern="1200" cap="none" spc="0" normalizeH="0" baseline="0" noProof="0">
                <a:ln>
                  <a:noFill/>
                </a:ln>
                <a:solidFill>
                  <a:srgbClr val="383838"/>
                </a:solidFill>
                <a:effectLst/>
                <a:uLnTx/>
                <a:uFillTx/>
                <a:latin typeface="+mj-lt"/>
                <a:ea typeface="+mn-ea"/>
                <a:cs typeface="+mn-cs"/>
              </a:rPr>
              <a:t>Remember to let the coachee explore their own hopes, thoughts and aspirations</a:t>
            </a:r>
          </a:p>
          <a:p>
            <a:pPr marL="285750" marR="0" lvl="0" indent="-285750" algn="just" defTabSz="914400" rtl="0" eaLnBrk="1" fontAlgn="auto" latinLnBrk="0" hangingPunct="1">
              <a:lnSpc>
                <a:spcPct val="150000"/>
              </a:lnSpc>
              <a:spcBef>
                <a:spcPts val="0"/>
              </a:spcBef>
              <a:spcAft>
                <a:spcPts val="1200"/>
              </a:spcAft>
              <a:buClrTx/>
              <a:buSzTx/>
              <a:buFont typeface="Wingdings" panose="05000000000000000000" pitchFamily="2" charset="2"/>
              <a:buChar char="§"/>
              <a:tabLst/>
              <a:defRPr/>
            </a:pPr>
            <a:r>
              <a:rPr kumimoji="0" lang="en-GB" sz="1400" i="0" u="none" strike="noStrike" kern="1200" cap="none" spc="0" normalizeH="0" baseline="0" noProof="0">
                <a:ln>
                  <a:noFill/>
                </a:ln>
                <a:solidFill>
                  <a:srgbClr val="383838"/>
                </a:solidFill>
                <a:effectLst/>
                <a:uLnTx/>
                <a:uFillTx/>
                <a:latin typeface="+mj-lt"/>
                <a:ea typeface="+mn-ea"/>
                <a:cs typeface="+mn-cs"/>
              </a:rPr>
              <a:t>Make sure you thoroughly prepare for the session - including giving consideration to location, time of day, environment</a:t>
            </a:r>
          </a:p>
          <a:p>
            <a:pPr marL="285750" marR="0" lvl="0" indent="-285750" algn="just" defTabSz="914400" rtl="0" eaLnBrk="1" fontAlgn="auto" latinLnBrk="0" hangingPunct="1">
              <a:lnSpc>
                <a:spcPct val="150000"/>
              </a:lnSpc>
              <a:spcBef>
                <a:spcPts val="0"/>
              </a:spcBef>
              <a:spcAft>
                <a:spcPts val="1200"/>
              </a:spcAft>
              <a:buClrTx/>
              <a:buSzTx/>
              <a:buFont typeface="Wingdings" panose="05000000000000000000" pitchFamily="2" charset="2"/>
              <a:buChar char="§"/>
              <a:tabLst/>
              <a:defRPr/>
            </a:pPr>
            <a:r>
              <a:rPr kumimoji="0" lang="en-GB" sz="1400" i="0" u="none" strike="noStrike" kern="1200" cap="none" spc="0" normalizeH="0" baseline="0" noProof="0">
                <a:ln>
                  <a:noFill/>
                </a:ln>
                <a:solidFill>
                  <a:srgbClr val="383838"/>
                </a:solidFill>
                <a:effectLst/>
                <a:uLnTx/>
                <a:uFillTx/>
                <a:latin typeface="+mj-lt"/>
                <a:ea typeface="+mn-ea"/>
                <a:cs typeface="+mn-cs"/>
              </a:rPr>
              <a:t>Ensure that you know what it is the coachee is looking for guidance on – don’t just simply assume you know</a:t>
            </a:r>
          </a:p>
        </p:txBody>
      </p:sp>
      <p:sp>
        <p:nvSpPr>
          <p:cNvPr id="4" name="TextBox 3">
            <a:extLst>
              <a:ext uri="{FF2B5EF4-FFF2-40B4-BE49-F238E27FC236}">
                <a16:creationId xmlns:a16="http://schemas.microsoft.com/office/drawing/2014/main" id="{69B2FB80-4CE7-88F8-2E66-90936F68630C}"/>
              </a:ext>
            </a:extLst>
          </p:cNvPr>
          <p:cNvSpPr txBox="1"/>
          <p:nvPr/>
        </p:nvSpPr>
        <p:spPr>
          <a:xfrm>
            <a:off x="470498" y="1421788"/>
            <a:ext cx="7862053" cy="461665"/>
          </a:xfrm>
          <a:prstGeom prst="rect">
            <a:avLst/>
          </a:prstGeom>
          <a:noFill/>
        </p:spPr>
        <p:txBody>
          <a:bodyPr wrap="square" rtlCol="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Remember</a:t>
            </a:r>
          </a:p>
        </p:txBody>
      </p:sp>
      <p:sp>
        <p:nvSpPr>
          <p:cNvPr id="9" name="TextBox 8">
            <a:extLst>
              <a:ext uri="{FF2B5EF4-FFF2-40B4-BE49-F238E27FC236}">
                <a16:creationId xmlns:a16="http://schemas.microsoft.com/office/drawing/2014/main" id="{7A563524-9749-CBDB-C692-A0ACFBB738E9}"/>
              </a:ext>
            </a:extLst>
          </p:cNvPr>
          <p:cNvSpPr txBox="1"/>
          <p:nvPr/>
        </p:nvSpPr>
        <p:spPr>
          <a:xfrm>
            <a:off x="1354264" y="2681371"/>
            <a:ext cx="6094520" cy="400110"/>
          </a:xfrm>
          <a:prstGeom prst="rect">
            <a:avLst/>
          </a:prstGeom>
          <a:noFill/>
        </p:spPr>
        <p:txBody>
          <a:bodyPr wrap="square">
            <a:spAutoFit/>
          </a:bodyPr>
          <a:lstStyle/>
          <a:p>
            <a:pPr marL="0" marR="0" lvl="0" indent="0" algn="ctr" defTabSz="913526" rtl="0" eaLnBrk="1" fontAlgn="auto" latinLnBrk="0" hangingPunct="1">
              <a:lnSpc>
                <a:spcPct val="100000"/>
              </a:lnSpc>
              <a:spcBef>
                <a:spcPts val="0"/>
              </a:spcBef>
              <a:spcAft>
                <a:spcPts val="0"/>
              </a:spcAft>
              <a:buClrTx/>
              <a:buSzTx/>
              <a:buFontTx/>
              <a:buNone/>
              <a:tabLst>
                <a:tab pos="275353" algn="l"/>
              </a:tabLst>
              <a:defRPr/>
            </a:pPr>
            <a:r>
              <a:rPr lang="en-US" sz="2000" b="1" kern="0">
                <a:solidFill>
                  <a:srgbClr val="000000">
                    <a:lumMod val="75000"/>
                    <a:lumOff val="25000"/>
                  </a:srgbClr>
                </a:solidFill>
                <a:latin typeface="Arial (Headings)"/>
                <a:cs typeface="Calibri"/>
              </a:rPr>
              <a:t>BE PREPARED</a:t>
            </a:r>
            <a:endParaRPr kumimoji="0" lang="en-US" sz="2000" b="1" i="0" u="none" strike="noStrike" kern="0" cap="none" spc="0" normalizeH="0" baseline="0" noProof="0">
              <a:ln>
                <a:noFill/>
              </a:ln>
              <a:solidFill>
                <a:srgbClr val="000000">
                  <a:lumMod val="75000"/>
                  <a:lumOff val="25000"/>
                </a:srgbClr>
              </a:solidFill>
              <a:effectLst/>
              <a:uLnTx/>
              <a:uFillTx/>
              <a:latin typeface="Arial (Headings)"/>
              <a:ea typeface="+mn-ea"/>
              <a:cs typeface="Calibri"/>
            </a:endParaRPr>
          </a:p>
        </p:txBody>
      </p:sp>
      <p:pic>
        <p:nvPicPr>
          <p:cNvPr id="12" name="Graphic 11" descr="Lightbulb with solid fill">
            <a:extLst>
              <a:ext uri="{FF2B5EF4-FFF2-40B4-BE49-F238E27FC236}">
                <a16:creationId xmlns:a16="http://schemas.microsoft.com/office/drawing/2014/main" id="{99D0BB2D-7F43-1F81-B88D-2E5930378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197941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32A99-F399-4E65-F8CD-C8458E1C237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55D2AAF-12CB-1987-A134-C03572DD99CA}"/>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SKILL Vs WILL – WHAT SHAPES A PERSONS SKILL?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4D17AA68-5668-4446-C2DA-9626462B8DC4}"/>
              </a:ext>
            </a:extLst>
          </p:cNvPr>
          <p:cNvSpPr txBox="1"/>
          <p:nvPr/>
        </p:nvSpPr>
        <p:spPr>
          <a:xfrm>
            <a:off x="585910" y="1333843"/>
            <a:ext cx="6395735" cy="41903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rial MT"/>
              </a:rPr>
              <a:t>Experience</a:t>
            </a:r>
            <a:r>
              <a:rPr kumimoji="0" lang="en-GB" sz="2000" b="0" i="0" u="none" strike="noStrike" kern="1200" cap="none" spc="0" normalizeH="0" baseline="0" noProof="0">
                <a:ln>
                  <a:noFill/>
                </a:ln>
                <a:solidFill>
                  <a:srgbClr val="00417C"/>
                </a:solidFill>
                <a:effectLst/>
                <a:uLnTx/>
                <a:uFillTx/>
                <a:latin typeface="Arial MT"/>
              </a:rPr>
              <a:t> – length of time within the role may increase someone’s ability or skill in role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rial MT"/>
              </a:rPr>
              <a:t>Education – </a:t>
            </a:r>
            <a:r>
              <a:rPr kumimoji="0" lang="en-GB" sz="2000" b="0" i="0" u="none" strike="noStrike" kern="1200" cap="none" spc="0" normalizeH="0" baseline="0" noProof="0">
                <a:ln>
                  <a:noFill/>
                </a:ln>
                <a:solidFill>
                  <a:srgbClr val="00417C"/>
                </a:solidFill>
                <a:effectLst/>
                <a:uLnTx/>
                <a:uFillTx/>
                <a:latin typeface="Arial MT"/>
              </a:rPr>
              <a:t>depending on an individual’s academic background they may be more open</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rial MT"/>
              </a:rPr>
              <a:t>Training – </a:t>
            </a:r>
            <a:r>
              <a:rPr kumimoji="0" lang="en-GB" sz="2000" b="0" i="0" u="none" strike="noStrike" kern="1200" cap="none" spc="0" normalizeH="0" baseline="0" noProof="0">
                <a:ln>
                  <a:noFill/>
                </a:ln>
                <a:solidFill>
                  <a:srgbClr val="00417C"/>
                </a:solidFill>
                <a:effectLst/>
                <a:uLnTx/>
                <a:uFillTx/>
                <a:latin typeface="Arial MT"/>
              </a:rPr>
              <a:t>previous training may increase skill level</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rial MT"/>
              </a:rPr>
              <a:t>Job background - </a:t>
            </a:r>
            <a:r>
              <a:rPr kumimoji="0" lang="en-GB" sz="2000" b="0" i="0" u="none" strike="noStrike" kern="1200" cap="none" spc="0" normalizeH="0" baseline="0" noProof="0">
                <a:ln>
                  <a:noFill/>
                </a:ln>
                <a:solidFill>
                  <a:srgbClr val="00417C"/>
                </a:solidFill>
                <a:effectLst/>
                <a:uLnTx/>
                <a:uFillTx/>
                <a:latin typeface="Arial MT"/>
              </a:rPr>
              <a:t>where someone has worked before</a:t>
            </a:r>
          </a:p>
        </p:txBody>
      </p:sp>
    </p:spTree>
    <p:custDataLst>
      <p:tags r:id="rId1"/>
    </p:custDataLst>
    <p:extLst>
      <p:ext uri="{BB962C8B-B14F-4D97-AF65-F5344CB8AC3E}">
        <p14:creationId xmlns:p14="http://schemas.microsoft.com/office/powerpoint/2010/main" val="131038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F8ACA-241B-604F-CA6A-66A59841653E}"/>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987C7AE-BD9C-7553-9433-937C34A78B1D}"/>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SKILL Vs WILL – WHAT SHAPES A PERSONS WILL?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3" name="TextBox 2">
            <a:extLst>
              <a:ext uri="{FF2B5EF4-FFF2-40B4-BE49-F238E27FC236}">
                <a16:creationId xmlns:a16="http://schemas.microsoft.com/office/drawing/2014/main" id="{D0E18177-17B5-00AC-713B-4A5888BC1FA5}"/>
              </a:ext>
            </a:extLst>
          </p:cNvPr>
          <p:cNvSpPr txBox="1"/>
          <p:nvPr/>
        </p:nvSpPr>
        <p:spPr>
          <a:xfrm>
            <a:off x="475183" y="945991"/>
            <a:ext cx="6040635" cy="511364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rial MT"/>
              </a:rPr>
              <a:t>Level of motivation</a:t>
            </a:r>
            <a:r>
              <a:rPr kumimoji="0" lang="en-GB" sz="2000" b="0" i="0" u="none" strike="noStrike" kern="1200" cap="none" spc="0" normalizeH="0" baseline="0" noProof="0">
                <a:ln>
                  <a:noFill/>
                </a:ln>
                <a:solidFill>
                  <a:srgbClr val="00417C"/>
                </a:solidFill>
                <a:effectLst/>
                <a:uLnTx/>
                <a:uFillTx/>
                <a:latin typeface="Arial MT"/>
              </a:rPr>
              <a:t> - </a:t>
            </a:r>
            <a:r>
              <a:rPr lang="en-GB" sz="2000">
                <a:solidFill>
                  <a:srgbClr val="00417C"/>
                </a:solidFill>
                <a:latin typeface="Arial MT"/>
              </a:rPr>
              <a:t>D</a:t>
            </a:r>
            <a:r>
              <a:rPr kumimoji="0" lang="en-GB" sz="2000" b="0" i="0" u="none" strike="noStrike" kern="1200" cap="none" spc="0" normalizeH="0" baseline="0" noProof="0">
                <a:ln>
                  <a:noFill/>
                </a:ln>
                <a:solidFill>
                  <a:srgbClr val="00417C"/>
                </a:solidFill>
                <a:effectLst/>
                <a:uLnTx/>
                <a:uFillTx/>
                <a:latin typeface="Arial MT"/>
              </a:rPr>
              <a:t>o they want to be coached? Are they motivated in their role?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rial MT"/>
              </a:rPr>
              <a:t>Desire to succeed</a:t>
            </a:r>
            <a:r>
              <a:rPr kumimoji="0" lang="en-GB" sz="2000" b="0" i="0" u="none" strike="noStrike" kern="1200" cap="none" spc="0" normalizeH="0" baseline="0" noProof="0">
                <a:ln>
                  <a:noFill/>
                </a:ln>
                <a:solidFill>
                  <a:srgbClr val="00417C"/>
                </a:solidFill>
                <a:effectLst/>
                <a:uLnTx/>
                <a:uFillTx/>
                <a:latin typeface="Arial MT"/>
              </a:rPr>
              <a:t> - Do they wish to succeed? Are there any factors limiting this?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rial MT"/>
              </a:rPr>
              <a:t>Mindset towards you</a:t>
            </a:r>
            <a:r>
              <a:rPr kumimoji="0" lang="en-GB" sz="2000" b="0" i="0" u="none" strike="noStrike" kern="1200" cap="none" spc="0" normalizeH="0" baseline="0" noProof="0">
                <a:ln>
                  <a:noFill/>
                </a:ln>
                <a:solidFill>
                  <a:srgbClr val="00417C"/>
                </a:solidFill>
                <a:effectLst/>
                <a:uLnTx/>
                <a:uFillTx/>
                <a:latin typeface="Arial MT"/>
              </a:rPr>
              <a:t> - How do they view you? Are they likely to buy into you as a coach?</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rial MT"/>
              </a:rPr>
              <a:t>Mindset towards the situation </a:t>
            </a:r>
            <a:r>
              <a:rPr lang="en-GB" sz="2000">
                <a:solidFill>
                  <a:srgbClr val="00417C"/>
                </a:solidFill>
                <a:latin typeface="Arial MT"/>
              </a:rPr>
              <a:t>-</a:t>
            </a:r>
            <a:r>
              <a:rPr kumimoji="0" lang="en-GB" sz="2000" b="0" i="0" u="none" strike="noStrike" kern="1200" cap="none" spc="0" normalizeH="0" baseline="0" noProof="0">
                <a:ln>
                  <a:noFill/>
                </a:ln>
                <a:solidFill>
                  <a:srgbClr val="00417C"/>
                </a:solidFill>
                <a:effectLst/>
                <a:uLnTx/>
                <a:uFillTx/>
                <a:latin typeface="Arial MT"/>
              </a:rPr>
              <a:t> How will they react to being coached?</a:t>
            </a:r>
          </a:p>
        </p:txBody>
      </p:sp>
    </p:spTree>
    <p:custDataLst>
      <p:tags r:id="rId1"/>
    </p:custDataLst>
    <p:extLst>
      <p:ext uri="{BB962C8B-B14F-4D97-AF65-F5344CB8AC3E}">
        <p14:creationId xmlns:p14="http://schemas.microsoft.com/office/powerpoint/2010/main" val="94245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301D-6E97-D1C8-1D87-FD690044DF0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FE4E126-3CFA-0A97-50B2-32A313566974}"/>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THE “SKILL Vs WILL” MATRIX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cxnSp>
        <p:nvCxnSpPr>
          <p:cNvPr id="2" name="Straight Arrow Connector 1">
            <a:extLst>
              <a:ext uri="{FF2B5EF4-FFF2-40B4-BE49-F238E27FC236}">
                <a16:creationId xmlns:a16="http://schemas.microsoft.com/office/drawing/2014/main" id="{0CC13980-D1FC-631E-D456-21B628825F66}"/>
              </a:ext>
            </a:extLst>
          </p:cNvPr>
          <p:cNvCxnSpPr/>
          <p:nvPr/>
        </p:nvCxnSpPr>
        <p:spPr>
          <a:xfrm>
            <a:off x="2417676" y="5556222"/>
            <a:ext cx="7272808" cy="0"/>
          </a:xfrm>
          <a:prstGeom prst="straightConnector1">
            <a:avLst/>
          </a:prstGeom>
          <a:ln w="22225">
            <a:solidFill>
              <a:schemeClr val="accent4"/>
            </a:solidFill>
            <a:tailEnd type="triangle"/>
          </a:ln>
        </p:spPr>
        <p:style>
          <a:lnRef idx="3">
            <a:schemeClr val="dk1"/>
          </a:lnRef>
          <a:fillRef idx="0">
            <a:schemeClr val="dk1"/>
          </a:fillRef>
          <a:effectRef idx="2">
            <a:schemeClr val="dk1"/>
          </a:effectRef>
          <a:fontRef idx="minor">
            <a:schemeClr val="tx1"/>
          </a:fontRef>
        </p:style>
      </p:cxnSp>
      <p:cxnSp>
        <p:nvCxnSpPr>
          <p:cNvPr id="4" name="Straight Arrow Connector 3">
            <a:extLst>
              <a:ext uri="{FF2B5EF4-FFF2-40B4-BE49-F238E27FC236}">
                <a16:creationId xmlns:a16="http://schemas.microsoft.com/office/drawing/2014/main" id="{AAC13F84-2A54-767E-4B25-C91891558D96}"/>
              </a:ext>
            </a:extLst>
          </p:cNvPr>
          <p:cNvCxnSpPr/>
          <p:nvPr/>
        </p:nvCxnSpPr>
        <p:spPr>
          <a:xfrm flipH="1" flipV="1">
            <a:off x="2489684" y="1235742"/>
            <a:ext cx="8384" cy="4472880"/>
          </a:xfrm>
          <a:prstGeom prst="straightConnector1">
            <a:avLst/>
          </a:prstGeom>
          <a:ln w="22225">
            <a:solidFill>
              <a:schemeClr val="accent4"/>
            </a:solidFill>
            <a:tailEnd type="triangle"/>
          </a:ln>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A07C1B57-771C-D493-DD58-E506342C88A3}"/>
              </a:ext>
            </a:extLst>
          </p:cNvPr>
          <p:cNvSpPr/>
          <p:nvPr/>
        </p:nvSpPr>
        <p:spPr>
          <a:xfrm>
            <a:off x="2561692" y="3467990"/>
            <a:ext cx="3492388" cy="2016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417C"/>
                </a:solidFill>
                <a:effectLst/>
                <a:uLnTx/>
                <a:uFillTx/>
                <a:latin typeface="Arial MT"/>
              </a:rPr>
              <a:t>LOW WILL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417C"/>
                </a:solidFill>
                <a:effectLst/>
                <a:uLnTx/>
                <a:uFillTx/>
                <a:latin typeface="Arial MT"/>
              </a:rPr>
              <a:t>LOW SKILL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a:solidFill>
                <a:srgbClr val="00417C"/>
              </a:solidFill>
              <a:latin typeface="Arial MT"/>
            </a:endParaRPr>
          </a:p>
          <a:p>
            <a:pPr lvl="0" algn="ctr">
              <a:defRPr/>
            </a:pPr>
            <a:r>
              <a:rPr lang="en-GB" sz="2400" b="1">
                <a:solidFill>
                  <a:srgbClr val="00417C"/>
                </a:solidFill>
                <a:latin typeface="Arial MT"/>
              </a:rPr>
              <a:t>DIRECT</a:t>
            </a:r>
          </a:p>
          <a:p>
            <a:pPr lvl="0" algn="ctr">
              <a:defRPr/>
            </a:pPr>
            <a:r>
              <a:rPr lang="en-GB" sz="2400" b="1">
                <a:solidFill>
                  <a:srgbClr val="00417C"/>
                </a:solidFill>
                <a:latin typeface="Arial MT"/>
              </a:rPr>
              <a:t>(Direct Coaching)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a:ln>
                <a:noFill/>
              </a:ln>
              <a:solidFill>
                <a:srgbClr val="00417C"/>
              </a:solidFill>
              <a:effectLst/>
              <a:uLnTx/>
              <a:uFillTx/>
              <a:latin typeface="Arial MT"/>
            </a:endParaRPr>
          </a:p>
        </p:txBody>
      </p:sp>
      <p:sp>
        <p:nvSpPr>
          <p:cNvPr id="6" name="Rectangle 5">
            <a:extLst>
              <a:ext uri="{FF2B5EF4-FFF2-40B4-BE49-F238E27FC236}">
                <a16:creationId xmlns:a16="http://schemas.microsoft.com/office/drawing/2014/main" id="{E990F832-3105-6B31-9F71-144605BC57C3}"/>
              </a:ext>
            </a:extLst>
          </p:cNvPr>
          <p:cNvSpPr/>
          <p:nvPr/>
        </p:nvSpPr>
        <p:spPr>
          <a:xfrm>
            <a:off x="6086709" y="3465999"/>
            <a:ext cx="3492388" cy="2016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417C"/>
                </a:solidFill>
                <a:effectLst/>
                <a:uLnTx/>
                <a:uFillTx/>
                <a:latin typeface="Arial MT"/>
              </a:rPr>
              <a:t>LOW WILL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417C"/>
                </a:solidFill>
                <a:effectLst/>
                <a:uLnTx/>
                <a:uFillTx/>
                <a:latin typeface="Arial MT"/>
              </a:rPr>
              <a:t>HIGH SKILL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a:solidFill>
                <a:srgbClr val="00417C"/>
              </a:solidFill>
              <a:latin typeface="Arial MT"/>
            </a:endParaRPr>
          </a:p>
          <a:p>
            <a:pPr algn="ctr">
              <a:defRPr/>
            </a:pPr>
            <a:r>
              <a:rPr lang="en-GB" sz="2400" b="1">
                <a:solidFill>
                  <a:srgbClr val="00417C"/>
                </a:solidFill>
                <a:latin typeface="Arial MT"/>
              </a:rPr>
              <a:t>EXCITE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a:ln>
                <a:noFill/>
              </a:ln>
              <a:solidFill>
                <a:srgbClr val="00417C"/>
              </a:solidFill>
              <a:effectLst/>
              <a:uLnTx/>
              <a:uFillTx/>
              <a:latin typeface="Arial MT"/>
            </a:endParaRPr>
          </a:p>
        </p:txBody>
      </p:sp>
      <p:sp>
        <p:nvSpPr>
          <p:cNvPr id="7" name="Rectangle 6">
            <a:extLst>
              <a:ext uri="{FF2B5EF4-FFF2-40B4-BE49-F238E27FC236}">
                <a16:creationId xmlns:a16="http://schemas.microsoft.com/office/drawing/2014/main" id="{941E7382-4C8B-D52F-2A6B-D82A5D977887}"/>
              </a:ext>
            </a:extLst>
          </p:cNvPr>
          <p:cNvSpPr/>
          <p:nvPr/>
        </p:nvSpPr>
        <p:spPr>
          <a:xfrm>
            <a:off x="2561692" y="1414767"/>
            <a:ext cx="3492388" cy="2016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417C"/>
                </a:solidFill>
                <a:effectLst/>
                <a:uLnTx/>
                <a:uFillTx/>
                <a:latin typeface="Arial MT"/>
              </a:rPr>
              <a:t>HIGH WILL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417C"/>
                </a:solidFill>
                <a:effectLst/>
                <a:uLnTx/>
                <a:uFillTx/>
                <a:latin typeface="Arial MT"/>
              </a:rPr>
              <a:t>LOW SKILL</a:t>
            </a:r>
          </a:p>
          <a:p>
            <a:pPr lvl="0" algn="ctr">
              <a:defRPr/>
            </a:pPr>
            <a:endParaRPr lang="en-GB" sz="2400" b="1">
              <a:solidFill>
                <a:srgbClr val="00417C"/>
              </a:solidFill>
              <a:latin typeface="Arial MT"/>
            </a:endParaRPr>
          </a:p>
          <a:p>
            <a:pPr lvl="0" algn="ctr">
              <a:defRPr/>
            </a:pPr>
            <a:r>
              <a:rPr lang="en-GB" sz="2400" b="1">
                <a:solidFill>
                  <a:srgbClr val="00417C"/>
                </a:solidFill>
                <a:latin typeface="Arial MT"/>
              </a:rPr>
              <a:t>GUIDE </a:t>
            </a:r>
          </a:p>
          <a:p>
            <a:pPr lvl="0" algn="ctr">
              <a:defRPr/>
            </a:pPr>
            <a:r>
              <a:rPr lang="en-GB" sz="2400" b="1">
                <a:solidFill>
                  <a:srgbClr val="00417C"/>
                </a:solidFill>
                <a:latin typeface="Arial MT"/>
              </a:rPr>
              <a:t>(Indirect Coaching)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a:ln>
                <a:noFill/>
              </a:ln>
              <a:solidFill>
                <a:srgbClr val="00417C"/>
              </a:solidFill>
              <a:effectLst/>
              <a:uLnTx/>
              <a:uFillTx/>
              <a:latin typeface="Arial MT"/>
            </a:endParaRPr>
          </a:p>
        </p:txBody>
      </p:sp>
      <p:sp>
        <p:nvSpPr>
          <p:cNvPr id="8" name="Rectangle 7">
            <a:extLst>
              <a:ext uri="{FF2B5EF4-FFF2-40B4-BE49-F238E27FC236}">
                <a16:creationId xmlns:a16="http://schemas.microsoft.com/office/drawing/2014/main" id="{2C85FAA9-FA33-036A-D755-F589FCD1D730}"/>
              </a:ext>
            </a:extLst>
          </p:cNvPr>
          <p:cNvSpPr/>
          <p:nvPr/>
        </p:nvSpPr>
        <p:spPr>
          <a:xfrm>
            <a:off x="6086709" y="1412776"/>
            <a:ext cx="3492388" cy="2016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417C"/>
                </a:solidFill>
                <a:effectLst/>
                <a:uLnTx/>
                <a:uFillTx/>
                <a:latin typeface="Arial MT"/>
              </a:rPr>
              <a:t>HIGH WILL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417C"/>
                </a:solidFill>
                <a:effectLst/>
                <a:uLnTx/>
                <a:uFillTx/>
                <a:latin typeface="Arial MT"/>
              </a:rPr>
              <a:t>HIGH SKILL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a:solidFill>
                <a:srgbClr val="00417C"/>
              </a:solidFill>
              <a:latin typeface="Arial MT"/>
            </a:endParaRPr>
          </a:p>
          <a:p>
            <a:pPr lvl="0" algn="ctr">
              <a:defRPr/>
            </a:pPr>
            <a:r>
              <a:rPr lang="en-GB" sz="2400" b="1">
                <a:solidFill>
                  <a:srgbClr val="00417C"/>
                </a:solidFill>
                <a:latin typeface="Arial MT"/>
              </a:rPr>
              <a:t>DELEGATE</a:t>
            </a:r>
          </a:p>
          <a:p>
            <a:pPr lvl="0" algn="ctr">
              <a:defRPr/>
            </a:pPr>
            <a:r>
              <a:rPr lang="en-GB" sz="2400" b="1">
                <a:solidFill>
                  <a:srgbClr val="00417C"/>
                </a:solidFill>
                <a:latin typeface="Arial MT"/>
              </a:rPr>
              <a:t>(Empower)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a:ln>
                <a:noFill/>
              </a:ln>
              <a:solidFill>
                <a:srgbClr val="00417C"/>
              </a:solidFill>
              <a:effectLst/>
              <a:uLnTx/>
              <a:uFillTx/>
              <a:latin typeface="Arial MT"/>
            </a:endParaRPr>
          </a:p>
        </p:txBody>
      </p:sp>
      <p:sp>
        <p:nvSpPr>
          <p:cNvPr id="9" name="TextBox 8">
            <a:extLst>
              <a:ext uri="{FF2B5EF4-FFF2-40B4-BE49-F238E27FC236}">
                <a16:creationId xmlns:a16="http://schemas.microsoft.com/office/drawing/2014/main" id="{E02D50CA-DF6B-E55C-BD6A-A099D0F54CFB}"/>
              </a:ext>
            </a:extLst>
          </p:cNvPr>
          <p:cNvSpPr txBox="1"/>
          <p:nvPr/>
        </p:nvSpPr>
        <p:spPr>
          <a:xfrm>
            <a:off x="1841612" y="5523956"/>
            <a:ext cx="7949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417C"/>
                </a:solidFill>
                <a:effectLst/>
                <a:uLnTx/>
                <a:uFillTx/>
                <a:latin typeface="Arial MT"/>
              </a:rPr>
              <a:t>LOW</a:t>
            </a:r>
          </a:p>
        </p:txBody>
      </p:sp>
      <p:sp>
        <p:nvSpPr>
          <p:cNvPr id="11" name="TextBox 10">
            <a:extLst>
              <a:ext uri="{FF2B5EF4-FFF2-40B4-BE49-F238E27FC236}">
                <a16:creationId xmlns:a16="http://schemas.microsoft.com/office/drawing/2014/main" id="{48978EEB-BC6F-28AA-85A6-EE83A970F23F}"/>
              </a:ext>
            </a:extLst>
          </p:cNvPr>
          <p:cNvSpPr txBox="1"/>
          <p:nvPr/>
        </p:nvSpPr>
        <p:spPr>
          <a:xfrm>
            <a:off x="9659588" y="5537199"/>
            <a:ext cx="794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417C"/>
                </a:solidFill>
                <a:effectLst/>
                <a:uLnTx/>
                <a:uFillTx/>
                <a:latin typeface="Arial MT"/>
              </a:rPr>
              <a:t>HIGH</a:t>
            </a:r>
          </a:p>
        </p:txBody>
      </p:sp>
      <p:sp>
        <p:nvSpPr>
          <p:cNvPr id="12" name="TextBox 11">
            <a:extLst>
              <a:ext uri="{FF2B5EF4-FFF2-40B4-BE49-F238E27FC236}">
                <a16:creationId xmlns:a16="http://schemas.microsoft.com/office/drawing/2014/main" id="{E8C38E07-1F19-5086-CFC7-F5EE953DD546}"/>
              </a:ext>
            </a:extLst>
          </p:cNvPr>
          <p:cNvSpPr txBox="1"/>
          <p:nvPr/>
        </p:nvSpPr>
        <p:spPr>
          <a:xfrm>
            <a:off x="1622721" y="1228110"/>
            <a:ext cx="794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417C"/>
                </a:solidFill>
                <a:effectLst/>
                <a:uLnTx/>
                <a:uFillTx/>
                <a:latin typeface="Arial MT"/>
              </a:rPr>
              <a:t>HIGH</a:t>
            </a:r>
          </a:p>
        </p:txBody>
      </p:sp>
      <p:sp>
        <p:nvSpPr>
          <p:cNvPr id="13" name="TextBox 12">
            <a:extLst>
              <a:ext uri="{FF2B5EF4-FFF2-40B4-BE49-F238E27FC236}">
                <a16:creationId xmlns:a16="http://schemas.microsoft.com/office/drawing/2014/main" id="{6976E02F-7FD3-0987-6156-EE25D5B8BF36}"/>
              </a:ext>
            </a:extLst>
          </p:cNvPr>
          <p:cNvSpPr txBox="1"/>
          <p:nvPr/>
        </p:nvSpPr>
        <p:spPr>
          <a:xfrm>
            <a:off x="4742488" y="5671451"/>
            <a:ext cx="27363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417C"/>
                </a:solidFill>
                <a:effectLst/>
                <a:uLnTx/>
                <a:uFillTx/>
                <a:latin typeface="Arial MT"/>
              </a:rPr>
              <a:t>Skill</a:t>
            </a:r>
          </a:p>
        </p:txBody>
      </p:sp>
      <p:sp>
        <p:nvSpPr>
          <p:cNvPr id="14" name="TextBox 13">
            <a:extLst>
              <a:ext uri="{FF2B5EF4-FFF2-40B4-BE49-F238E27FC236}">
                <a16:creationId xmlns:a16="http://schemas.microsoft.com/office/drawing/2014/main" id="{570B8776-A83B-84B8-297A-24934C628B53}"/>
              </a:ext>
            </a:extLst>
          </p:cNvPr>
          <p:cNvSpPr txBox="1"/>
          <p:nvPr/>
        </p:nvSpPr>
        <p:spPr>
          <a:xfrm rot="5400000">
            <a:off x="1443861" y="3342869"/>
            <a:ext cx="16570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417C"/>
                </a:solidFill>
                <a:effectLst/>
                <a:uLnTx/>
                <a:uFillTx/>
                <a:latin typeface="Arial MT"/>
              </a:rPr>
              <a:t>Will</a:t>
            </a:r>
          </a:p>
        </p:txBody>
      </p:sp>
    </p:spTree>
    <p:custDataLst>
      <p:tags r:id="rId1"/>
    </p:custDataLst>
    <p:extLst>
      <p:ext uri="{BB962C8B-B14F-4D97-AF65-F5344CB8AC3E}">
        <p14:creationId xmlns:p14="http://schemas.microsoft.com/office/powerpoint/2010/main" val="5513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Effect transition="in" filter="fade">
                                      <p:cBhvr>
                                        <p:cTn id="31" dur="500"/>
                                        <p:tgtEl>
                                          <p:spTgt spid="8">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Effect transition="in" filter="fade">
                                      <p:cBhvr>
                                        <p:cTn id="34" dur="5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500"/>
                                        <p:tgtEl>
                                          <p:spTgt spid="5">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5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fade">
                                      <p:cBhvr>
                                        <p:cTn id="4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A7F62-2A3D-2D7B-E223-8807A123A49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DAAB1EA-6573-5E21-ED28-12BD77C50D10}"/>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COACHING</a:t>
            </a:r>
          </a:p>
        </p:txBody>
      </p:sp>
      <p:sp>
        <p:nvSpPr>
          <p:cNvPr id="5" name="Rectangle 4">
            <a:extLst>
              <a:ext uri="{FF2B5EF4-FFF2-40B4-BE49-F238E27FC236}">
                <a16:creationId xmlns:a16="http://schemas.microsoft.com/office/drawing/2014/main" id="{F50B65AF-3503-BDBA-A3E9-E996453AB13E}"/>
              </a:ext>
            </a:extLst>
          </p:cNvPr>
          <p:cNvSpPr/>
          <p:nvPr/>
        </p:nvSpPr>
        <p:spPr>
          <a:xfrm>
            <a:off x="526941" y="2635492"/>
            <a:ext cx="7862055" cy="3291175"/>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B8BD9794-8109-96F4-DE01-A95B17C7F6B3}"/>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7BE4EA04-3A58-673B-F2C6-13575BF72DA3}"/>
              </a:ext>
            </a:extLst>
          </p:cNvPr>
          <p:cNvSpPr txBox="1"/>
          <p:nvPr/>
        </p:nvSpPr>
        <p:spPr>
          <a:xfrm>
            <a:off x="526943" y="1752930"/>
            <a:ext cx="7862053" cy="461665"/>
          </a:xfrm>
          <a:prstGeom prst="rect">
            <a:avLst/>
          </a:prstGeom>
          <a:noFill/>
        </p:spPr>
        <p:txBody>
          <a:bodyPr wrap="square" rtlCol="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Remember</a:t>
            </a:r>
          </a:p>
        </p:txBody>
      </p:sp>
      <p:sp>
        <p:nvSpPr>
          <p:cNvPr id="7" name="TextBox 6">
            <a:extLst>
              <a:ext uri="{FF2B5EF4-FFF2-40B4-BE49-F238E27FC236}">
                <a16:creationId xmlns:a16="http://schemas.microsoft.com/office/drawing/2014/main" id="{66651913-A9E0-DAAE-D84A-9CEB831A3322}"/>
              </a:ext>
            </a:extLst>
          </p:cNvPr>
          <p:cNvSpPr txBox="1"/>
          <p:nvPr/>
        </p:nvSpPr>
        <p:spPr>
          <a:xfrm>
            <a:off x="658279" y="3280441"/>
            <a:ext cx="7599378" cy="2862322"/>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1200"/>
              </a:spcAft>
              <a:buClrTx/>
              <a:buSzTx/>
              <a:buFont typeface="Wingdings" panose="05000000000000000000" pitchFamily="2" charset="2"/>
              <a:buChar char="§"/>
              <a:tabLst/>
              <a:defRPr/>
            </a:pPr>
            <a:r>
              <a:rPr kumimoji="0" lang="en-GB" sz="1400" i="0" u="none" strike="noStrike" kern="1200" cap="none" spc="0" normalizeH="0" baseline="0" noProof="0">
                <a:ln>
                  <a:noFill/>
                </a:ln>
                <a:solidFill>
                  <a:srgbClr val="383838"/>
                </a:solidFill>
                <a:effectLst/>
                <a:uLnTx/>
                <a:uFillTx/>
                <a:latin typeface="Arial MT"/>
              </a:rPr>
              <a:t>Recognising the importance of adapting your personal style and approach depending on the coachee</a:t>
            </a:r>
          </a:p>
          <a:p>
            <a:pPr marL="285750" marR="0" lvl="0" indent="-285750" algn="just" defTabSz="914400" rtl="0" eaLnBrk="1" fontAlgn="auto" latinLnBrk="0" hangingPunct="1">
              <a:lnSpc>
                <a:spcPct val="150000"/>
              </a:lnSpc>
              <a:spcBef>
                <a:spcPts val="0"/>
              </a:spcBef>
              <a:spcAft>
                <a:spcPts val="1200"/>
              </a:spcAft>
              <a:buClrTx/>
              <a:buSzTx/>
              <a:buFont typeface="Wingdings" panose="05000000000000000000" pitchFamily="2" charset="2"/>
              <a:buChar char="§"/>
              <a:tabLst/>
              <a:defRPr/>
            </a:pPr>
            <a:r>
              <a:rPr kumimoji="0" lang="en-GB" sz="1400" i="0" u="none" strike="noStrike" kern="1200" cap="none" spc="0" normalizeH="0" baseline="0" noProof="0">
                <a:ln>
                  <a:noFill/>
                </a:ln>
                <a:solidFill>
                  <a:srgbClr val="383838"/>
                </a:solidFill>
                <a:effectLst/>
                <a:uLnTx/>
                <a:uFillTx/>
                <a:latin typeface="Arial MT"/>
              </a:rPr>
              <a:t>Human nature is to push back when we are pushed – therefore you need to find ways to work with, rather than against</a:t>
            </a:r>
          </a:p>
          <a:p>
            <a:pPr marL="285750" marR="0" lvl="0" indent="-285750" algn="just" defTabSz="914400" rtl="0" eaLnBrk="1" fontAlgn="auto" latinLnBrk="0" hangingPunct="1">
              <a:lnSpc>
                <a:spcPct val="150000"/>
              </a:lnSpc>
              <a:spcBef>
                <a:spcPts val="0"/>
              </a:spcBef>
              <a:spcAft>
                <a:spcPts val="1200"/>
              </a:spcAft>
              <a:buClrTx/>
              <a:buSzTx/>
              <a:buFont typeface="Wingdings" panose="05000000000000000000" pitchFamily="2" charset="2"/>
              <a:buChar char="§"/>
              <a:tabLst/>
              <a:defRPr/>
            </a:pPr>
            <a:r>
              <a:rPr kumimoji="0" lang="en-GB" sz="1400" i="0" u="none" strike="noStrike" kern="1200" cap="none" spc="0" normalizeH="0" baseline="0" noProof="0">
                <a:ln>
                  <a:noFill/>
                </a:ln>
                <a:solidFill>
                  <a:srgbClr val="383838"/>
                </a:solidFill>
                <a:effectLst/>
                <a:uLnTx/>
                <a:uFillTx/>
                <a:latin typeface="Arial MT"/>
              </a:rPr>
              <a:t>Ensure that you as the coach have set the scene and context correctly</a:t>
            </a:r>
          </a:p>
          <a:p>
            <a:pPr marL="285750" marR="0" lvl="0" indent="-285750" algn="just" defTabSz="914400" rtl="0" eaLnBrk="1" fontAlgn="auto" latinLnBrk="0" hangingPunct="1">
              <a:lnSpc>
                <a:spcPct val="150000"/>
              </a:lnSpc>
              <a:spcBef>
                <a:spcPts val="0"/>
              </a:spcBef>
              <a:spcAft>
                <a:spcPts val="1200"/>
              </a:spcAft>
              <a:buClrTx/>
              <a:buSzTx/>
              <a:buFont typeface="Wingdings" panose="05000000000000000000" pitchFamily="2" charset="2"/>
              <a:buChar char="§"/>
              <a:tabLst/>
              <a:defRPr/>
            </a:pPr>
            <a:r>
              <a:rPr kumimoji="0" lang="en-GB" sz="1400" i="0" u="none" strike="noStrike" kern="1200" cap="none" spc="0" normalizeH="0" baseline="0" noProof="0">
                <a:ln>
                  <a:noFill/>
                </a:ln>
                <a:solidFill>
                  <a:srgbClr val="383838"/>
                </a:solidFill>
                <a:effectLst/>
                <a:uLnTx/>
                <a:uFillTx/>
                <a:latin typeface="Arial MT"/>
              </a:rPr>
              <a:t>Consider the individual’s skill level, as well as their willingness to be coached</a:t>
            </a:r>
          </a:p>
          <a:p>
            <a:pPr marL="285750" marR="0" lvl="0" indent="-285750" algn="just"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400" i="0" u="none" strike="noStrike" kern="0" cap="none" spc="0" normalizeH="0" baseline="0" noProof="0">
              <a:ln>
                <a:noFill/>
              </a:ln>
              <a:solidFill>
                <a:srgbClr val="383838"/>
              </a:solidFill>
              <a:effectLst/>
              <a:uLnTx/>
              <a:uFillTx/>
              <a:latin typeface="Arial MT"/>
              <a:cs typeface="Calibri"/>
            </a:endParaRPr>
          </a:p>
        </p:txBody>
      </p:sp>
      <p:sp>
        <p:nvSpPr>
          <p:cNvPr id="9" name="TextBox 8">
            <a:extLst>
              <a:ext uri="{FF2B5EF4-FFF2-40B4-BE49-F238E27FC236}">
                <a16:creationId xmlns:a16="http://schemas.microsoft.com/office/drawing/2014/main" id="{E6E367E9-C369-8F6E-2121-A9C68D3D31FE}"/>
              </a:ext>
            </a:extLst>
          </p:cNvPr>
          <p:cNvSpPr txBox="1"/>
          <p:nvPr/>
        </p:nvSpPr>
        <p:spPr>
          <a:xfrm>
            <a:off x="1410708" y="2859544"/>
            <a:ext cx="6094520" cy="400110"/>
          </a:xfrm>
          <a:prstGeom prst="rect">
            <a:avLst/>
          </a:prstGeom>
          <a:noFill/>
        </p:spPr>
        <p:txBody>
          <a:bodyPr wrap="square">
            <a:spAutoFit/>
          </a:bodyPr>
          <a:lstStyle/>
          <a:p>
            <a:pPr marL="0" marR="0" lvl="0" indent="0" algn="ctr" defTabSz="913526" rtl="0" eaLnBrk="1" fontAlgn="auto" latinLnBrk="0" hangingPunct="1">
              <a:lnSpc>
                <a:spcPct val="100000"/>
              </a:lnSpc>
              <a:spcBef>
                <a:spcPts val="0"/>
              </a:spcBef>
              <a:spcAft>
                <a:spcPts val="0"/>
              </a:spcAft>
              <a:buClrTx/>
              <a:buSzTx/>
              <a:buFontTx/>
              <a:buNone/>
              <a:tabLst>
                <a:tab pos="275353" algn="l"/>
              </a:tabLst>
              <a:defRPr/>
            </a:pPr>
            <a:r>
              <a:rPr kumimoji="0" lang="en-US" sz="2000" b="1" i="0" u="none" strike="noStrike" kern="0" cap="none" spc="0" normalizeH="0" baseline="0" noProof="0">
                <a:ln>
                  <a:noFill/>
                </a:ln>
                <a:solidFill>
                  <a:srgbClr val="000000">
                    <a:lumMod val="75000"/>
                    <a:lumOff val="25000"/>
                  </a:srgbClr>
                </a:solidFill>
                <a:effectLst/>
                <a:uLnTx/>
                <a:uFillTx/>
                <a:latin typeface="Arial (Headings)"/>
                <a:ea typeface="+mn-ea"/>
                <a:cs typeface="Calibri"/>
              </a:rPr>
              <a:t>ADAPTING YOUR STYLE</a:t>
            </a:r>
          </a:p>
        </p:txBody>
      </p:sp>
      <p:pic>
        <p:nvPicPr>
          <p:cNvPr id="12" name="Graphic 11" descr="Lightbulb with solid fill">
            <a:extLst>
              <a:ext uri="{FF2B5EF4-FFF2-40B4-BE49-F238E27FC236}">
                <a16:creationId xmlns:a16="http://schemas.microsoft.com/office/drawing/2014/main" id="{F613D756-F5BB-E07C-C94A-29B40F3555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175976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73CEB-4097-7ABC-5B7B-0046596B911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A51BD53-1DE1-4CF7-EC6D-DB23C2100F5F}"/>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STRUCTURING A COACHING SESSION – THE “GROW” MODEL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642E593E-2F1F-60E3-5DBB-CCB607049BA7}"/>
              </a:ext>
            </a:extLst>
          </p:cNvPr>
          <p:cNvSpPr txBox="1"/>
          <p:nvPr/>
        </p:nvSpPr>
        <p:spPr>
          <a:xfrm>
            <a:off x="292982" y="1090340"/>
            <a:ext cx="1614487" cy="44114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4800" b="0" i="0" u="none" strike="noStrike" kern="1200" cap="none" spc="0" normalizeH="0" baseline="0" noProof="0">
                <a:ln>
                  <a:noFill/>
                </a:ln>
                <a:solidFill>
                  <a:srgbClr val="1A1D1D"/>
                </a:solidFill>
                <a:effectLst/>
                <a:uLnTx/>
                <a:uFillTx/>
                <a:latin typeface="ZapfHumnst BT Roman" panose="020B0502050508020304" pitchFamily="34" charset="0"/>
                <a:ea typeface="+mn-ea"/>
                <a:cs typeface="+mn-cs"/>
              </a:rPr>
              <a:t>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4800" b="0" i="0" u="none" strike="noStrike" kern="1200" cap="none" spc="0" normalizeH="0" baseline="0" noProof="0">
                <a:ln>
                  <a:noFill/>
                </a:ln>
                <a:solidFill>
                  <a:srgbClr val="1A1D1D"/>
                </a:solidFill>
                <a:effectLst/>
                <a:uLnTx/>
                <a:uFillTx/>
                <a:latin typeface="ZapfHumnst BT Roman" panose="020B0502050508020304" pitchFamily="34" charset="0"/>
                <a:ea typeface="+mn-ea"/>
                <a:cs typeface="+mn-cs"/>
              </a:rPr>
              <a:t>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4800" b="0" i="0" u="none" strike="noStrike" kern="1200" cap="none" spc="0" normalizeH="0" baseline="0" noProof="0">
                <a:ln>
                  <a:noFill/>
                </a:ln>
                <a:solidFill>
                  <a:srgbClr val="1A1D1D"/>
                </a:solidFill>
                <a:effectLst/>
                <a:uLnTx/>
                <a:uFillTx/>
                <a:latin typeface="ZapfHumnst BT Roman" panose="020B0502050508020304" pitchFamily="34" charset="0"/>
                <a:ea typeface="+mn-ea"/>
                <a:cs typeface="+mn-cs"/>
              </a:rPr>
              <a:t>O</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4800" b="0" i="0" u="none" strike="noStrike" kern="1200" cap="none" spc="0" normalizeH="0" baseline="0" noProof="0">
                <a:ln>
                  <a:noFill/>
                </a:ln>
                <a:solidFill>
                  <a:srgbClr val="1A1D1D"/>
                </a:solidFill>
                <a:effectLst/>
                <a:uLnTx/>
                <a:uFillTx/>
                <a:latin typeface="ZapfHumnst BT Roman" panose="020B0502050508020304" pitchFamily="34" charset="0"/>
                <a:ea typeface="+mn-ea"/>
                <a:cs typeface="+mn-cs"/>
              </a:rPr>
              <a:t>W</a:t>
            </a:r>
          </a:p>
        </p:txBody>
      </p:sp>
      <p:sp>
        <p:nvSpPr>
          <p:cNvPr id="4" name="TextBox 3">
            <a:extLst>
              <a:ext uri="{FF2B5EF4-FFF2-40B4-BE49-F238E27FC236}">
                <a16:creationId xmlns:a16="http://schemas.microsoft.com/office/drawing/2014/main" id="{B267BE07-74CF-6F2F-0441-F956C4F8B302}"/>
              </a:ext>
            </a:extLst>
          </p:cNvPr>
          <p:cNvSpPr txBox="1"/>
          <p:nvPr/>
        </p:nvSpPr>
        <p:spPr>
          <a:xfrm>
            <a:off x="1602669" y="1335618"/>
            <a:ext cx="305752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00417C"/>
                </a:solidFill>
                <a:effectLst/>
                <a:uLnTx/>
                <a:uFillTx/>
                <a:latin typeface="ZapfHumnst BT Roman" panose="020B0502050508020304" pitchFamily="34" charset="0"/>
                <a:ea typeface="+mn-ea"/>
                <a:cs typeface="+mn-cs"/>
              </a:rPr>
              <a:t>OAL</a:t>
            </a:r>
          </a:p>
        </p:txBody>
      </p:sp>
      <p:sp>
        <p:nvSpPr>
          <p:cNvPr id="5" name="TextBox 4">
            <a:extLst>
              <a:ext uri="{FF2B5EF4-FFF2-40B4-BE49-F238E27FC236}">
                <a16:creationId xmlns:a16="http://schemas.microsoft.com/office/drawing/2014/main" id="{65BE907D-4C81-BD8F-5BF7-0E4EE3DEE0C7}"/>
              </a:ext>
            </a:extLst>
          </p:cNvPr>
          <p:cNvSpPr txBox="1"/>
          <p:nvPr/>
        </p:nvSpPr>
        <p:spPr>
          <a:xfrm>
            <a:off x="1602668" y="2411893"/>
            <a:ext cx="305752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00417C"/>
                </a:solidFill>
                <a:effectLst/>
                <a:uLnTx/>
                <a:uFillTx/>
                <a:latin typeface="ZapfHumnst BT Roman" panose="020B0502050508020304" pitchFamily="34" charset="0"/>
                <a:ea typeface="+mn-ea"/>
                <a:cs typeface="+mn-cs"/>
              </a:rPr>
              <a:t>EALITY</a:t>
            </a:r>
          </a:p>
        </p:txBody>
      </p:sp>
      <p:sp>
        <p:nvSpPr>
          <p:cNvPr id="6" name="TextBox 5">
            <a:extLst>
              <a:ext uri="{FF2B5EF4-FFF2-40B4-BE49-F238E27FC236}">
                <a16:creationId xmlns:a16="http://schemas.microsoft.com/office/drawing/2014/main" id="{9B6FFBD8-82F0-C56E-F2DB-80373BE0F4AF}"/>
              </a:ext>
            </a:extLst>
          </p:cNvPr>
          <p:cNvSpPr txBox="1"/>
          <p:nvPr/>
        </p:nvSpPr>
        <p:spPr>
          <a:xfrm>
            <a:off x="1602669" y="3531032"/>
            <a:ext cx="74691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00417C"/>
                </a:solidFill>
                <a:effectLst/>
                <a:uLnTx/>
                <a:uFillTx/>
                <a:latin typeface="ZapfHumnst BT Roman" panose="020B0502050508020304" pitchFamily="34" charset="0"/>
                <a:ea typeface="+mn-ea"/>
                <a:cs typeface="+mn-cs"/>
              </a:rPr>
              <a:t>PPORTUNITIES</a:t>
            </a:r>
          </a:p>
        </p:txBody>
      </p:sp>
      <p:sp>
        <p:nvSpPr>
          <p:cNvPr id="7" name="TextBox 6">
            <a:extLst>
              <a:ext uri="{FF2B5EF4-FFF2-40B4-BE49-F238E27FC236}">
                <a16:creationId xmlns:a16="http://schemas.microsoft.com/office/drawing/2014/main" id="{A9B6A247-D89C-DF4C-F818-9E3AF0964962}"/>
              </a:ext>
            </a:extLst>
          </p:cNvPr>
          <p:cNvSpPr txBox="1"/>
          <p:nvPr/>
        </p:nvSpPr>
        <p:spPr>
          <a:xfrm>
            <a:off x="1602668" y="4611970"/>
            <a:ext cx="74691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00417C"/>
                </a:solidFill>
                <a:effectLst/>
                <a:uLnTx/>
                <a:uFillTx/>
                <a:latin typeface="ZapfHumnst BT Roman" panose="020B0502050508020304" pitchFamily="34" charset="0"/>
                <a:ea typeface="+mn-ea"/>
                <a:cs typeface="+mn-cs"/>
              </a:rPr>
              <a:t>AY FORWARDS / WILL</a:t>
            </a:r>
          </a:p>
        </p:txBody>
      </p:sp>
    </p:spTree>
    <p:custDataLst>
      <p:tags r:id="rId1"/>
    </p:custDataLst>
    <p:extLst>
      <p:ext uri="{BB962C8B-B14F-4D97-AF65-F5344CB8AC3E}">
        <p14:creationId xmlns:p14="http://schemas.microsoft.com/office/powerpoint/2010/main" val="244694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AA5F4-8B2E-F766-406D-4FBF329FC32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DC25A7F-E6DB-71B1-279B-A13D4461016D}"/>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GROW MODEL EXPLANED…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Rectangle 1">
            <a:extLst>
              <a:ext uri="{FF2B5EF4-FFF2-40B4-BE49-F238E27FC236}">
                <a16:creationId xmlns:a16="http://schemas.microsoft.com/office/drawing/2014/main" id="{C7D3B9C6-5800-5883-3E5E-A1B3917AFA82}"/>
              </a:ext>
            </a:extLst>
          </p:cNvPr>
          <p:cNvSpPr/>
          <p:nvPr/>
        </p:nvSpPr>
        <p:spPr>
          <a:xfrm>
            <a:off x="682222" y="722377"/>
            <a:ext cx="10636923" cy="553780"/>
          </a:xfrm>
          <a:prstGeom prst="rect">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rial MT"/>
              </a:rPr>
              <a:t>GOAL: </a:t>
            </a:r>
            <a:r>
              <a:rPr lang="en-GB" sz="1600" i="1">
                <a:solidFill>
                  <a:srgbClr val="00417C"/>
                </a:solidFill>
                <a:latin typeface="Arial MT"/>
              </a:rPr>
              <a:t>W</a:t>
            </a:r>
            <a:r>
              <a:rPr kumimoji="0" lang="en-GB" sz="1600" b="0" i="1" u="none" strike="noStrike" kern="1200" cap="none" spc="0" normalizeH="0" baseline="0" noProof="0">
                <a:ln>
                  <a:noFill/>
                </a:ln>
                <a:solidFill>
                  <a:srgbClr val="00417C"/>
                </a:solidFill>
                <a:effectLst/>
                <a:uLnTx/>
                <a:uFillTx/>
                <a:latin typeface="Arial MT"/>
              </a:rPr>
              <a:t>hat do you want?</a:t>
            </a:r>
            <a:endParaRPr kumimoji="0" lang="en-GB" sz="1600" b="0" i="0" u="none" strike="noStrike" kern="1200" cap="none" spc="0" normalizeH="0" baseline="0" noProof="0">
              <a:ln>
                <a:noFill/>
              </a:ln>
              <a:solidFill>
                <a:srgbClr val="00417C"/>
              </a:solidFill>
              <a:effectLst/>
              <a:uLnTx/>
              <a:uFillTx/>
              <a:latin typeface="Arial MT"/>
            </a:endParaRPr>
          </a:p>
        </p:txBody>
      </p:sp>
      <p:sp>
        <p:nvSpPr>
          <p:cNvPr id="3" name="Rectangle 2">
            <a:extLst>
              <a:ext uri="{FF2B5EF4-FFF2-40B4-BE49-F238E27FC236}">
                <a16:creationId xmlns:a16="http://schemas.microsoft.com/office/drawing/2014/main" id="{7346F59B-6CF4-F1CC-5B05-8042435758A4}"/>
              </a:ext>
            </a:extLst>
          </p:cNvPr>
          <p:cNvSpPr/>
          <p:nvPr/>
        </p:nvSpPr>
        <p:spPr>
          <a:xfrm>
            <a:off x="674982" y="1282572"/>
            <a:ext cx="3010633" cy="32847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The end point where the coachee wants to be</a:t>
            </a:r>
          </a:p>
        </p:txBody>
      </p:sp>
      <p:sp>
        <p:nvSpPr>
          <p:cNvPr id="4" name="Rectangle 3">
            <a:extLst>
              <a:ext uri="{FF2B5EF4-FFF2-40B4-BE49-F238E27FC236}">
                <a16:creationId xmlns:a16="http://schemas.microsoft.com/office/drawing/2014/main" id="{1B0CB7B9-7A27-ECD8-3B04-BEC6BE586D27}"/>
              </a:ext>
            </a:extLst>
          </p:cNvPr>
          <p:cNvSpPr/>
          <p:nvPr/>
        </p:nvSpPr>
        <p:spPr>
          <a:xfrm>
            <a:off x="3681502" y="1282572"/>
            <a:ext cx="2313908" cy="32847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Agree topic for discussion</a:t>
            </a:r>
          </a:p>
        </p:txBody>
      </p:sp>
      <p:sp>
        <p:nvSpPr>
          <p:cNvPr id="5" name="Rectangle 4">
            <a:extLst>
              <a:ext uri="{FF2B5EF4-FFF2-40B4-BE49-F238E27FC236}">
                <a16:creationId xmlns:a16="http://schemas.microsoft.com/office/drawing/2014/main" id="{5A80140C-5811-1299-0C41-DD0218403CFA}"/>
              </a:ext>
            </a:extLst>
          </p:cNvPr>
          <p:cNvSpPr/>
          <p:nvPr/>
        </p:nvSpPr>
        <p:spPr>
          <a:xfrm>
            <a:off x="5995410" y="1283051"/>
            <a:ext cx="2313908" cy="328471"/>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Agree specific outcomes</a:t>
            </a:r>
          </a:p>
        </p:txBody>
      </p:sp>
      <p:sp>
        <p:nvSpPr>
          <p:cNvPr id="6" name="Rectangle 5">
            <a:extLst>
              <a:ext uri="{FF2B5EF4-FFF2-40B4-BE49-F238E27FC236}">
                <a16:creationId xmlns:a16="http://schemas.microsoft.com/office/drawing/2014/main" id="{757D5F40-8422-D03F-F891-74066FE3DA0A}"/>
              </a:ext>
            </a:extLst>
          </p:cNvPr>
          <p:cNvSpPr/>
          <p:nvPr/>
        </p:nvSpPr>
        <p:spPr>
          <a:xfrm>
            <a:off x="8305205" y="1276055"/>
            <a:ext cx="3010633" cy="33499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Set long term aims</a:t>
            </a:r>
          </a:p>
        </p:txBody>
      </p:sp>
      <p:sp>
        <p:nvSpPr>
          <p:cNvPr id="7" name="Rectangle 6">
            <a:extLst>
              <a:ext uri="{FF2B5EF4-FFF2-40B4-BE49-F238E27FC236}">
                <a16:creationId xmlns:a16="http://schemas.microsoft.com/office/drawing/2014/main" id="{A7BCF503-9355-E3B1-6351-84C1C35A80F9}"/>
              </a:ext>
            </a:extLst>
          </p:cNvPr>
          <p:cNvSpPr/>
          <p:nvPr/>
        </p:nvSpPr>
        <p:spPr>
          <a:xfrm>
            <a:off x="682222" y="2256920"/>
            <a:ext cx="10640856" cy="559217"/>
          </a:xfrm>
          <a:prstGeom prst="rect">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rial MT"/>
              </a:rPr>
              <a:t>REALITY: </a:t>
            </a:r>
            <a:r>
              <a:rPr lang="en-GB" sz="1600" i="1">
                <a:solidFill>
                  <a:srgbClr val="00417C"/>
                </a:solidFill>
                <a:latin typeface="Arial MT"/>
              </a:rPr>
              <a:t>W</a:t>
            </a:r>
            <a:r>
              <a:rPr kumimoji="0" lang="en-GB" sz="1600" b="0" i="1" u="none" strike="noStrike" kern="1200" cap="none" spc="0" normalizeH="0" baseline="0" noProof="0">
                <a:ln>
                  <a:noFill/>
                </a:ln>
                <a:solidFill>
                  <a:srgbClr val="00417C"/>
                </a:solidFill>
                <a:effectLst/>
                <a:uLnTx/>
                <a:uFillTx/>
                <a:latin typeface="Arial MT"/>
              </a:rPr>
              <a:t>here are you now?</a:t>
            </a:r>
            <a:endParaRPr kumimoji="0" lang="en-GB" sz="1600" b="0" i="0" u="none" strike="noStrike" kern="1200" cap="none" spc="0" normalizeH="0" baseline="0" noProof="0">
              <a:ln>
                <a:noFill/>
              </a:ln>
              <a:solidFill>
                <a:srgbClr val="00417C"/>
              </a:solidFill>
              <a:effectLst/>
              <a:uLnTx/>
              <a:uFillTx/>
              <a:latin typeface="Arial MT"/>
            </a:endParaRPr>
          </a:p>
        </p:txBody>
      </p:sp>
      <p:sp>
        <p:nvSpPr>
          <p:cNvPr id="8" name="Rectangle 7">
            <a:extLst>
              <a:ext uri="{FF2B5EF4-FFF2-40B4-BE49-F238E27FC236}">
                <a16:creationId xmlns:a16="http://schemas.microsoft.com/office/drawing/2014/main" id="{AC3A0291-2298-2B92-CA5D-B30910E4345B}"/>
              </a:ext>
            </a:extLst>
          </p:cNvPr>
          <p:cNvSpPr/>
          <p:nvPr/>
        </p:nvSpPr>
        <p:spPr>
          <a:xfrm>
            <a:off x="674982" y="2820936"/>
            <a:ext cx="3006520" cy="32847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The current reality where the coachee is now</a:t>
            </a:r>
          </a:p>
        </p:txBody>
      </p:sp>
      <p:sp>
        <p:nvSpPr>
          <p:cNvPr id="9" name="Rectangle 8">
            <a:extLst>
              <a:ext uri="{FF2B5EF4-FFF2-40B4-BE49-F238E27FC236}">
                <a16:creationId xmlns:a16="http://schemas.microsoft.com/office/drawing/2014/main" id="{8E5E63C2-788F-9B22-D30D-A6AD9C2ED85C}"/>
              </a:ext>
            </a:extLst>
          </p:cNvPr>
          <p:cNvSpPr/>
          <p:nvPr/>
        </p:nvSpPr>
        <p:spPr>
          <a:xfrm>
            <a:off x="3681502" y="2819873"/>
            <a:ext cx="2313908" cy="328474"/>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Question themselves</a:t>
            </a:r>
          </a:p>
        </p:txBody>
      </p:sp>
      <p:sp>
        <p:nvSpPr>
          <p:cNvPr id="11" name="Rectangle 10">
            <a:extLst>
              <a:ext uri="{FF2B5EF4-FFF2-40B4-BE49-F238E27FC236}">
                <a16:creationId xmlns:a16="http://schemas.microsoft.com/office/drawing/2014/main" id="{43FB689B-8C44-0499-0872-E18D10B70A16}"/>
              </a:ext>
            </a:extLst>
          </p:cNvPr>
          <p:cNvSpPr/>
          <p:nvPr/>
        </p:nvSpPr>
        <p:spPr>
          <a:xfrm>
            <a:off x="5995409" y="2811963"/>
            <a:ext cx="2309796" cy="34166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Offer specific feedback</a:t>
            </a:r>
          </a:p>
        </p:txBody>
      </p:sp>
      <p:sp>
        <p:nvSpPr>
          <p:cNvPr id="12" name="Rectangle 11">
            <a:extLst>
              <a:ext uri="{FF2B5EF4-FFF2-40B4-BE49-F238E27FC236}">
                <a16:creationId xmlns:a16="http://schemas.microsoft.com/office/drawing/2014/main" id="{D8222371-7987-80D4-5DFF-111010FF5871}"/>
              </a:ext>
            </a:extLst>
          </p:cNvPr>
          <p:cNvSpPr/>
          <p:nvPr/>
        </p:nvSpPr>
        <p:spPr>
          <a:xfrm>
            <a:off x="8312445" y="2811963"/>
            <a:ext cx="3010633" cy="33899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Examine assumptions</a:t>
            </a:r>
          </a:p>
        </p:txBody>
      </p:sp>
      <p:sp>
        <p:nvSpPr>
          <p:cNvPr id="13" name="Rectangle 12">
            <a:extLst>
              <a:ext uri="{FF2B5EF4-FFF2-40B4-BE49-F238E27FC236}">
                <a16:creationId xmlns:a16="http://schemas.microsoft.com/office/drawing/2014/main" id="{CA3EB8CC-3ED1-CF8D-515D-EE06CB5B6D1D}"/>
              </a:ext>
            </a:extLst>
          </p:cNvPr>
          <p:cNvSpPr/>
          <p:nvPr/>
        </p:nvSpPr>
        <p:spPr>
          <a:xfrm>
            <a:off x="682221" y="3807861"/>
            <a:ext cx="10683029" cy="559216"/>
          </a:xfrm>
          <a:prstGeom prst="rect">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rial MT"/>
              </a:rPr>
              <a:t>OPPORTUNITY: </a:t>
            </a:r>
            <a:r>
              <a:rPr kumimoji="0" lang="en-GB" sz="1600" b="0" i="1" u="none" strike="noStrike" kern="1200" cap="none" spc="0" normalizeH="0" baseline="0" noProof="0">
                <a:ln>
                  <a:noFill/>
                </a:ln>
                <a:solidFill>
                  <a:srgbClr val="00417C"/>
                </a:solidFill>
                <a:effectLst/>
                <a:uLnTx/>
                <a:uFillTx/>
                <a:latin typeface="Arial MT"/>
              </a:rPr>
              <a:t>What could you do</a:t>
            </a:r>
            <a:r>
              <a:rPr kumimoji="0" lang="en-GB" sz="1600" b="0" i="0" u="none" strike="noStrike" kern="1200" cap="none" spc="0" normalizeH="0" baseline="0" noProof="0">
                <a:ln>
                  <a:noFill/>
                </a:ln>
                <a:solidFill>
                  <a:srgbClr val="00417C"/>
                </a:solidFill>
                <a:effectLst/>
                <a:uLnTx/>
                <a:uFillTx/>
                <a:latin typeface="Arial MT"/>
              </a:rPr>
              <a:t>?</a:t>
            </a:r>
          </a:p>
        </p:txBody>
      </p:sp>
      <p:sp>
        <p:nvSpPr>
          <p:cNvPr id="14" name="Rectangle 13">
            <a:extLst>
              <a:ext uri="{FF2B5EF4-FFF2-40B4-BE49-F238E27FC236}">
                <a16:creationId xmlns:a16="http://schemas.microsoft.com/office/drawing/2014/main" id="{3252F640-90AC-29EE-A6D4-950383EFCBE4}"/>
              </a:ext>
            </a:extLst>
          </p:cNvPr>
          <p:cNvSpPr/>
          <p:nvPr/>
        </p:nvSpPr>
        <p:spPr>
          <a:xfrm>
            <a:off x="682220" y="4373138"/>
            <a:ext cx="3006520" cy="316277"/>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All options as to how the coachee will progress</a:t>
            </a:r>
          </a:p>
        </p:txBody>
      </p:sp>
      <p:sp>
        <p:nvSpPr>
          <p:cNvPr id="15" name="Rectangle 14">
            <a:extLst>
              <a:ext uri="{FF2B5EF4-FFF2-40B4-BE49-F238E27FC236}">
                <a16:creationId xmlns:a16="http://schemas.microsoft.com/office/drawing/2014/main" id="{DDCAFC83-55FE-8054-A201-5E35E2436477}"/>
              </a:ext>
            </a:extLst>
          </p:cNvPr>
          <p:cNvSpPr/>
          <p:nvPr/>
        </p:nvSpPr>
        <p:spPr>
          <a:xfrm>
            <a:off x="3693160" y="4369602"/>
            <a:ext cx="2311143" cy="31981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Invite suggestions</a:t>
            </a:r>
          </a:p>
        </p:txBody>
      </p:sp>
      <p:sp>
        <p:nvSpPr>
          <p:cNvPr id="16" name="Rectangle 15">
            <a:extLst>
              <a:ext uri="{FF2B5EF4-FFF2-40B4-BE49-F238E27FC236}">
                <a16:creationId xmlns:a16="http://schemas.microsoft.com/office/drawing/2014/main" id="{B47437C6-F86D-56F0-E8F1-B3910AAEEEC0}"/>
              </a:ext>
            </a:extLst>
          </p:cNvPr>
          <p:cNvSpPr/>
          <p:nvPr/>
        </p:nvSpPr>
        <p:spPr>
          <a:xfrm>
            <a:off x="6004303" y="4370295"/>
            <a:ext cx="2308142" cy="319814"/>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Offer suggestions</a:t>
            </a:r>
          </a:p>
        </p:txBody>
      </p:sp>
      <p:sp>
        <p:nvSpPr>
          <p:cNvPr id="17" name="Rectangle 16">
            <a:extLst>
              <a:ext uri="{FF2B5EF4-FFF2-40B4-BE49-F238E27FC236}">
                <a16:creationId xmlns:a16="http://schemas.microsoft.com/office/drawing/2014/main" id="{4DE5C9FB-B2AB-55C3-DB32-C67D8F284803}"/>
              </a:ext>
            </a:extLst>
          </p:cNvPr>
          <p:cNvSpPr/>
          <p:nvPr/>
        </p:nvSpPr>
        <p:spPr>
          <a:xfrm>
            <a:off x="8312445" y="4370295"/>
            <a:ext cx="3052805" cy="319814"/>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Ensure that some choices are made</a:t>
            </a:r>
          </a:p>
        </p:txBody>
      </p:sp>
      <p:sp>
        <p:nvSpPr>
          <p:cNvPr id="18" name="Rectangle 17">
            <a:extLst>
              <a:ext uri="{FF2B5EF4-FFF2-40B4-BE49-F238E27FC236}">
                <a16:creationId xmlns:a16="http://schemas.microsoft.com/office/drawing/2014/main" id="{641D1573-6FED-58F2-DA12-E1755D84FF46}"/>
              </a:ext>
            </a:extLst>
          </p:cNvPr>
          <p:cNvSpPr/>
          <p:nvPr/>
        </p:nvSpPr>
        <p:spPr>
          <a:xfrm>
            <a:off x="647714" y="5333850"/>
            <a:ext cx="10717536" cy="559215"/>
          </a:xfrm>
          <a:prstGeom prst="rect">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rial MT"/>
              </a:rPr>
              <a:t>WAY FORWARD: </a:t>
            </a:r>
            <a:r>
              <a:rPr lang="en-GB" sz="1600" i="1">
                <a:solidFill>
                  <a:srgbClr val="00417C"/>
                </a:solidFill>
                <a:latin typeface="Arial MT"/>
              </a:rPr>
              <a:t>W</a:t>
            </a:r>
            <a:r>
              <a:rPr kumimoji="0" lang="en-GB" sz="1600" b="0" i="1" u="none" strike="noStrike" kern="1200" cap="none" spc="0" normalizeH="0" baseline="0" noProof="0">
                <a:ln>
                  <a:noFill/>
                </a:ln>
                <a:solidFill>
                  <a:srgbClr val="00417C"/>
                </a:solidFill>
                <a:effectLst/>
                <a:uLnTx/>
                <a:uFillTx/>
                <a:latin typeface="Arial MT"/>
              </a:rPr>
              <a:t>hat will you do?</a:t>
            </a:r>
          </a:p>
        </p:txBody>
      </p:sp>
      <p:sp>
        <p:nvSpPr>
          <p:cNvPr id="19" name="Rectangle 18">
            <a:extLst>
              <a:ext uri="{FF2B5EF4-FFF2-40B4-BE49-F238E27FC236}">
                <a16:creationId xmlns:a16="http://schemas.microsoft.com/office/drawing/2014/main" id="{DAE9478C-2319-767D-F82D-21812DEF7CCB}"/>
              </a:ext>
            </a:extLst>
          </p:cNvPr>
          <p:cNvSpPr/>
          <p:nvPr/>
        </p:nvSpPr>
        <p:spPr>
          <a:xfrm>
            <a:off x="647714" y="5898504"/>
            <a:ext cx="3041026" cy="28575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Actions steps to the goal</a:t>
            </a:r>
          </a:p>
        </p:txBody>
      </p:sp>
      <p:sp>
        <p:nvSpPr>
          <p:cNvPr id="20" name="Rectangle 19">
            <a:extLst>
              <a:ext uri="{FF2B5EF4-FFF2-40B4-BE49-F238E27FC236}">
                <a16:creationId xmlns:a16="http://schemas.microsoft.com/office/drawing/2014/main" id="{A0CD7C8E-1A7E-A833-D7C1-AED38433A2DB}"/>
              </a:ext>
            </a:extLst>
          </p:cNvPr>
          <p:cNvSpPr/>
          <p:nvPr/>
        </p:nvSpPr>
        <p:spPr>
          <a:xfrm>
            <a:off x="3688740" y="5898504"/>
            <a:ext cx="2306669" cy="28575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Prepare a plan with specific actions</a:t>
            </a:r>
          </a:p>
        </p:txBody>
      </p:sp>
      <p:sp>
        <p:nvSpPr>
          <p:cNvPr id="21" name="Rectangle 20">
            <a:extLst>
              <a:ext uri="{FF2B5EF4-FFF2-40B4-BE49-F238E27FC236}">
                <a16:creationId xmlns:a16="http://schemas.microsoft.com/office/drawing/2014/main" id="{A8C90220-75B2-B38F-EB21-F26DC8BE0091}"/>
              </a:ext>
            </a:extLst>
          </p:cNvPr>
          <p:cNvSpPr/>
          <p:nvPr/>
        </p:nvSpPr>
        <p:spPr>
          <a:xfrm>
            <a:off x="5997040" y="5898504"/>
            <a:ext cx="2321156" cy="28575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Identify </a:t>
            </a:r>
            <a:r>
              <a:rPr lang="en-GB" sz="1000">
                <a:solidFill>
                  <a:srgbClr val="00417C"/>
                </a:solidFill>
                <a:latin typeface="Arial MT"/>
              </a:rPr>
              <a:t>any </a:t>
            </a:r>
            <a:r>
              <a:rPr kumimoji="0" lang="en-GB" sz="1000" b="0" i="0" u="none" strike="noStrike" kern="1200" cap="none" spc="0" normalizeH="0" baseline="0" noProof="0">
                <a:ln>
                  <a:noFill/>
                </a:ln>
                <a:solidFill>
                  <a:srgbClr val="00417C"/>
                </a:solidFill>
                <a:effectLst/>
                <a:uLnTx/>
                <a:uFillTx/>
                <a:latin typeface="Arial MT"/>
              </a:rPr>
              <a:t>obstacles / objections</a:t>
            </a:r>
          </a:p>
        </p:txBody>
      </p:sp>
      <p:sp>
        <p:nvSpPr>
          <p:cNvPr id="22" name="Rectangle 21">
            <a:extLst>
              <a:ext uri="{FF2B5EF4-FFF2-40B4-BE49-F238E27FC236}">
                <a16:creationId xmlns:a16="http://schemas.microsoft.com/office/drawing/2014/main" id="{9D92ED43-6FC1-0218-603B-CE09E27D5B2A}"/>
              </a:ext>
            </a:extLst>
          </p:cNvPr>
          <p:cNvSpPr/>
          <p:nvPr/>
        </p:nvSpPr>
        <p:spPr>
          <a:xfrm>
            <a:off x="8312445" y="5898504"/>
            <a:ext cx="3052805" cy="28575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Agree support</a:t>
            </a:r>
          </a:p>
        </p:txBody>
      </p:sp>
      <p:sp>
        <p:nvSpPr>
          <p:cNvPr id="23" name="Down Arrow 4">
            <a:extLst>
              <a:ext uri="{FF2B5EF4-FFF2-40B4-BE49-F238E27FC236}">
                <a16:creationId xmlns:a16="http://schemas.microsoft.com/office/drawing/2014/main" id="{18DE9FEE-33FC-5D06-E6BE-B43AB1DE22EE}"/>
              </a:ext>
            </a:extLst>
          </p:cNvPr>
          <p:cNvSpPr/>
          <p:nvPr/>
        </p:nvSpPr>
        <p:spPr>
          <a:xfrm>
            <a:off x="5683581" y="1724920"/>
            <a:ext cx="623657" cy="399943"/>
          </a:xfrm>
          <a:prstGeom prst="downArrow">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417C"/>
              </a:solidFill>
              <a:effectLst/>
              <a:uLnTx/>
              <a:uFillTx/>
              <a:latin typeface="Arial MT"/>
            </a:endParaRPr>
          </a:p>
        </p:txBody>
      </p:sp>
      <p:sp>
        <p:nvSpPr>
          <p:cNvPr id="24" name="Down Arrow 35">
            <a:extLst>
              <a:ext uri="{FF2B5EF4-FFF2-40B4-BE49-F238E27FC236}">
                <a16:creationId xmlns:a16="http://schemas.microsoft.com/office/drawing/2014/main" id="{1E324C9F-F99F-337E-BEC1-D17214D8EA54}"/>
              </a:ext>
            </a:extLst>
          </p:cNvPr>
          <p:cNvSpPr/>
          <p:nvPr/>
        </p:nvSpPr>
        <p:spPr>
          <a:xfrm>
            <a:off x="5675340" y="3271222"/>
            <a:ext cx="631898" cy="430803"/>
          </a:xfrm>
          <a:prstGeom prst="downArrow">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417C"/>
              </a:solidFill>
              <a:effectLst/>
              <a:uLnTx/>
              <a:uFillTx/>
              <a:latin typeface="Arial MT"/>
            </a:endParaRPr>
          </a:p>
        </p:txBody>
      </p:sp>
      <p:sp>
        <p:nvSpPr>
          <p:cNvPr id="25" name="Down Arrow 36">
            <a:extLst>
              <a:ext uri="{FF2B5EF4-FFF2-40B4-BE49-F238E27FC236}">
                <a16:creationId xmlns:a16="http://schemas.microsoft.com/office/drawing/2014/main" id="{F203900B-BABD-D0A1-ACC2-40D7BDAB4BE6}"/>
              </a:ext>
            </a:extLst>
          </p:cNvPr>
          <p:cNvSpPr/>
          <p:nvPr/>
        </p:nvSpPr>
        <p:spPr>
          <a:xfrm>
            <a:off x="5683581" y="4821287"/>
            <a:ext cx="650334" cy="400049"/>
          </a:xfrm>
          <a:prstGeom prst="downArrow">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417C"/>
              </a:solidFill>
              <a:effectLst/>
              <a:uLnTx/>
              <a:uFillTx/>
              <a:latin typeface="Arial MT"/>
            </a:endParaRPr>
          </a:p>
        </p:txBody>
      </p:sp>
    </p:spTree>
    <p:custDataLst>
      <p:tags r:id="rId1"/>
    </p:custDataLst>
    <p:extLst>
      <p:ext uri="{BB962C8B-B14F-4D97-AF65-F5344CB8AC3E}">
        <p14:creationId xmlns:p14="http://schemas.microsoft.com/office/powerpoint/2010/main" val="20128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C6D77-8B42-E484-8ADA-E92E5E25C2D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A39524B-2FD4-D42E-2076-28A19D9FE577}"/>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GOAL RELATED QUESTIONS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9405C4A9-1E2D-8157-BCC2-D376680B23D1}"/>
              </a:ext>
            </a:extLst>
          </p:cNvPr>
          <p:cNvSpPr txBox="1"/>
          <p:nvPr/>
        </p:nvSpPr>
        <p:spPr>
          <a:xfrm>
            <a:off x="7098621" y="2893766"/>
            <a:ext cx="4834587" cy="1843518"/>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would be of most value to you?</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Can we do that in the time available?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Where do you need help? </a:t>
            </a:r>
          </a:p>
        </p:txBody>
      </p:sp>
      <p:sp>
        <p:nvSpPr>
          <p:cNvPr id="4" name="TextBox 3">
            <a:extLst>
              <a:ext uri="{FF2B5EF4-FFF2-40B4-BE49-F238E27FC236}">
                <a16:creationId xmlns:a16="http://schemas.microsoft.com/office/drawing/2014/main" id="{E69D6B49-582D-4D1A-38AE-681B8A5E824F}"/>
              </a:ext>
            </a:extLst>
          </p:cNvPr>
          <p:cNvSpPr txBox="1"/>
          <p:nvPr/>
        </p:nvSpPr>
        <p:spPr>
          <a:xfrm>
            <a:off x="660705" y="2893766"/>
            <a:ext cx="6214971" cy="1843518"/>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would you like to achieve?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outcome would you like from this session?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would you like to change?</a:t>
            </a:r>
          </a:p>
        </p:txBody>
      </p:sp>
      <p:sp>
        <p:nvSpPr>
          <p:cNvPr id="11" name="TextBox 10">
            <a:extLst>
              <a:ext uri="{FF2B5EF4-FFF2-40B4-BE49-F238E27FC236}">
                <a16:creationId xmlns:a16="http://schemas.microsoft.com/office/drawing/2014/main" id="{065ECA03-7FA2-17BC-2EE8-04946B521D2F}"/>
              </a:ext>
            </a:extLst>
          </p:cNvPr>
          <p:cNvSpPr txBox="1"/>
          <p:nvPr/>
        </p:nvSpPr>
        <p:spPr>
          <a:xfrm>
            <a:off x="372115" y="5551782"/>
            <a:ext cx="11214101" cy="400110"/>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2000" b="1" i="1">
                <a:solidFill>
                  <a:srgbClr val="00417C"/>
                </a:solidFill>
                <a:latin typeface="Arial MT"/>
              </a:rPr>
              <a:t>Remember any goals that are set should be SMART</a:t>
            </a:r>
            <a:endParaRPr kumimoji="0" lang="en-GB" sz="2000" b="1" i="1" u="none" strike="noStrike" kern="1200" cap="none" spc="0" normalizeH="0" baseline="0" noProof="0">
              <a:ln>
                <a:noFill/>
              </a:ln>
              <a:solidFill>
                <a:srgbClr val="00417C"/>
              </a:solidFill>
              <a:effectLst/>
              <a:uLnTx/>
              <a:uFillTx/>
              <a:latin typeface="Arial MT"/>
            </a:endParaRPr>
          </a:p>
        </p:txBody>
      </p:sp>
      <p:grpSp>
        <p:nvGrpSpPr>
          <p:cNvPr id="3" name="Group 2">
            <a:extLst>
              <a:ext uri="{FF2B5EF4-FFF2-40B4-BE49-F238E27FC236}">
                <a16:creationId xmlns:a16="http://schemas.microsoft.com/office/drawing/2014/main" id="{AC446165-45F1-F448-0CB7-C470895C59D2}"/>
              </a:ext>
            </a:extLst>
          </p:cNvPr>
          <p:cNvGrpSpPr/>
          <p:nvPr/>
        </p:nvGrpSpPr>
        <p:grpSpPr>
          <a:xfrm>
            <a:off x="653465" y="1257215"/>
            <a:ext cx="10644163" cy="1408731"/>
            <a:chOff x="653465" y="1257215"/>
            <a:chExt cx="10644163" cy="1408731"/>
          </a:xfrm>
        </p:grpSpPr>
        <p:sp>
          <p:nvSpPr>
            <p:cNvPr id="5" name="Rectangle 4">
              <a:extLst>
                <a:ext uri="{FF2B5EF4-FFF2-40B4-BE49-F238E27FC236}">
                  <a16:creationId xmlns:a16="http://schemas.microsoft.com/office/drawing/2014/main" id="{66FACF51-4993-7C23-BCD5-2DB8419623E5}"/>
                </a:ext>
              </a:extLst>
            </p:cNvPr>
            <p:cNvSpPr/>
            <p:nvPr/>
          </p:nvSpPr>
          <p:spPr>
            <a:xfrm>
              <a:off x="660705" y="1257215"/>
              <a:ext cx="10636923" cy="553780"/>
            </a:xfrm>
            <a:prstGeom prst="rect">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rial MT"/>
                </a:rPr>
                <a:t>GOAL: </a:t>
              </a:r>
              <a:r>
                <a:rPr lang="en-GB" sz="1600" i="1">
                  <a:solidFill>
                    <a:srgbClr val="00417C"/>
                  </a:solidFill>
                  <a:latin typeface="Arial MT"/>
                </a:rPr>
                <a:t>W</a:t>
              </a:r>
              <a:r>
                <a:rPr kumimoji="0" lang="en-GB" sz="1600" b="0" i="1" u="none" strike="noStrike" kern="1200" cap="none" spc="0" normalizeH="0" baseline="0" noProof="0">
                  <a:ln>
                    <a:noFill/>
                  </a:ln>
                  <a:solidFill>
                    <a:srgbClr val="00417C"/>
                  </a:solidFill>
                  <a:effectLst/>
                  <a:uLnTx/>
                  <a:uFillTx/>
                  <a:latin typeface="Arial MT"/>
                </a:rPr>
                <a:t>hat do you want?</a:t>
              </a:r>
              <a:endParaRPr kumimoji="0" lang="en-GB" sz="1600" b="0" i="0" u="none" strike="noStrike" kern="1200" cap="none" spc="0" normalizeH="0" baseline="0" noProof="0">
                <a:ln>
                  <a:noFill/>
                </a:ln>
                <a:solidFill>
                  <a:srgbClr val="00417C"/>
                </a:solidFill>
                <a:effectLst/>
                <a:uLnTx/>
                <a:uFillTx/>
                <a:latin typeface="Arial MT"/>
              </a:endParaRPr>
            </a:p>
          </p:txBody>
        </p:sp>
        <p:sp>
          <p:nvSpPr>
            <p:cNvPr id="6" name="Rectangle 5">
              <a:extLst>
                <a:ext uri="{FF2B5EF4-FFF2-40B4-BE49-F238E27FC236}">
                  <a16:creationId xmlns:a16="http://schemas.microsoft.com/office/drawing/2014/main" id="{5ABA12EB-27AF-AF1D-4D57-909EFFC9DB64}"/>
                </a:ext>
              </a:extLst>
            </p:cNvPr>
            <p:cNvSpPr/>
            <p:nvPr/>
          </p:nvSpPr>
          <p:spPr>
            <a:xfrm>
              <a:off x="653465" y="1817410"/>
              <a:ext cx="3010633" cy="32847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The end point where the coachee wants to be</a:t>
              </a:r>
            </a:p>
          </p:txBody>
        </p:sp>
        <p:sp>
          <p:nvSpPr>
            <p:cNvPr id="7" name="Rectangle 6">
              <a:extLst>
                <a:ext uri="{FF2B5EF4-FFF2-40B4-BE49-F238E27FC236}">
                  <a16:creationId xmlns:a16="http://schemas.microsoft.com/office/drawing/2014/main" id="{F3BBE05B-491C-D483-4163-48C19FA71201}"/>
                </a:ext>
              </a:extLst>
            </p:cNvPr>
            <p:cNvSpPr/>
            <p:nvPr/>
          </p:nvSpPr>
          <p:spPr>
            <a:xfrm>
              <a:off x="3659985" y="1817410"/>
              <a:ext cx="2313908" cy="32847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Agree topic for discussion</a:t>
              </a:r>
            </a:p>
          </p:txBody>
        </p:sp>
        <p:sp>
          <p:nvSpPr>
            <p:cNvPr id="8" name="Rectangle 7">
              <a:extLst>
                <a:ext uri="{FF2B5EF4-FFF2-40B4-BE49-F238E27FC236}">
                  <a16:creationId xmlns:a16="http://schemas.microsoft.com/office/drawing/2014/main" id="{B3AA7E94-17DC-79B7-9BDE-443B09628F78}"/>
                </a:ext>
              </a:extLst>
            </p:cNvPr>
            <p:cNvSpPr/>
            <p:nvPr/>
          </p:nvSpPr>
          <p:spPr>
            <a:xfrm>
              <a:off x="5973893" y="1817889"/>
              <a:ext cx="2313908" cy="328471"/>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Agree specific outcomes</a:t>
              </a:r>
            </a:p>
          </p:txBody>
        </p:sp>
        <p:sp>
          <p:nvSpPr>
            <p:cNvPr id="9" name="Rectangle 8">
              <a:extLst>
                <a:ext uri="{FF2B5EF4-FFF2-40B4-BE49-F238E27FC236}">
                  <a16:creationId xmlns:a16="http://schemas.microsoft.com/office/drawing/2014/main" id="{D56F9214-6315-E12C-413C-884234F21DF5}"/>
                </a:ext>
              </a:extLst>
            </p:cNvPr>
            <p:cNvSpPr/>
            <p:nvPr/>
          </p:nvSpPr>
          <p:spPr>
            <a:xfrm>
              <a:off x="8283688" y="1810893"/>
              <a:ext cx="3010633" cy="33499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Set long term aims</a:t>
              </a:r>
            </a:p>
          </p:txBody>
        </p:sp>
        <p:sp>
          <p:nvSpPr>
            <p:cNvPr id="12" name="Down Arrow 4">
              <a:extLst>
                <a:ext uri="{FF2B5EF4-FFF2-40B4-BE49-F238E27FC236}">
                  <a16:creationId xmlns:a16="http://schemas.microsoft.com/office/drawing/2014/main" id="{8D8B1903-D371-AC36-F90D-6EBE9C8C6883}"/>
                </a:ext>
              </a:extLst>
            </p:cNvPr>
            <p:cNvSpPr/>
            <p:nvPr/>
          </p:nvSpPr>
          <p:spPr>
            <a:xfrm>
              <a:off x="5667336" y="2266003"/>
              <a:ext cx="623657" cy="399943"/>
            </a:xfrm>
            <a:prstGeom prst="downArrow">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417C"/>
                </a:solidFill>
                <a:effectLst/>
                <a:uLnTx/>
                <a:uFillTx/>
                <a:latin typeface="Arial MT"/>
              </a:endParaRPr>
            </a:p>
          </p:txBody>
        </p:sp>
      </p:grpSp>
    </p:spTree>
    <p:custDataLst>
      <p:tags r:id="rId1"/>
    </p:custDataLst>
    <p:extLst>
      <p:ext uri="{BB962C8B-B14F-4D97-AF65-F5344CB8AC3E}">
        <p14:creationId xmlns:p14="http://schemas.microsoft.com/office/powerpoint/2010/main" val="189369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8D298-E002-1AF1-AC6F-0F1927D192C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4AF3F7C-BF1E-B540-4C54-A65A08C99EDA}"/>
              </a:ext>
            </a:extLst>
          </p:cNvPr>
          <p:cNvSpPr txBox="1">
            <a:spLocks/>
          </p:cNvSpPr>
          <p:nvPr/>
        </p:nvSpPr>
        <p:spPr bwMode="gray">
          <a:xfrm>
            <a:off x="476144" y="393729"/>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ESSENTIAL SKILLS OF A SALES MANAGER</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4" name="TextBox 3">
            <a:extLst>
              <a:ext uri="{FF2B5EF4-FFF2-40B4-BE49-F238E27FC236}">
                <a16:creationId xmlns:a16="http://schemas.microsoft.com/office/drawing/2014/main" id="{4A13759C-C77D-5BFF-4CA4-48EA39D775D9}"/>
              </a:ext>
            </a:extLst>
          </p:cNvPr>
          <p:cNvSpPr txBox="1"/>
          <p:nvPr/>
        </p:nvSpPr>
        <p:spPr>
          <a:xfrm>
            <a:off x="321235" y="1215987"/>
            <a:ext cx="6936679" cy="4109330"/>
          </a:xfrm>
          <a:prstGeom prst="rect">
            <a:avLst/>
          </a:prstGeom>
          <a:noFill/>
        </p:spPr>
        <p:txBody>
          <a:bodyPr wrap="square">
            <a:spAutoFit/>
          </a:bodyPr>
          <a:lstStyle/>
          <a:p>
            <a:r>
              <a:rPr lang="en-US" b="1" kern="100">
                <a:solidFill>
                  <a:srgbClr val="00417C"/>
                </a:solidFill>
                <a:latin typeface="Arial" panose="020B0604020202020204" pitchFamily="34" charset="0"/>
                <a:cs typeface="Arial" panose="020B0604020202020204" pitchFamily="34" charset="0"/>
              </a:rPr>
              <a:t>Great Sales Managers don’t just oversee.</a:t>
            </a:r>
          </a:p>
          <a:p>
            <a:r>
              <a:rPr lang="en-US" b="1" kern="100">
                <a:solidFill>
                  <a:srgbClr val="00417C"/>
                </a:solidFill>
                <a:latin typeface="Arial" panose="020B0604020202020204" pitchFamily="34" charset="0"/>
                <a:cs typeface="Arial" panose="020B0604020202020204" pitchFamily="34" charset="0"/>
              </a:rPr>
              <a:t>They coach, lead, and empower their teams!</a:t>
            </a:r>
          </a:p>
          <a:p>
            <a:endParaRPr lang="en-US" b="1" kern="100">
              <a:solidFill>
                <a:srgbClr val="00417C"/>
              </a:solidFill>
              <a:latin typeface="Arial" panose="020B0604020202020204" pitchFamily="34" charset="0"/>
              <a:cs typeface="Arial" panose="020B0604020202020204" pitchFamily="34" charset="0"/>
            </a:endParaRPr>
          </a:p>
          <a:p>
            <a:r>
              <a:rPr lang="en-US" sz="1600" b="1">
                <a:solidFill>
                  <a:srgbClr val="00417C"/>
                </a:solidFill>
                <a:latin typeface="Arial" panose="020B0604020202020204" pitchFamily="34" charset="0"/>
                <a:cs typeface="Arial" panose="020B0604020202020204" pitchFamily="34" charset="0"/>
              </a:rPr>
              <a:t>Key Skills:</a:t>
            </a:r>
          </a:p>
          <a:p>
            <a:pPr>
              <a:lnSpc>
                <a:spcPct val="250000"/>
              </a:lnSpc>
            </a:pPr>
            <a:r>
              <a:rPr lang="en-US" sz="1600" b="1">
                <a:solidFill>
                  <a:srgbClr val="00417C"/>
                </a:solidFill>
                <a:latin typeface="Arial" panose="020B0604020202020204" pitchFamily="34" charset="0"/>
                <a:cs typeface="Arial" panose="020B0604020202020204" pitchFamily="34" charset="0"/>
              </a:rPr>
              <a:t>Coaching &amp; Mentoring</a:t>
            </a:r>
            <a:r>
              <a:rPr lang="en-US" sz="1600">
                <a:solidFill>
                  <a:srgbClr val="00417C"/>
                </a:solidFill>
                <a:latin typeface="Arial" panose="020B0604020202020204" pitchFamily="34" charset="0"/>
                <a:cs typeface="Arial" panose="020B0604020202020204" pitchFamily="34" charset="0"/>
              </a:rPr>
              <a:t> – Developing the team’s potential.</a:t>
            </a:r>
          </a:p>
          <a:p>
            <a:pPr>
              <a:lnSpc>
                <a:spcPct val="250000"/>
              </a:lnSpc>
            </a:pPr>
            <a:r>
              <a:rPr lang="en-US" sz="1600" b="1">
                <a:solidFill>
                  <a:srgbClr val="00417C"/>
                </a:solidFill>
                <a:latin typeface="Arial" panose="020B0604020202020204" pitchFamily="34" charset="0"/>
                <a:cs typeface="Arial" panose="020B0604020202020204" pitchFamily="34" charset="0"/>
              </a:rPr>
              <a:t>Active Listening &amp; Communication</a:t>
            </a:r>
            <a:r>
              <a:rPr lang="en-US" sz="1600">
                <a:solidFill>
                  <a:srgbClr val="00417C"/>
                </a:solidFill>
                <a:latin typeface="Arial" panose="020B0604020202020204" pitchFamily="34" charset="0"/>
                <a:cs typeface="Arial" panose="020B0604020202020204" pitchFamily="34" charset="0"/>
              </a:rPr>
              <a:t> – Build trust with customer &amp;  team.</a:t>
            </a:r>
          </a:p>
          <a:p>
            <a:pPr>
              <a:lnSpc>
                <a:spcPct val="250000"/>
              </a:lnSpc>
            </a:pPr>
            <a:r>
              <a:rPr lang="en-US" sz="1600" b="1">
                <a:solidFill>
                  <a:srgbClr val="00417C"/>
                </a:solidFill>
                <a:latin typeface="Arial" panose="020B0604020202020204" pitchFamily="34" charset="0"/>
                <a:cs typeface="Arial" panose="020B0604020202020204" pitchFamily="34" charset="0"/>
              </a:rPr>
              <a:t>Problem-Solving &amp; Decision-Making</a:t>
            </a:r>
            <a:r>
              <a:rPr lang="en-US" sz="1600">
                <a:solidFill>
                  <a:srgbClr val="00417C"/>
                </a:solidFill>
                <a:latin typeface="Arial" panose="020B0604020202020204" pitchFamily="34" charset="0"/>
                <a:cs typeface="Arial" panose="020B0604020202020204" pitchFamily="34" charset="0"/>
              </a:rPr>
              <a:t> – Handling challenges effectively.</a:t>
            </a:r>
          </a:p>
          <a:p>
            <a:pPr>
              <a:lnSpc>
                <a:spcPct val="250000"/>
              </a:lnSpc>
            </a:pPr>
            <a:r>
              <a:rPr lang="en-US" sz="1600" b="1">
                <a:solidFill>
                  <a:srgbClr val="00417C"/>
                </a:solidFill>
                <a:latin typeface="Arial" panose="020B0604020202020204" pitchFamily="34" charset="0"/>
                <a:cs typeface="Arial" panose="020B0604020202020204" pitchFamily="34" charset="0"/>
              </a:rPr>
              <a:t>Strategic Thinking</a:t>
            </a:r>
            <a:r>
              <a:rPr lang="en-US" sz="1600">
                <a:solidFill>
                  <a:srgbClr val="00417C"/>
                </a:solidFill>
                <a:latin typeface="Arial" panose="020B0604020202020204" pitchFamily="34" charset="0"/>
                <a:cs typeface="Arial" panose="020B0604020202020204" pitchFamily="34" charset="0"/>
              </a:rPr>
              <a:t> – Driving long-term sales growth.</a:t>
            </a:r>
          </a:p>
          <a:p>
            <a:pPr>
              <a:lnSpc>
                <a:spcPct val="250000"/>
              </a:lnSpc>
            </a:pPr>
            <a:r>
              <a:rPr lang="en-US" sz="1600" b="1">
                <a:solidFill>
                  <a:srgbClr val="00417C"/>
                </a:solidFill>
                <a:latin typeface="Arial" panose="020B0604020202020204" pitchFamily="34" charset="0"/>
                <a:cs typeface="Arial" panose="020B0604020202020204" pitchFamily="34" charset="0"/>
              </a:rPr>
              <a:t>Emotional Intelligence</a:t>
            </a:r>
            <a:r>
              <a:rPr lang="en-US" sz="1600">
                <a:solidFill>
                  <a:srgbClr val="00417C"/>
                </a:solidFill>
                <a:latin typeface="Arial" panose="020B0604020202020204" pitchFamily="34" charset="0"/>
                <a:cs typeface="Arial" panose="020B0604020202020204" pitchFamily="34" charset="0"/>
              </a:rPr>
              <a:t> – Leading with empathy &amp; adaptability.</a:t>
            </a:r>
          </a:p>
        </p:txBody>
      </p:sp>
      <p:sp>
        <p:nvSpPr>
          <p:cNvPr id="2" name="Text Placeholder 1"/>
          <p:cNvSpPr txBox="1">
            <a:spLocks/>
          </p:cNvSpPr>
          <p:nvPr/>
        </p:nvSpPr>
        <p:spPr>
          <a:xfrm>
            <a:off x="9837145" y="1543862"/>
            <a:ext cx="3655822" cy="47200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custDataLst>
      <p:tags r:id="rId1"/>
    </p:custDataLst>
    <p:extLst>
      <p:ext uri="{BB962C8B-B14F-4D97-AF65-F5344CB8AC3E}">
        <p14:creationId xmlns:p14="http://schemas.microsoft.com/office/powerpoint/2010/main" val="39624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928A-E01C-4743-1013-2B2FEE5CC5A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43F36F7-313F-1613-CE2F-48C00FF9399D}"/>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REALITY RELATED QUESTIONS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608CC9AF-F2D4-16CA-BCD4-13A5255A9592}"/>
              </a:ext>
            </a:extLst>
          </p:cNvPr>
          <p:cNvSpPr txBox="1"/>
          <p:nvPr/>
        </p:nvSpPr>
        <p:spPr>
          <a:xfrm>
            <a:off x="7171145" y="3002530"/>
            <a:ext cx="4543527" cy="3036152"/>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have you tried so far? </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How do others perceive this? </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Who have you talked to? </a:t>
            </a:r>
          </a:p>
          <a:p>
            <a:pPr marL="0" marR="0" lvl="0" indent="0" algn="l" defTabSz="914400" rtl="0" eaLnBrk="1" fontAlgn="auto" latinLnBrk="0" hangingPunct="1">
              <a:lnSpc>
                <a:spcPct val="2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p:txBody>
      </p:sp>
      <p:sp>
        <p:nvSpPr>
          <p:cNvPr id="4" name="TextBox 3">
            <a:extLst>
              <a:ext uri="{FF2B5EF4-FFF2-40B4-BE49-F238E27FC236}">
                <a16:creationId xmlns:a16="http://schemas.microsoft.com/office/drawing/2014/main" id="{C408F106-0EF4-1DA4-1BD2-828FA3FEE9F5}"/>
              </a:ext>
            </a:extLst>
          </p:cNvPr>
          <p:cNvSpPr txBox="1"/>
          <p:nvPr/>
        </p:nvSpPr>
        <p:spPr>
          <a:xfrm>
            <a:off x="1009330" y="3002530"/>
            <a:ext cx="6667500" cy="3036152"/>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is happening at the moment? </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When does this happen?</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impact is this having?</a:t>
            </a:r>
          </a:p>
          <a:p>
            <a:pPr marL="0" marR="0" lvl="0" indent="0" algn="l" defTabSz="914400" rtl="0" eaLnBrk="1" fontAlgn="auto" latinLnBrk="0" hangingPunct="1">
              <a:lnSpc>
                <a:spcPct val="2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p:txBody>
      </p:sp>
      <p:grpSp>
        <p:nvGrpSpPr>
          <p:cNvPr id="3" name="Group 2">
            <a:extLst>
              <a:ext uri="{FF2B5EF4-FFF2-40B4-BE49-F238E27FC236}">
                <a16:creationId xmlns:a16="http://schemas.microsoft.com/office/drawing/2014/main" id="{FBE56CF4-1E05-6169-1D09-62330108AA38}"/>
              </a:ext>
            </a:extLst>
          </p:cNvPr>
          <p:cNvGrpSpPr/>
          <p:nvPr/>
        </p:nvGrpSpPr>
        <p:grpSpPr>
          <a:xfrm>
            <a:off x="658368" y="1261872"/>
            <a:ext cx="10648096" cy="1445105"/>
            <a:chOff x="767194" y="1411531"/>
            <a:chExt cx="10648096" cy="1445105"/>
          </a:xfrm>
        </p:grpSpPr>
        <p:sp>
          <p:nvSpPr>
            <p:cNvPr id="5" name="Rectangle 4">
              <a:extLst>
                <a:ext uri="{FF2B5EF4-FFF2-40B4-BE49-F238E27FC236}">
                  <a16:creationId xmlns:a16="http://schemas.microsoft.com/office/drawing/2014/main" id="{B9FCBB6E-0C89-8448-7748-2EDBD59287B5}"/>
                </a:ext>
              </a:extLst>
            </p:cNvPr>
            <p:cNvSpPr/>
            <p:nvPr/>
          </p:nvSpPr>
          <p:spPr>
            <a:xfrm>
              <a:off x="774434" y="1411531"/>
              <a:ext cx="10640856" cy="559217"/>
            </a:xfrm>
            <a:prstGeom prst="rect">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rial MT"/>
                </a:rPr>
                <a:t>REALITY: </a:t>
              </a:r>
              <a:r>
                <a:rPr lang="en-GB" sz="1600" i="1">
                  <a:solidFill>
                    <a:srgbClr val="00417C"/>
                  </a:solidFill>
                  <a:latin typeface="Arial MT"/>
                </a:rPr>
                <a:t>W</a:t>
              </a:r>
              <a:r>
                <a:rPr kumimoji="0" lang="en-GB" sz="1600" b="0" i="1" u="none" strike="noStrike" kern="1200" cap="none" spc="0" normalizeH="0" baseline="0" noProof="0">
                  <a:ln>
                    <a:noFill/>
                  </a:ln>
                  <a:solidFill>
                    <a:srgbClr val="00417C"/>
                  </a:solidFill>
                  <a:effectLst/>
                  <a:uLnTx/>
                  <a:uFillTx/>
                  <a:latin typeface="Arial MT"/>
                </a:rPr>
                <a:t>here are you now?</a:t>
              </a:r>
              <a:endParaRPr kumimoji="0" lang="en-GB" sz="1600" b="0" i="0" u="none" strike="noStrike" kern="1200" cap="none" spc="0" normalizeH="0" baseline="0" noProof="0">
                <a:ln>
                  <a:noFill/>
                </a:ln>
                <a:solidFill>
                  <a:srgbClr val="00417C"/>
                </a:solidFill>
                <a:effectLst/>
                <a:uLnTx/>
                <a:uFillTx/>
                <a:latin typeface="Arial MT"/>
              </a:endParaRPr>
            </a:p>
          </p:txBody>
        </p:sp>
        <p:sp>
          <p:nvSpPr>
            <p:cNvPr id="6" name="Rectangle 5">
              <a:extLst>
                <a:ext uri="{FF2B5EF4-FFF2-40B4-BE49-F238E27FC236}">
                  <a16:creationId xmlns:a16="http://schemas.microsoft.com/office/drawing/2014/main" id="{C4D9D990-7B1C-03FE-75DB-8D6F74B17F1A}"/>
                </a:ext>
              </a:extLst>
            </p:cNvPr>
            <p:cNvSpPr/>
            <p:nvPr/>
          </p:nvSpPr>
          <p:spPr>
            <a:xfrm>
              <a:off x="767194" y="1975547"/>
              <a:ext cx="3006520" cy="32847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The current reality where the coachee is now</a:t>
              </a:r>
            </a:p>
          </p:txBody>
        </p:sp>
        <p:sp>
          <p:nvSpPr>
            <p:cNvPr id="7" name="Rectangle 6">
              <a:extLst>
                <a:ext uri="{FF2B5EF4-FFF2-40B4-BE49-F238E27FC236}">
                  <a16:creationId xmlns:a16="http://schemas.microsoft.com/office/drawing/2014/main" id="{6EF9D8E1-3C7D-05DD-FC62-92ABB92BA80D}"/>
                </a:ext>
              </a:extLst>
            </p:cNvPr>
            <p:cNvSpPr/>
            <p:nvPr/>
          </p:nvSpPr>
          <p:spPr>
            <a:xfrm>
              <a:off x="3773714" y="1974484"/>
              <a:ext cx="2313908" cy="328474"/>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Question themselves</a:t>
              </a:r>
            </a:p>
          </p:txBody>
        </p:sp>
        <p:sp>
          <p:nvSpPr>
            <p:cNvPr id="8" name="Rectangle 7">
              <a:extLst>
                <a:ext uri="{FF2B5EF4-FFF2-40B4-BE49-F238E27FC236}">
                  <a16:creationId xmlns:a16="http://schemas.microsoft.com/office/drawing/2014/main" id="{8FFF746B-23E7-DCCA-802F-2C85AAD01B55}"/>
                </a:ext>
              </a:extLst>
            </p:cNvPr>
            <p:cNvSpPr/>
            <p:nvPr/>
          </p:nvSpPr>
          <p:spPr>
            <a:xfrm>
              <a:off x="6087621" y="1966574"/>
              <a:ext cx="2309796" cy="34166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Offer specific feedback</a:t>
              </a:r>
            </a:p>
          </p:txBody>
        </p:sp>
        <p:sp>
          <p:nvSpPr>
            <p:cNvPr id="9" name="Rectangle 8">
              <a:extLst>
                <a:ext uri="{FF2B5EF4-FFF2-40B4-BE49-F238E27FC236}">
                  <a16:creationId xmlns:a16="http://schemas.microsoft.com/office/drawing/2014/main" id="{55BABFF4-F8D8-167A-D704-7F019E1491A7}"/>
                </a:ext>
              </a:extLst>
            </p:cNvPr>
            <p:cNvSpPr/>
            <p:nvPr/>
          </p:nvSpPr>
          <p:spPr>
            <a:xfrm>
              <a:off x="8404657" y="1966574"/>
              <a:ext cx="3010633" cy="33899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Examine assumptions</a:t>
              </a:r>
            </a:p>
          </p:txBody>
        </p:sp>
        <p:sp>
          <p:nvSpPr>
            <p:cNvPr id="11" name="Down Arrow 35">
              <a:extLst>
                <a:ext uri="{FF2B5EF4-FFF2-40B4-BE49-F238E27FC236}">
                  <a16:creationId xmlns:a16="http://schemas.microsoft.com/office/drawing/2014/main" id="{99D345CB-90ED-C2C4-E476-80B707135C27}"/>
                </a:ext>
              </a:extLst>
            </p:cNvPr>
            <p:cNvSpPr/>
            <p:nvPr/>
          </p:nvSpPr>
          <p:spPr>
            <a:xfrm>
              <a:off x="5767552" y="2425833"/>
              <a:ext cx="631898" cy="430803"/>
            </a:xfrm>
            <a:prstGeom prst="downArrow">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417C"/>
                </a:solidFill>
                <a:effectLst/>
                <a:uLnTx/>
                <a:uFillTx/>
                <a:latin typeface="Arial MT"/>
              </a:endParaRPr>
            </a:p>
          </p:txBody>
        </p:sp>
      </p:grpSp>
    </p:spTree>
    <p:custDataLst>
      <p:tags r:id="rId1"/>
    </p:custDataLst>
    <p:extLst>
      <p:ext uri="{BB962C8B-B14F-4D97-AF65-F5344CB8AC3E}">
        <p14:creationId xmlns:p14="http://schemas.microsoft.com/office/powerpoint/2010/main" val="23562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8B1A9-4389-22A0-E20E-ECDE3035DFD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0FAC144-A82B-E28F-67FF-A0D117E84C79}"/>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OPPORTUNITY RELATED QUESTIONS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B1A7FE51-75B7-3748-7EFD-D195011C9B72}"/>
              </a:ext>
            </a:extLst>
          </p:cNvPr>
          <p:cNvSpPr txBox="1"/>
          <p:nvPr/>
        </p:nvSpPr>
        <p:spPr>
          <a:xfrm>
            <a:off x="667068" y="3063622"/>
            <a:ext cx="6667500" cy="3036152"/>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could you do to change the situation? </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are your alternatives?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are the pro’s and con’s?</a:t>
            </a:r>
          </a:p>
          <a:p>
            <a:pPr marL="0" marR="0" lvl="0" indent="0" algn="l" defTabSz="914400" rtl="0" eaLnBrk="1" fontAlgn="auto" latinLnBrk="0" hangingPunct="1">
              <a:lnSpc>
                <a:spcPct val="2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p:txBody>
      </p:sp>
      <p:sp>
        <p:nvSpPr>
          <p:cNvPr id="4" name="TextBox 3">
            <a:extLst>
              <a:ext uri="{FF2B5EF4-FFF2-40B4-BE49-F238E27FC236}">
                <a16:creationId xmlns:a16="http://schemas.microsoft.com/office/drawing/2014/main" id="{ED6F17F6-441E-65FD-A69B-A17B4EF09F3D}"/>
              </a:ext>
            </a:extLst>
          </p:cNvPr>
          <p:cNvSpPr txBox="1"/>
          <p:nvPr/>
        </p:nvSpPr>
        <p:spPr>
          <a:xfrm>
            <a:off x="6919620" y="3108444"/>
            <a:ext cx="4835308" cy="3036152"/>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Which one is most likely to work for you?</a:t>
            </a:r>
          </a:p>
          <a:p>
            <a:pPr>
              <a:lnSpc>
                <a:spcPct val="250000"/>
              </a:lnSpc>
              <a:defRPr/>
            </a:pPr>
            <a:r>
              <a:rPr lang="en-GB" sz="2000">
                <a:solidFill>
                  <a:srgbClr val="00417C"/>
                </a:solidFill>
                <a:latin typeface="Arial MT"/>
              </a:rPr>
              <a:t>What might be possible? </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Any other suggestions you can think off?</a:t>
            </a:r>
          </a:p>
          <a:p>
            <a:pPr marL="0" marR="0" lvl="0" indent="0" algn="l" defTabSz="914400" rtl="0" eaLnBrk="1" fontAlgn="auto" latinLnBrk="0" hangingPunct="1">
              <a:lnSpc>
                <a:spcPct val="25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p:txBody>
      </p:sp>
      <p:grpSp>
        <p:nvGrpSpPr>
          <p:cNvPr id="3" name="Group 2">
            <a:extLst>
              <a:ext uri="{FF2B5EF4-FFF2-40B4-BE49-F238E27FC236}">
                <a16:creationId xmlns:a16="http://schemas.microsoft.com/office/drawing/2014/main" id="{B99F8F71-6030-9EE5-FF23-8DB72B3DBAE2}"/>
              </a:ext>
            </a:extLst>
          </p:cNvPr>
          <p:cNvGrpSpPr/>
          <p:nvPr/>
        </p:nvGrpSpPr>
        <p:grpSpPr>
          <a:xfrm>
            <a:off x="658368" y="1261872"/>
            <a:ext cx="10683030" cy="1413475"/>
            <a:chOff x="667068" y="1317702"/>
            <a:chExt cx="10683030" cy="1413475"/>
          </a:xfrm>
        </p:grpSpPr>
        <p:sp>
          <p:nvSpPr>
            <p:cNvPr id="5" name="Rectangle 4">
              <a:extLst>
                <a:ext uri="{FF2B5EF4-FFF2-40B4-BE49-F238E27FC236}">
                  <a16:creationId xmlns:a16="http://schemas.microsoft.com/office/drawing/2014/main" id="{744D2C18-40FF-954F-8215-E4A9B42EF496}"/>
                </a:ext>
              </a:extLst>
            </p:cNvPr>
            <p:cNvSpPr/>
            <p:nvPr/>
          </p:nvSpPr>
          <p:spPr>
            <a:xfrm>
              <a:off x="667069" y="1317702"/>
              <a:ext cx="10683029" cy="559216"/>
            </a:xfrm>
            <a:prstGeom prst="rect">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rial MT"/>
                </a:rPr>
                <a:t>OPPORTUNITY: </a:t>
              </a:r>
              <a:r>
                <a:rPr kumimoji="0" lang="en-GB" sz="1600" b="0" i="1" u="none" strike="noStrike" kern="1200" cap="none" spc="0" normalizeH="0" baseline="0" noProof="0">
                  <a:ln>
                    <a:noFill/>
                  </a:ln>
                  <a:solidFill>
                    <a:srgbClr val="00417C"/>
                  </a:solidFill>
                  <a:effectLst/>
                  <a:uLnTx/>
                  <a:uFillTx/>
                  <a:latin typeface="Arial MT"/>
                </a:rPr>
                <a:t>What could you do</a:t>
              </a:r>
              <a:r>
                <a:rPr kumimoji="0" lang="en-GB" sz="1600" b="0" i="0" u="none" strike="noStrike" kern="1200" cap="none" spc="0" normalizeH="0" baseline="0" noProof="0">
                  <a:ln>
                    <a:noFill/>
                  </a:ln>
                  <a:solidFill>
                    <a:srgbClr val="00417C"/>
                  </a:solidFill>
                  <a:effectLst/>
                  <a:uLnTx/>
                  <a:uFillTx/>
                  <a:latin typeface="Arial MT"/>
                </a:rPr>
                <a:t>?</a:t>
              </a:r>
            </a:p>
          </p:txBody>
        </p:sp>
        <p:sp>
          <p:nvSpPr>
            <p:cNvPr id="6" name="Rectangle 5">
              <a:extLst>
                <a:ext uri="{FF2B5EF4-FFF2-40B4-BE49-F238E27FC236}">
                  <a16:creationId xmlns:a16="http://schemas.microsoft.com/office/drawing/2014/main" id="{1BD428A4-46EB-C599-8562-BB7999A025A7}"/>
                </a:ext>
              </a:extLst>
            </p:cNvPr>
            <p:cNvSpPr/>
            <p:nvPr/>
          </p:nvSpPr>
          <p:spPr>
            <a:xfrm>
              <a:off x="667068" y="1882979"/>
              <a:ext cx="3006520" cy="316277"/>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All options as to how the coachee will progress</a:t>
              </a:r>
            </a:p>
          </p:txBody>
        </p:sp>
        <p:sp>
          <p:nvSpPr>
            <p:cNvPr id="7" name="Rectangle 6">
              <a:extLst>
                <a:ext uri="{FF2B5EF4-FFF2-40B4-BE49-F238E27FC236}">
                  <a16:creationId xmlns:a16="http://schemas.microsoft.com/office/drawing/2014/main" id="{23382953-B7BF-DA67-D94E-D5F3FDB6FD88}"/>
                </a:ext>
              </a:extLst>
            </p:cNvPr>
            <p:cNvSpPr/>
            <p:nvPr/>
          </p:nvSpPr>
          <p:spPr>
            <a:xfrm>
              <a:off x="3678008" y="1879443"/>
              <a:ext cx="2311143" cy="31981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Invite suggestions</a:t>
              </a:r>
            </a:p>
          </p:txBody>
        </p:sp>
        <p:sp>
          <p:nvSpPr>
            <p:cNvPr id="8" name="Rectangle 7">
              <a:extLst>
                <a:ext uri="{FF2B5EF4-FFF2-40B4-BE49-F238E27FC236}">
                  <a16:creationId xmlns:a16="http://schemas.microsoft.com/office/drawing/2014/main" id="{C0BE28CA-9BA0-D447-B052-87584F408B64}"/>
                </a:ext>
              </a:extLst>
            </p:cNvPr>
            <p:cNvSpPr/>
            <p:nvPr/>
          </p:nvSpPr>
          <p:spPr>
            <a:xfrm>
              <a:off x="5989151" y="1880136"/>
              <a:ext cx="2308142" cy="319814"/>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Offer suggestions</a:t>
              </a:r>
            </a:p>
          </p:txBody>
        </p:sp>
        <p:sp>
          <p:nvSpPr>
            <p:cNvPr id="9" name="Rectangle 8">
              <a:extLst>
                <a:ext uri="{FF2B5EF4-FFF2-40B4-BE49-F238E27FC236}">
                  <a16:creationId xmlns:a16="http://schemas.microsoft.com/office/drawing/2014/main" id="{2EF9053F-BF77-3B87-69A5-A19530A963AE}"/>
                </a:ext>
              </a:extLst>
            </p:cNvPr>
            <p:cNvSpPr/>
            <p:nvPr/>
          </p:nvSpPr>
          <p:spPr>
            <a:xfrm>
              <a:off x="8297293" y="1880136"/>
              <a:ext cx="3052805" cy="319814"/>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Ensure that some choices are made</a:t>
              </a:r>
            </a:p>
          </p:txBody>
        </p:sp>
        <p:sp>
          <p:nvSpPr>
            <p:cNvPr id="11" name="Down Arrow 36">
              <a:extLst>
                <a:ext uri="{FF2B5EF4-FFF2-40B4-BE49-F238E27FC236}">
                  <a16:creationId xmlns:a16="http://schemas.microsoft.com/office/drawing/2014/main" id="{E76822AE-651D-069D-72BA-1770CE3F2989}"/>
                </a:ext>
              </a:extLst>
            </p:cNvPr>
            <p:cNvSpPr/>
            <p:nvPr/>
          </p:nvSpPr>
          <p:spPr>
            <a:xfrm>
              <a:off x="5668429" y="2331128"/>
              <a:ext cx="650334" cy="400049"/>
            </a:xfrm>
            <a:prstGeom prst="downArrow">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417C"/>
                </a:solidFill>
                <a:effectLst/>
                <a:uLnTx/>
                <a:uFillTx/>
                <a:latin typeface="Arial MT"/>
              </a:endParaRPr>
            </a:p>
          </p:txBody>
        </p:sp>
      </p:grpSp>
    </p:spTree>
    <p:custDataLst>
      <p:tags r:id="rId1"/>
    </p:custDataLst>
    <p:extLst>
      <p:ext uri="{BB962C8B-B14F-4D97-AF65-F5344CB8AC3E}">
        <p14:creationId xmlns:p14="http://schemas.microsoft.com/office/powerpoint/2010/main" val="89946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D0682-CC26-96BF-3503-68F96B0EDF5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6AE9DF8-B7C7-236E-E95F-21BCDEC2B9AE}"/>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WAYS FORWARD / WILL RELATED QUESTIONS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01FA779F-3A16-0976-2B44-9CE50D170D1D}"/>
              </a:ext>
            </a:extLst>
          </p:cNvPr>
          <p:cNvSpPr txBox="1"/>
          <p:nvPr/>
        </p:nvSpPr>
        <p:spPr>
          <a:xfrm>
            <a:off x="6805936" y="2742411"/>
            <a:ext cx="4609354" cy="3613233"/>
          </a:xfrm>
          <a:prstGeom prst="rect">
            <a:avLst/>
          </a:prstGeom>
          <a:noFill/>
        </p:spPr>
        <p:txBody>
          <a:bodyPr wrap="square" rtlCol="0">
            <a:spAutoFit/>
          </a:bodyPr>
          <a:lstStyle/>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Who will help?</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support might you need?</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could </a:t>
            </a:r>
            <a:r>
              <a:rPr lang="en-GB" sz="2000">
                <a:solidFill>
                  <a:srgbClr val="00417C"/>
                </a:solidFill>
                <a:latin typeface="Arial MT"/>
              </a:rPr>
              <a:t>take you off track</a:t>
            </a:r>
            <a:r>
              <a:rPr kumimoji="0" lang="en-GB" sz="2000" b="0" i="0" u="none" strike="noStrike" kern="1200" cap="none" spc="0" normalizeH="0" baseline="0" noProof="0">
                <a:ln>
                  <a:noFill/>
                </a:ln>
                <a:solidFill>
                  <a:srgbClr val="00417C"/>
                </a:solidFill>
                <a:effectLst/>
                <a:uLnTx/>
                <a:uFillTx/>
                <a:latin typeface="Arial MT"/>
              </a:rPr>
              <a:t>? </a:t>
            </a:r>
          </a:p>
          <a:p>
            <a:pPr marL="0" marR="0" lvl="0" indent="0" algn="l" defTabSz="914400" rtl="0" eaLnBrk="1" fontAlgn="auto" latinLnBrk="0" hangingPunct="1">
              <a:lnSpc>
                <a:spcPct val="3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p:txBody>
      </p:sp>
      <p:sp>
        <p:nvSpPr>
          <p:cNvPr id="6" name="TextBox 5">
            <a:extLst>
              <a:ext uri="{FF2B5EF4-FFF2-40B4-BE49-F238E27FC236}">
                <a16:creationId xmlns:a16="http://schemas.microsoft.com/office/drawing/2014/main" id="{BE445601-9E32-64D4-189A-19DFCFD5249D}"/>
              </a:ext>
            </a:extLst>
          </p:cNvPr>
          <p:cNvSpPr txBox="1"/>
          <p:nvPr/>
        </p:nvSpPr>
        <p:spPr>
          <a:xfrm>
            <a:off x="739729" y="2742411"/>
            <a:ext cx="6667500" cy="3613233"/>
          </a:xfrm>
          <a:prstGeom prst="rect">
            <a:avLst/>
          </a:prstGeom>
          <a:noFill/>
        </p:spPr>
        <p:txBody>
          <a:bodyPr wrap="square" rtlCol="0">
            <a:spAutoFit/>
          </a:bodyPr>
          <a:lstStyle/>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Where to from here?</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What do you need to do now?</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How are you going to make it happen? </a:t>
            </a:r>
          </a:p>
          <a:p>
            <a:pPr marL="0" marR="0" lvl="0" indent="0" algn="l" defTabSz="914400" rtl="0" eaLnBrk="1" fontAlgn="auto" latinLnBrk="0" hangingPunct="1">
              <a:lnSpc>
                <a:spcPct val="3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417C"/>
              </a:solidFill>
              <a:effectLst/>
              <a:uLnTx/>
              <a:uFillTx/>
              <a:latin typeface="Arial MT"/>
            </a:endParaRPr>
          </a:p>
        </p:txBody>
      </p:sp>
      <p:grpSp>
        <p:nvGrpSpPr>
          <p:cNvPr id="3" name="Group 2">
            <a:extLst>
              <a:ext uri="{FF2B5EF4-FFF2-40B4-BE49-F238E27FC236}">
                <a16:creationId xmlns:a16="http://schemas.microsoft.com/office/drawing/2014/main" id="{2DD42197-D6F4-34A2-2ABF-28D0DCA9BC1D}"/>
              </a:ext>
            </a:extLst>
          </p:cNvPr>
          <p:cNvGrpSpPr/>
          <p:nvPr/>
        </p:nvGrpSpPr>
        <p:grpSpPr>
          <a:xfrm>
            <a:off x="658368" y="1261872"/>
            <a:ext cx="10717536" cy="850404"/>
            <a:chOff x="625136" y="1354517"/>
            <a:chExt cx="10717536" cy="850404"/>
          </a:xfrm>
        </p:grpSpPr>
        <p:sp>
          <p:nvSpPr>
            <p:cNvPr id="7" name="Rectangle 6">
              <a:extLst>
                <a:ext uri="{FF2B5EF4-FFF2-40B4-BE49-F238E27FC236}">
                  <a16:creationId xmlns:a16="http://schemas.microsoft.com/office/drawing/2014/main" id="{12465B7C-C447-DCFD-672E-D7BD85B6FA28}"/>
                </a:ext>
              </a:extLst>
            </p:cNvPr>
            <p:cNvSpPr/>
            <p:nvPr/>
          </p:nvSpPr>
          <p:spPr>
            <a:xfrm>
              <a:off x="625136" y="1354517"/>
              <a:ext cx="10717536" cy="559215"/>
            </a:xfrm>
            <a:prstGeom prst="rect">
              <a:avLst/>
            </a:prstGeom>
            <a:solidFill>
              <a:schemeClr val="tx2">
                <a:lumMod val="20000"/>
                <a:lumOff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rial MT"/>
                </a:rPr>
                <a:t>WAY FORWARD: </a:t>
              </a:r>
              <a:r>
                <a:rPr lang="en-GB" sz="1600" i="1">
                  <a:solidFill>
                    <a:srgbClr val="00417C"/>
                  </a:solidFill>
                  <a:latin typeface="Arial MT"/>
                </a:rPr>
                <a:t>W</a:t>
              </a:r>
              <a:r>
                <a:rPr kumimoji="0" lang="en-GB" sz="1600" b="0" i="1" u="none" strike="noStrike" kern="1200" cap="none" spc="0" normalizeH="0" baseline="0" noProof="0">
                  <a:ln>
                    <a:noFill/>
                  </a:ln>
                  <a:solidFill>
                    <a:srgbClr val="00417C"/>
                  </a:solidFill>
                  <a:effectLst/>
                  <a:uLnTx/>
                  <a:uFillTx/>
                  <a:latin typeface="Arial MT"/>
                </a:rPr>
                <a:t>hat will you do?</a:t>
              </a:r>
            </a:p>
          </p:txBody>
        </p:sp>
        <p:sp>
          <p:nvSpPr>
            <p:cNvPr id="8" name="Rectangle 7">
              <a:extLst>
                <a:ext uri="{FF2B5EF4-FFF2-40B4-BE49-F238E27FC236}">
                  <a16:creationId xmlns:a16="http://schemas.microsoft.com/office/drawing/2014/main" id="{C2A52AD0-986A-F708-BEA3-9000E81F0176}"/>
                </a:ext>
              </a:extLst>
            </p:cNvPr>
            <p:cNvSpPr/>
            <p:nvPr/>
          </p:nvSpPr>
          <p:spPr>
            <a:xfrm>
              <a:off x="625136" y="1919171"/>
              <a:ext cx="3041026" cy="28575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Actions steps to the goal</a:t>
              </a:r>
            </a:p>
          </p:txBody>
        </p:sp>
        <p:sp>
          <p:nvSpPr>
            <p:cNvPr id="9" name="Rectangle 8">
              <a:extLst>
                <a:ext uri="{FF2B5EF4-FFF2-40B4-BE49-F238E27FC236}">
                  <a16:creationId xmlns:a16="http://schemas.microsoft.com/office/drawing/2014/main" id="{EDE4F9AA-9FB4-4013-269F-E58D6FEE1D0E}"/>
                </a:ext>
              </a:extLst>
            </p:cNvPr>
            <p:cNvSpPr/>
            <p:nvPr/>
          </p:nvSpPr>
          <p:spPr>
            <a:xfrm>
              <a:off x="3666162" y="1919171"/>
              <a:ext cx="2306669" cy="28575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Prepare a plan with specific actions</a:t>
              </a:r>
            </a:p>
          </p:txBody>
        </p:sp>
        <p:sp>
          <p:nvSpPr>
            <p:cNvPr id="11" name="Rectangle 10">
              <a:extLst>
                <a:ext uri="{FF2B5EF4-FFF2-40B4-BE49-F238E27FC236}">
                  <a16:creationId xmlns:a16="http://schemas.microsoft.com/office/drawing/2014/main" id="{C128317A-4438-93CA-B9C3-4DE19CDAB200}"/>
                </a:ext>
              </a:extLst>
            </p:cNvPr>
            <p:cNvSpPr/>
            <p:nvPr/>
          </p:nvSpPr>
          <p:spPr>
            <a:xfrm>
              <a:off x="5974462" y="1919171"/>
              <a:ext cx="2321156" cy="28575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Identify </a:t>
              </a:r>
              <a:r>
                <a:rPr lang="en-GB" sz="1000">
                  <a:solidFill>
                    <a:srgbClr val="00417C"/>
                  </a:solidFill>
                  <a:latin typeface="Arial MT"/>
                </a:rPr>
                <a:t>any </a:t>
              </a:r>
              <a:r>
                <a:rPr kumimoji="0" lang="en-GB" sz="1000" b="0" i="0" u="none" strike="noStrike" kern="1200" cap="none" spc="0" normalizeH="0" baseline="0" noProof="0">
                  <a:ln>
                    <a:noFill/>
                  </a:ln>
                  <a:solidFill>
                    <a:srgbClr val="00417C"/>
                  </a:solidFill>
                  <a:effectLst/>
                  <a:uLnTx/>
                  <a:uFillTx/>
                  <a:latin typeface="Arial MT"/>
                </a:rPr>
                <a:t>obstacles / objections</a:t>
              </a:r>
            </a:p>
          </p:txBody>
        </p:sp>
        <p:sp>
          <p:nvSpPr>
            <p:cNvPr id="12" name="Rectangle 11">
              <a:extLst>
                <a:ext uri="{FF2B5EF4-FFF2-40B4-BE49-F238E27FC236}">
                  <a16:creationId xmlns:a16="http://schemas.microsoft.com/office/drawing/2014/main" id="{A4F6BE42-DBA6-A6FF-FB66-8B0AA6AEBCE2}"/>
                </a:ext>
              </a:extLst>
            </p:cNvPr>
            <p:cNvSpPr/>
            <p:nvPr/>
          </p:nvSpPr>
          <p:spPr>
            <a:xfrm>
              <a:off x="8289867" y="1919171"/>
              <a:ext cx="3052805" cy="28575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417C"/>
                  </a:solidFill>
                  <a:effectLst/>
                  <a:uLnTx/>
                  <a:uFillTx/>
                  <a:latin typeface="Arial MT"/>
                </a:rPr>
                <a:t>Agree support</a:t>
              </a:r>
            </a:p>
          </p:txBody>
        </p:sp>
      </p:grpSp>
    </p:spTree>
    <p:custDataLst>
      <p:tags r:id="rId1"/>
    </p:custDataLst>
    <p:extLst>
      <p:ext uri="{BB962C8B-B14F-4D97-AF65-F5344CB8AC3E}">
        <p14:creationId xmlns:p14="http://schemas.microsoft.com/office/powerpoint/2010/main" val="173687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437C-3113-132F-9532-6AA633B0557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F88C4F7-4954-4A46-8BF8-7A93D8F40F10}"/>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KEY POINTS OF STRUCTURING THE SESSION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3" name="Text Placeholder 1">
            <a:extLst>
              <a:ext uri="{FF2B5EF4-FFF2-40B4-BE49-F238E27FC236}">
                <a16:creationId xmlns:a16="http://schemas.microsoft.com/office/drawing/2014/main" id="{DF8B0438-0E1E-FF56-A264-BED790736DF6}"/>
              </a:ext>
            </a:extLst>
          </p:cNvPr>
          <p:cNvSpPr txBox="1">
            <a:spLocks/>
          </p:cNvSpPr>
          <p:nvPr/>
        </p:nvSpPr>
        <p:spPr>
          <a:xfrm>
            <a:off x="335033" y="953577"/>
            <a:ext cx="6093989" cy="5610305"/>
          </a:xfrm>
          <a:prstGeom prst="rect">
            <a:avLst/>
          </a:prstGeom>
        </p:spPr>
        <p:txBody>
          <a:bodyPr>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lgn="just">
              <a:spcAft>
                <a:spcPts val="1200"/>
              </a:spcAft>
            </a:pPr>
            <a:endParaRPr lang="en-GB" sz="1600">
              <a:solidFill>
                <a:srgbClr val="00417C"/>
              </a:solidFill>
              <a:latin typeface="Arial MT"/>
            </a:endParaRPr>
          </a:p>
          <a:p>
            <a:pPr marL="285750" indent="-285750" algn="just">
              <a:spcAft>
                <a:spcPts val="1200"/>
              </a:spcAft>
              <a:buFont typeface="Wingdings" panose="05000000000000000000" pitchFamily="2" charset="2"/>
              <a:buChar char="§"/>
            </a:pPr>
            <a:r>
              <a:rPr lang="en-GB" sz="1600">
                <a:solidFill>
                  <a:srgbClr val="00417C"/>
                </a:solidFill>
                <a:latin typeface="Arial MT"/>
              </a:rPr>
              <a:t>The Goal needs to be inspirational and positive and it should require the individual being coached to stretch themselves</a:t>
            </a:r>
          </a:p>
          <a:p>
            <a:pPr marL="285750" indent="-285750" algn="just">
              <a:spcAft>
                <a:spcPts val="1200"/>
              </a:spcAft>
              <a:buFont typeface="Wingdings" panose="05000000000000000000" pitchFamily="2" charset="2"/>
              <a:buChar char="§"/>
            </a:pPr>
            <a:endParaRPr lang="en-GB" sz="1600">
              <a:solidFill>
                <a:srgbClr val="00417C"/>
              </a:solidFill>
              <a:latin typeface="Arial MT"/>
            </a:endParaRPr>
          </a:p>
          <a:p>
            <a:pPr marL="285750" indent="-285750" algn="just">
              <a:spcAft>
                <a:spcPts val="1200"/>
              </a:spcAft>
              <a:buFont typeface="Wingdings" panose="05000000000000000000" pitchFamily="2" charset="2"/>
              <a:buChar char="§"/>
            </a:pPr>
            <a:r>
              <a:rPr lang="en-GB" sz="1600">
                <a:solidFill>
                  <a:srgbClr val="00417C"/>
                </a:solidFill>
                <a:latin typeface="Arial MT"/>
              </a:rPr>
              <a:t>The coachee should assess their own situation and you as the coach should be looking to identify potential in the situation rather than problems</a:t>
            </a:r>
          </a:p>
          <a:p>
            <a:pPr marL="285750" indent="-285750" algn="just">
              <a:spcAft>
                <a:spcPts val="1200"/>
              </a:spcAft>
              <a:buFont typeface="Wingdings" panose="05000000000000000000" pitchFamily="2" charset="2"/>
              <a:buChar char="§"/>
            </a:pPr>
            <a:endParaRPr lang="en-GB" sz="1600">
              <a:solidFill>
                <a:srgbClr val="00417C"/>
              </a:solidFill>
              <a:latin typeface="Arial MT"/>
            </a:endParaRPr>
          </a:p>
          <a:p>
            <a:pPr marL="285750" indent="-285750" algn="just">
              <a:spcAft>
                <a:spcPts val="1200"/>
              </a:spcAft>
              <a:buFont typeface="Wingdings" panose="05000000000000000000" pitchFamily="2" charset="2"/>
              <a:buChar char="§"/>
            </a:pPr>
            <a:r>
              <a:rPr lang="en-GB" sz="1600">
                <a:solidFill>
                  <a:srgbClr val="00417C"/>
                </a:solidFill>
                <a:latin typeface="Arial MT"/>
              </a:rPr>
              <a:t>Agree a plan, including deadlines in order to make achievable progress.</a:t>
            </a:r>
          </a:p>
          <a:p>
            <a:pPr marL="285750" indent="-285750" algn="just">
              <a:spcAft>
                <a:spcPts val="1200"/>
              </a:spcAft>
              <a:buFont typeface="Wingdings" panose="05000000000000000000" pitchFamily="2" charset="2"/>
              <a:buChar char="§"/>
            </a:pPr>
            <a:endParaRPr lang="en-GB" sz="1600">
              <a:solidFill>
                <a:srgbClr val="00417C"/>
              </a:solidFill>
              <a:latin typeface="Arial MT"/>
            </a:endParaRPr>
          </a:p>
          <a:p>
            <a:pPr marL="285750" indent="-285750" algn="just">
              <a:spcAft>
                <a:spcPts val="1200"/>
              </a:spcAft>
              <a:buFont typeface="Wingdings" panose="05000000000000000000" pitchFamily="2" charset="2"/>
              <a:buChar char="§"/>
            </a:pPr>
            <a:r>
              <a:rPr lang="en-GB" sz="1600">
                <a:solidFill>
                  <a:srgbClr val="00417C"/>
                </a:solidFill>
                <a:latin typeface="Arial MT"/>
              </a:rPr>
              <a:t>Both coach and coachee should remain flexible throughout the entire process.</a:t>
            </a:r>
            <a:endParaRPr lang="en-GB" sz="1600" kern="0">
              <a:solidFill>
                <a:srgbClr val="00417C"/>
              </a:solidFill>
              <a:latin typeface="Arial MT"/>
            </a:endParaRPr>
          </a:p>
        </p:txBody>
      </p:sp>
    </p:spTree>
    <p:custDataLst>
      <p:tags r:id="rId1"/>
    </p:custDataLst>
    <p:extLst>
      <p:ext uri="{BB962C8B-B14F-4D97-AF65-F5344CB8AC3E}">
        <p14:creationId xmlns:p14="http://schemas.microsoft.com/office/powerpoint/2010/main" val="428437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5ED9E-667B-3179-057B-ED27D0AD4A3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4387C4B-203F-459B-6090-3B74A37C5D2F}"/>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THE COACHING JOURNEY – YOU’VE REACHED FEEDBACK!</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Shape 807">
            <a:extLst>
              <a:ext uri="{FF2B5EF4-FFF2-40B4-BE49-F238E27FC236}">
                <a16:creationId xmlns:a16="http://schemas.microsoft.com/office/drawing/2014/main" id="{18A8DA1B-1A03-055E-6182-C29F5A374278}"/>
              </a:ext>
            </a:extLst>
          </p:cNvPr>
          <p:cNvSpPr/>
          <p:nvPr/>
        </p:nvSpPr>
        <p:spPr>
          <a:xfrm>
            <a:off x="964673" y="3645427"/>
            <a:ext cx="1869324" cy="1860878"/>
          </a:xfrm>
          <a:prstGeom prst="ellipse">
            <a:avLst/>
          </a:prstGeom>
          <a:solidFill>
            <a:schemeClr val="tx2">
              <a:lumMod val="20000"/>
              <a:lumOff val="80000"/>
            </a:schemeClr>
          </a:solidFill>
          <a:ln w="12700">
            <a:miter lim="400000"/>
          </a:ln>
          <a:effectLst>
            <a:outerShdw blurRad="444500" rotWithShape="0">
              <a:srgbClr val="000000">
                <a:alpha val="7000"/>
              </a:srgbClr>
            </a:outerShdw>
          </a:effectLst>
        </p:spPr>
        <p:txBody>
          <a:bodyPr lIns="27601" tIns="27601" rIns="27601" bIns="27601" anchor="ct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sp>
        <p:nvSpPr>
          <p:cNvPr id="16" name="Shape 812">
            <a:extLst>
              <a:ext uri="{FF2B5EF4-FFF2-40B4-BE49-F238E27FC236}">
                <a16:creationId xmlns:a16="http://schemas.microsoft.com/office/drawing/2014/main" id="{52EF4FFA-CB6B-2962-27A4-E36E0701730B}"/>
              </a:ext>
            </a:extLst>
          </p:cNvPr>
          <p:cNvSpPr/>
          <p:nvPr/>
        </p:nvSpPr>
        <p:spPr>
          <a:xfrm>
            <a:off x="3562547" y="1459082"/>
            <a:ext cx="2038523" cy="2038999"/>
          </a:xfrm>
          <a:prstGeom prst="ellipse">
            <a:avLst/>
          </a:prstGeom>
          <a:solidFill>
            <a:schemeClr val="tx2">
              <a:lumMod val="20000"/>
              <a:lumOff val="80000"/>
            </a:schemeClr>
          </a:solidFill>
          <a:ln w="12700">
            <a:miter lim="400000"/>
          </a:ln>
          <a:effectLst>
            <a:outerShdw blurRad="444500" rotWithShape="0">
              <a:srgbClr val="000000">
                <a:alpha val="7000"/>
              </a:srgbClr>
            </a:outerShdw>
          </a:effectLst>
        </p:spPr>
        <p:txBody>
          <a:bodyPr lIns="27601" tIns="27601" rIns="27601" bIns="27601" anchor="ct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grpSp>
        <p:nvGrpSpPr>
          <p:cNvPr id="25" name="Group 837">
            <a:extLst>
              <a:ext uri="{FF2B5EF4-FFF2-40B4-BE49-F238E27FC236}">
                <a16:creationId xmlns:a16="http://schemas.microsoft.com/office/drawing/2014/main" id="{B3A5A747-071C-AF28-ADD5-8CE9A6BECEEB}"/>
              </a:ext>
            </a:extLst>
          </p:cNvPr>
          <p:cNvGrpSpPr/>
          <p:nvPr/>
        </p:nvGrpSpPr>
        <p:grpSpPr>
          <a:xfrm>
            <a:off x="5010492" y="2875901"/>
            <a:ext cx="2999169" cy="2372168"/>
            <a:chOff x="568732" y="420226"/>
            <a:chExt cx="5259713" cy="4238087"/>
          </a:xfrm>
          <a:solidFill>
            <a:schemeClr val="tx2">
              <a:lumMod val="20000"/>
              <a:lumOff val="80000"/>
            </a:schemeClr>
          </a:solidFill>
        </p:grpSpPr>
        <p:sp>
          <p:nvSpPr>
            <p:cNvPr id="29" name="Shape 834">
              <a:extLst>
                <a:ext uri="{FF2B5EF4-FFF2-40B4-BE49-F238E27FC236}">
                  <a16:creationId xmlns:a16="http://schemas.microsoft.com/office/drawing/2014/main" id="{526F322D-0C7B-075C-41EC-9EAFF13ABB56}"/>
                </a:ext>
              </a:extLst>
            </p:cNvPr>
            <p:cNvSpPr/>
            <p:nvPr/>
          </p:nvSpPr>
          <p:spPr>
            <a:xfrm>
              <a:off x="568732" y="420226"/>
              <a:ext cx="2434889" cy="2072222"/>
            </a:xfrm>
            <a:prstGeom prst="line">
              <a:avLst/>
            </a:prstGeom>
            <a:grpFill/>
            <a:ln w="88900" cap="flat">
              <a:solidFill>
                <a:srgbClr val="DFDFDF"/>
              </a:solidFill>
              <a:prstDash val="solid"/>
              <a:round/>
            </a:ln>
            <a:effectLst/>
          </p:spPr>
          <p:txBody>
            <a:bodyPr wrap="square" lIns="27727" tIns="27727" rIns="27727" bIns="27727" numCol="1" anchor="t">
              <a:noAutofit/>
            </a:bodyPr>
            <a:lstStyle/>
            <a:p>
              <a:pPr defTabSz="551499" hangingPunct="0">
                <a:defRPr sz="1800">
                  <a:latin typeface="Calibri"/>
                  <a:ea typeface="Calibri"/>
                  <a:cs typeface="Calibri"/>
                  <a:sym typeface="Calibri"/>
                </a:defRPr>
              </a:pPr>
              <a:endParaRPr sz="950" kern="0">
                <a:solidFill>
                  <a:srgbClr val="000000"/>
                </a:solidFill>
                <a:latin typeface="Calibri"/>
                <a:ea typeface="Calibri"/>
                <a:cs typeface="Calibri"/>
                <a:sym typeface="Calibri"/>
              </a:endParaRPr>
            </a:p>
          </p:txBody>
        </p:sp>
        <p:sp>
          <p:nvSpPr>
            <p:cNvPr id="30" name="Shape 835">
              <a:extLst>
                <a:ext uri="{FF2B5EF4-FFF2-40B4-BE49-F238E27FC236}">
                  <a16:creationId xmlns:a16="http://schemas.microsoft.com/office/drawing/2014/main" id="{4A39ABCA-DC4F-EC6A-F820-7601707A8260}"/>
                </a:ext>
              </a:extLst>
            </p:cNvPr>
            <p:cNvSpPr/>
            <p:nvPr/>
          </p:nvSpPr>
          <p:spPr>
            <a:xfrm>
              <a:off x="2585815" y="1415683"/>
              <a:ext cx="3242630" cy="3242630"/>
            </a:xfrm>
            <a:prstGeom prst="ellipse">
              <a:avLst/>
            </a:prstGeom>
            <a:solidFill>
              <a:schemeClr val="tx2">
                <a:lumMod val="75000"/>
              </a:schemeClr>
            </a:solidFill>
            <a:ln w="12700" cap="flat">
              <a:noFill/>
              <a:miter lim="400000"/>
            </a:ln>
            <a:effectLst>
              <a:outerShdw blurRad="444500" rotWithShape="0">
                <a:srgbClr val="000000">
                  <a:alpha val="7000"/>
                </a:srgbClr>
              </a:outerShdw>
            </a:effectLst>
          </p:spPr>
          <p:txBody>
            <a:bodyPr wrap="square" lIns="27727" tIns="27727" rIns="27727" bIns="27727" numCol="1" anchor="ctr">
              <a:noAutofit/>
            </a:bodyP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sp>
          <p:nvSpPr>
            <p:cNvPr id="31" name="Shape 836">
              <a:extLst>
                <a:ext uri="{FF2B5EF4-FFF2-40B4-BE49-F238E27FC236}">
                  <a16:creationId xmlns:a16="http://schemas.microsoft.com/office/drawing/2014/main" id="{E8D847AA-81FB-CBD7-EF96-525EA035B157}"/>
                </a:ext>
              </a:extLst>
            </p:cNvPr>
            <p:cNvSpPr/>
            <p:nvPr/>
          </p:nvSpPr>
          <p:spPr>
            <a:xfrm>
              <a:off x="3003621" y="3011967"/>
              <a:ext cx="2368679" cy="890789"/>
            </a:xfrm>
            <a:prstGeom prst="rect">
              <a:avLst/>
            </a:prstGeom>
            <a:solidFill>
              <a:schemeClr val="tx2">
                <a:lumMod val="75000"/>
              </a:schemeClr>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3081" indent="6350" algn="ctr" defTabSz="552370" hangingPunct="0">
                <a:lnSpc>
                  <a:spcPct val="80000"/>
                </a:lnSpc>
                <a:defRPr sz="3600" b="1">
                  <a:solidFill>
                    <a:srgbClr val="333E47"/>
                  </a:solidFill>
                  <a:latin typeface="Calibri"/>
                  <a:ea typeface="Calibri"/>
                  <a:cs typeface="Calibri"/>
                  <a:sym typeface="Calibri"/>
                </a:defRPr>
              </a:pPr>
              <a:r>
                <a:rPr sz="2000" b="1" kern="0">
                  <a:solidFill>
                    <a:schemeClr val="bg1"/>
                  </a:solidFill>
                  <a:latin typeface="Calibri"/>
                  <a:ea typeface="Calibri"/>
                  <a:cs typeface="Calibri"/>
                  <a:sym typeface="Calibri"/>
                </a:rPr>
                <a:t> </a:t>
              </a:r>
              <a:r>
                <a:rPr lang="en-US" sz="2000" b="1" kern="0">
                  <a:solidFill>
                    <a:schemeClr val="bg1"/>
                  </a:solidFill>
                  <a:latin typeface="Calibri"/>
                  <a:ea typeface="Calibri"/>
                  <a:cs typeface="Calibri"/>
                  <a:sym typeface="Calibri"/>
                </a:rPr>
                <a:t>Give</a:t>
              </a:r>
            </a:p>
            <a:p>
              <a:pPr marR="3081" indent="6350" algn="ctr" defTabSz="552370" hangingPunct="0">
                <a:lnSpc>
                  <a:spcPct val="80000"/>
                </a:lnSpc>
                <a:defRPr sz="3600" b="1">
                  <a:solidFill>
                    <a:srgbClr val="333E47"/>
                  </a:solidFill>
                  <a:latin typeface="Calibri"/>
                  <a:ea typeface="Calibri"/>
                  <a:cs typeface="Calibri"/>
                  <a:sym typeface="Calibri"/>
                </a:defRPr>
              </a:pPr>
              <a:r>
                <a:rPr lang="en-US" sz="2000" b="1" kern="0">
                  <a:solidFill>
                    <a:schemeClr val="bg1"/>
                  </a:solidFill>
                  <a:latin typeface="Calibri"/>
                  <a:ea typeface="Calibri"/>
                  <a:cs typeface="Calibri"/>
                  <a:sym typeface="Calibri"/>
                </a:rPr>
                <a:t>F</a:t>
              </a:r>
              <a:r>
                <a:rPr sz="2000" b="1" kern="0">
                  <a:solidFill>
                    <a:schemeClr val="bg1"/>
                  </a:solidFill>
                  <a:latin typeface="Calibri"/>
                  <a:ea typeface="Calibri"/>
                  <a:cs typeface="Calibri"/>
                  <a:sym typeface="Calibri"/>
                </a:rPr>
                <a:t>eedback</a:t>
              </a:r>
            </a:p>
          </p:txBody>
        </p:sp>
      </p:grpSp>
      <p:grpSp>
        <p:nvGrpSpPr>
          <p:cNvPr id="33" name="Group 829">
            <a:extLst>
              <a:ext uri="{FF2B5EF4-FFF2-40B4-BE49-F238E27FC236}">
                <a16:creationId xmlns:a16="http://schemas.microsoft.com/office/drawing/2014/main" id="{639ACF65-FAB0-678C-90C5-AAD27499B9DA}"/>
              </a:ext>
            </a:extLst>
          </p:cNvPr>
          <p:cNvGrpSpPr/>
          <p:nvPr/>
        </p:nvGrpSpPr>
        <p:grpSpPr>
          <a:xfrm>
            <a:off x="2210057" y="1163070"/>
            <a:ext cx="3492925" cy="3004794"/>
            <a:chOff x="-1" y="0"/>
            <a:chExt cx="6193283" cy="5180264"/>
          </a:xfrm>
          <a:solidFill>
            <a:schemeClr val="accent3">
              <a:lumMod val="60000"/>
              <a:lumOff val="40000"/>
            </a:schemeClr>
          </a:solidFill>
        </p:grpSpPr>
        <p:grpSp>
          <p:nvGrpSpPr>
            <p:cNvPr id="37" name="Group 825">
              <a:extLst>
                <a:ext uri="{FF2B5EF4-FFF2-40B4-BE49-F238E27FC236}">
                  <a16:creationId xmlns:a16="http://schemas.microsoft.com/office/drawing/2014/main" id="{1B44F5B2-AFFB-38F2-3CE5-74F02DDADB30}"/>
                </a:ext>
              </a:extLst>
            </p:cNvPr>
            <p:cNvGrpSpPr/>
            <p:nvPr/>
          </p:nvGrpSpPr>
          <p:grpSpPr>
            <a:xfrm>
              <a:off x="-1" y="0"/>
              <a:ext cx="6193283" cy="5180264"/>
              <a:chOff x="0" y="0"/>
              <a:chExt cx="6193281" cy="5180264"/>
            </a:xfrm>
            <a:grpFill/>
          </p:grpSpPr>
          <p:sp>
            <p:nvSpPr>
              <p:cNvPr id="41" name="Shape 823">
                <a:extLst>
                  <a:ext uri="{FF2B5EF4-FFF2-40B4-BE49-F238E27FC236}">
                    <a16:creationId xmlns:a16="http://schemas.microsoft.com/office/drawing/2014/main" id="{4865F9FD-3E7B-6200-7FCB-2605A00EF8B2}"/>
                  </a:ext>
                </a:extLst>
              </p:cNvPr>
              <p:cNvSpPr/>
              <p:nvPr/>
            </p:nvSpPr>
            <p:spPr>
              <a:xfrm flipV="1">
                <a:off x="0" y="3136969"/>
                <a:ext cx="2492691" cy="2043295"/>
              </a:xfrm>
              <a:prstGeom prst="line">
                <a:avLst/>
              </a:prstGeom>
              <a:grpFill/>
              <a:ln w="88900" cap="flat">
                <a:solidFill>
                  <a:srgbClr val="DFDFDF"/>
                </a:solidFill>
                <a:prstDash val="solid"/>
                <a:round/>
              </a:ln>
              <a:effectLst/>
            </p:spPr>
            <p:txBody>
              <a:bodyPr wrap="square" lIns="27727" tIns="27727" rIns="27727" bIns="27727" numCol="1" anchor="t">
                <a:noAutofit/>
              </a:bodyPr>
              <a:lstStyle/>
              <a:p>
                <a:pPr defTabSz="551499" hangingPunct="0">
                  <a:defRPr sz="1800">
                    <a:latin typeface="Calibri"/>
                    <a:ea typeface="Calibri"/>
                    <a:cs typeface="Calibri"/>
                    <a:sym typeface="Calibri"/>
                  </a:defRPr>
                </a:pPr>
                <a:endParaRPr sz="950" kern="0">
                  <a:solidFill>
                    <a:srgbClr val="000000"/>
                  </a:solidFill>
                  <a:latin typeface="Calibri"/>
                  <a:ea typeface="Calibri"/>
                  <a:cs typeface="Calibri"/>
                  <a:sym typeface="Calibri"/>
                </a:endParaRPr>
              </a:p>
            </p:txBody>
          </p:sp>
          <p:sp>
            <p:nvSpPr>
              <p:cNvPr id="42" name="Shape 824">
                <a:extLst>
                  <a:ext uri="{FF2B5EF4-FFF2-40B4-BE49-F238E27FC236}">
                    <a16:creationId xmlns:a16="http://schemas.microsoft.com/office/drawing/2014/main" id="{5E5658CF-9C0E-0FA1-DC48-1BAAC0BECA83}"/>
                  </a:ext>
                </a:extLst>
              </p:cNvPr>
              <p:cNvSpPr/>
              <p:nvPr/>
            </p:nvSpPr>
            <p:spPr>
              <a:xfrm>
                <a:off x="2040933" y="0"/>
                <a:ext cx="4152348" cy="4152345"/>
              </a:xfrm>
              <a:prstGeom prst="ellipse">
                <a:avLst/>
              </a:prstGeom>
              <a:grpFill/>
              <a:ln w="12700" cap="flat">
                <a:noFill/>
                <a:miter lim="400000"/>
              </a:ln>
              <a:effectLst>
                <a:outerShdw blurRad="444500" rotWithShape="0">
                  <a:srgbClr val="000000">
                    <a:alpha val="7000"/>
                  </a:srgbClr>
                </a:outerShdw>
              </a:effectLst>
            </p:spPr>
            <p:txBody>
              <a:bodyPr wrap="square" lIns="27727" tIns="27727" rIns="27727" bIns="27727" numCol="1" anchor="ctr">
                <a:noAutofit/>
              </a:bodyP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grpSp>
        <p:grpSp>
          <p:nvGrpSpPr>
            <p:cNvPr id="38" name="Group 828">
              <a:extLst>
                <a:ext uri="{FF2B5EF4-FFF2-40B4-BE49-F238E27FC236}">
                  <a16:creationId xmlns:a16="http://schemas.microsoft.com/office/drawing/2014/main" id="{701170DE-EFCD-4E43-DE5A-C3006C95601C}"/>
                </a:ext>
              </a:extLst>
            </p:cNvPr>
            <p:cNvGrpSpPr/>
            <p:nvPr/>
          </p:nvGrpSpPr>
          <p:grpSpPr>
            <a:xfrm>
              <a:off x="2516910" y="1270169"/>
              <a:ext cx="3200392" cy="1758473"/>
              <a:chOff x="-40966" y="117652"/>
              <a:chExt cx="3200391" cy="1758473"/>
            </a:xfrm>
            <a:grpFill/>
          </p:grpSpPr>
          <p:sp>
            <p:nvSpPr>
              <p:cNvPr id="39" name="Shape 826">
                <a:extLst>
                  <a:ext uri="{FF2B5EF4-FFF2-40B4-BE49-F238E27FC236}">
                    <a16:creationId xmlns:a16="http://schemas.microsoft.com/office/drawing/2014/main" id="{DD7E5470-FDA3-DFD6-E016-F05FAB317978}"/>
                  </a:ext>
                </a:extLst>
              </p:cNvPr>
              <p:cNvSpPr/>
              <p:nvPr/>
            </p:nvSpPr>
            <p:spPr>
              <a:xfrm>
                <a:off x="-40966" y="1016542"/>
                <a:ext cx="3200391" cy="85958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3081" indent="6350" algn="ctr" defTabSz="552370" hangingPunct="0">
                  <a:lnSpc>
                    <a:spcPct val="80000"/>
                  </a:lnSpc>
                  <a:defRPr sz="3600" b="1">
                    <a:solidFill>
                      <a:srgbClr val="333E47"/>
                    </a:solidFill>
                    <a:latin typeface="Calibri"/>
                    <a:ea typeface="Calibri"/>
                    <a:cs typeface="Calibri"/>
                    <a:sym typeface="Calibri"/>
                  </a:defRPr>
                </a:pPr>
                <a:r>
                  <a:rPr lang="en-US" sz="2000" b="1" kern="0">
                    <a:solidFill>
                      <a:schemeClr val="bg1"/>
                    </a:solidFill>
                    <a:latin typeface="Calibri"/>
                    <a:ea typeface="Calibri"/>
                    <a:cs typeface="Calibri"/>
                    <a:sym typeface="Calibri"/>
                  </a:rPr>
                  <a:t>M</a:t>
                </a:r>
                <a:r>
                  <a:rPr sz="2000" b="1" kern="0">
                    <a:solidFill>
                      <a:schemeClr val="bg1"/>
                    </a:solidFill>
                    <a:latin typeface="Calibri"/>
                    <a:ea typeface="Calibri"/>
                    <a:cs typeface="Calibri"/>
                    <a:sym typeface="Calibri"/>
                  </a:rPr>
                  <a:t>ake it </a:t>
                </a:r>
              </a:p>
              <a:p>
                <a:pPr marR="3081" indent="6350" algn="ctr" defTabSz="552370" hangingPunct="0">
                  <a:lnSpc>
                    <a:spcPct val="80000"/>
                  </a:lnSpc>
                  <a:defRPr sz="3600" b="1">
                    <a:solidFill>
                      <a:srgbClr val="333E47"/>
                    </a:solidFill>
                    <a:latin typeface="Calibri"/>
                    <a:ea typeface="Calibri"/>
                    <a:cs typeface="Calibri"/>
                    <a:sym typeface="Calibri"/>
                  </a:defRPr>
                </a:pPr>
                <a:r>
                  <a:rPr lang="en-US" sz="2000" b="1" kern="0">
                    <a:solidFill>
                      <a:schemeClr val="bg1"/>
                    </a:solidFill>
                    <a:latin typeface="Calibri"/>
                    <a:ea typeface="Calibri"/>
                    <a:cs typeface="Calibri"/>
                    <a:sym typeface="Calibri"/>
                  </a:rPr>
                  <a:t>S</a:t>
                </a:r>
                <a:r>
                  <a:rPr sz="2000" b="1" kern="0">
                    <a:solidFill>
                      <a:schemeClr val="bg1"/>
                    </a:solidFill>
                    <a:latin typeface="Calibri"/>
                    <a:ea typeface="Calibri"/>
                    <a:cs typeface="Calibri"/>
                    <a:sym typeface="Calibri"/>
                  </a:rPr>
                  <a:t>afe</a:t>
                </a:r>
              </a:p>
            </p:txBody>
          </p:sp>
          <p:sp>
            <p:nvSpPr>
              <p:cNvPr id="40" name="Shape 827">
                <a:extLst>
                  <a:ext uri="{FF2B5EF4-FFF2-40B4-BE49-F238E27FC236}">
                    <a16:creationId xmlns:a16="http://schemas.microsoft.com/office/drawing/2014/main" id="{E0BEA2C4-0516-A139-C651-801C91C87D14}"/>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27727" tIns="27727" rIns="27727" bIns="27727" numCol="1" anchor="t">
                <a:noAutofit/>
              </a:bodyPr>
              <a:lstStyle/>
              <a:p>
                <a:pPr defTabSz="552370" hangingPunct="0">
                  <a:defRPr sz="2000">
                    <a:latin typeface="Calibri"/>
                    <a:ea typeface="Calibri"/>
                    <a:cs typeface="Calibri"/>
                    <a:sym typeface="Calibri"/>
                  </a:defRPr>
                </a:pPr>
                <a:endParaRPr sz="950" kern="0">
                  <a:solidFill>
                    <a:srgbClr val="000000"/>
                  </a:solidFill>
                  <a:latin typeface="Calibri"/>
                  <a:ea typeface="Calibri"/>
                  <a:cs typeface="Calibri"/>
                  <a:sym typeface="Calibri"/>
                </a:endParaRPr>
              </a:p>
            </p:txBody>
          </p:sp>
        </p:grpSp>
      </p:grpSp>
      <p:grpSp>
        <p:nvGrpSpPr>
          <p:cNvPr id="43" name="Group 847">
            <a:extLst>
              <a:ext uri="{FF2B5EF4-FFF2-40B4-BE49-F238E27FC236}">
                <a16:creationId xmlns:a16="http://schemas.microsoft.com/office/drawing/2014/main" id="{AA327C4B-4ADA-2E76-1DD3-105F4FBC2BB0}"/>
              </a:ext>
            </a:extLst>
          </p:cNvPr>
          <p:cNvGrpSpPr/>
          <p:nvPr/>
        </p:nvGrpSpPr>
        <p:grpSpPr>
          <a:xfrm>
            <a:off x="676887" y="3132185"/>
            <a:ext cx="3101620" cy="3043137"/>
            <a:chOff x="-26788" y="5789"/>
            <a:chExt cx="3763081" cy="3763082"/>
          </a:xfrm>
          <a:solidFill>
            <a:schemeClr val="tx2">
              <a:lumMod val="20000"/>
              <a:lumOff val="80000"/>
            </a:schemeClr>
          </a:solidFill>
        </p:grpSpPr>
        <p:sp>
          <p:nvSpPr>
            <p:cNvPr id="44" name="Shape 842">
              <a:extLst>
                <a:ext uri="{FF2B5EF4-FFF2-40B4-BE49-F238E27FC236}">
                  <a16:creationId xmlns:a16="http://schemas.microsoft.com/office/drawing/2014/main" id="{2C2F3D94-8764-204B-7F9D-C9F59630A5AA}"/>
                </a:ext>
              </a:extLst>
            </p:cNvPr>
            <p:cNvSpPr/>
            <p:nvPr/>
          </p:nvSpPr>
          <p:spPr>
            <a:xfrm>
              <a:off x="-26788" y="5789"/>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27727" tIns="27727" rIns="27727" bIns="27727" numCol="1" anchor="ctr">
              <a:noAutofit/>
            </a:bodyP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grpSp>
          <p:nvGrpSpPr>
            <p:cNvPr id="45" name="Group 845">
              <a:extLst>
                <a:ext uri="{FF2B5EF4-FFF2-40B4-BE49-F238E27FC236}">
                  <a16:creationId xmlns:a16="http://schemas.microsoft.com/office/drawing/2014/main" id="{280D392F-DBBE-C348-27F4-1982D1406410}"/>
                </a:ext>
              </a:extLst>
            </p:cNvPr>
            <p:cNvGrpSpPr/>
            <p:nvPr/>
          </p:nvGrpSpPr>
          <p:grpSpPr>
            <a:xfrm>
              <a:off x="231553" y="1091338"/>
              <a:ext cx="3200392" cy="1565984"/>
              <a:chOff x="-32490" y="117652"/>
              <a:chExt cx="3200391" cy="1565984"/>
            </a:xfrm>
            <a:grpFill/>
          </p:grpSpPr>
          <p:sp>
            <p:nvSpPr>
              <p:cNvPr id="47" name="Shape 843">
                <a:extLst>
                  <a:ext uri="{FF2B5EF4-FFF2-40B4-BE49-F238E27FC236}">
                    <a16:creationId xmlns:a16="http://schemas.microsoft.com/office/drawing/2014/main" id="{90C9466E-2113-E810-DE7A-2CB0C1E843C0}"/>
                  </a:ext>
                </a:extLst>
              </p:cNvPr>
              <p:cNvSpPr/>
              <p:nvPr/>
            </p:nvSpPr>
            <p:spPr>
              <a:xfrm>
                <a:off x="-32490" y="1371552"/>
                <a:ext cx="3200391" cy="3120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3081" indent="6350" algn="ctr" defTabSz="552370" hangingPunct="0">
                  <a:lnSpc>
                    <a:spcPct val="80000"/>
                  </a:lnSpc>
                  <a:defRPr sz="3600" b="1">
                    <a:solidFill>
                      <a:srgbClr val="333E47"/>
                    </a:solidFill>
                    <a:latin typeface="Calibri"/>
                    <a:ea typeface="Calibri"/>
                    <a:cs typeface="Calibri"/>
                    <a:sym typeface="Calibri"/>
                  </a:defRPr>
                </a:pPr>
                <a:r>
                  <a:rPr lang="en-GB" sz="2000" b="1" kern="0">
                    <a:solidFill>
                      <a:schemeClr val="tx2">
                        <a:lumMod val="75000"/>
                      </a:schemeClr>
                    </a:solidFill>
                    <a:latin typeface="Calibri"/>
                    <a:ea typeface="Calibri"/>
                    <a:cs typeface="Calibri"/>
                    <a:sym typeface="Calibri"/>
                  </a:rPr>
                  <a:t>Preparation</a:t>
                </a:r>
                <a:endParaRPr sz="2000" b="1" kern="0">
                  <a:solidFill>
                    <a:schemeClr val="tx2">
                      <a:lumMod val="75000"/>
                    </a:schemeClr>
                  </a:solidFill>
                  <a:latin typeface="Calibri"/>
                  <a:ea typeface="Calibri"/>
                  <a:cs typeface="Calibri"/>
                  <a:sym typeface="Calibri"/>
                </a:endParaRPr>
              </a:p>
            </p:txBody>
          </p:sp>
          <p:sp>
            <p:nvSpPr>
              <p:cNvPr id="48" name="Shape 844">
                <a:extLst>
                  <a:ext uri="{FF2B5EF4-FFF2-40B4-BE49-F238E27FC236}">
                    <a16:creationId xmlns:a16="http://schemas.microsoft.com/office/drawing/2014/main" id="{BB283521-A7F6-BC34-76B7-3AB29B0C197D}"/>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27727" tIns="27727" rIns="27727" bIns="27727" numCol="1" anchor="t">
                <a:noAutofit/>
              </a:bodyPr>
              <a:lstStyle/>
              <a:p>
                <a:pPr defTabSz="552370" hangingPunct="0">
                  <a:defRPr sz="2000">
                    <a:latin typeface="Calibri"/>
                    <a:ea typeface="Calibri"/>
                    <a:cs typeface="Calibri"/>
                    <a:sym typeface="Calibri"/>
                  </a:defRPr>
                </a:pPr>
                <a:endParaRPr sz="950" kern="0">
                  <a:solidFill>
                    <a:srgbClr val="000000"/>
                  </a:solidFill>
                  <a:latin typeface="Calibri"/>
                  <a:ea typeface="Calibri"/>
                  <a:cs typeface="Calibri"/>
                  <a:sym typeface="Calibri"/>
                </a:endParaRPr>
              </a:p>
            </p:txBody>
          </p:sp>
        </p:grpSp>
      </p:grpSp>
      <p:pic>
        <p:nvPicPr>
          <p:cNvPr id="3" name="Graphic 2" descr="Thought with solid fill">
            <a:extLst>
              <a:ext uri="{FF2B5EF4-FFF2-40B4-BE49-F238E27FC236}">
                <a16:creationId xmlns:a16="http://schemas.microsoft.com/office/drawing/2014/main" id="{FB6914C8-6491-4FAD-4E63-7229B6AA63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9980" y="3745097"/>
            <a:ext cx="1097515" cy="1097515"/>
          </a:xfrm>
          <a:prstGeom prst="rect">
            <a:avLst/>
          </a:prstGeom>
        </p:spPr>
      </p:pic>
      <p:pic>
        <p:nvPicPr>
          <p:cNvPr id="5" name="Graphic 4" descr="Shield Tick with solid fill">
            <a:extLst>
              <a:ext uri="{FF2B5EF4-FFF2-40B4-BE49-F238E27FC236}">
                <a16:creationId xmlns:a16="http://schemas.microsoft.com/office/drawing/2014/main" id="{F35C43EA-E5B5-AABB-58A5-9E4FDC8786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74847" y="1433282"/>
            <a:ext cx="914400" cy="914400"/>
          </a:xfrm>
          <a:prstGeom prst="rect">
            <a:avLst/>
          </a:prstGeom>
        </p:spPr>
      </p:pic>
      <p:pic>
        <p:nvPicPr>
          <p:cNvPr id="7" name="Graphic 6" descr="Chat with solid fill">
            <a:extLst>
              <a:ext uri="{FF2B5EF4-FFF2-40B4-BE49-F238E27FC236}">
                <a16:creationId xmlns:a16="http://schemas.microsoft.com/office/drawing/2014/main" id="{CFDC7C31-F44C-730D-BA22-B98334D21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6715" y="3571624"/>
            <a:ext cx="914400" cy="914400"/>
          </a:xfrm>
          <a:prstGeom prst="rect">
            <a:avLst/>
          </a:prstGeom>
        </p:spPr>
      </p:pic>
      <p:pic>
        <p:nvPicPr>
          <p:cNvPr id="9" name="Graphic 8" descr="Teacher with solid fill">
            <a:extLst>
              <a:ext uri="{FF2B5EF4-FFF2-40B4-BE49-F238E27FC236}">
                <a16:creationId xmlns:a16="http://schemas.microsoft.com/office/drawing/2014/main" id="{D4C1FDB9-DE4C-CBF7-849D-C0D23E2DF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29511" y="976082"/>
            <a:ext cx="914400" cy="914400"/>
          </a:xfrm>
          <a:prstGeom prst="rect">
            <a:avLst/>
          </a:prstGeom>
        </p:spPr>
      </p:pic>
    </p:spTree>
    <p:custDataLst>
      <p:tags r:id="rId1"/>
    </p:custDataLst>
    <p:extLst>
      <p:ext uri="{BB962C8B-B14F-4D97-AF65-F5344CB8AC3E}">
        <p14:creationId xmlns:p14="http://schemas.microsoft.com/office/powerpoint/2010/main" val="106279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A3B3E-CAC7-ECE4-1ACD-E6AD4230F07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F87CAFA-55C0-56C8-4500-88EF495AD9A8}"/>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D281B586-18B8-7D6D-37DD-9F289A2E3A0C}"/>
              </a:ext>
            </a:extLst>
          </p:cNvPr>
          <p:cNvSpPr txBox="1">
            <a:spLocks/>
          </p:cNvSpPr>
          <p:nvPr/>
        </p:nvSpPr>
        <p:spPr bwMode="auto">
          <a:xfrm>
            <a:off x="359833" y="2751892"/>
            <a:ext cx="114723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HOW WOULD YOU DESCRIBE YOUR FEEDBACK STYLE? </a:t>
            </a:r>
          </a:p>
        </p:txBody>
      </p:sp>
    </p:spTree>
    <p:custDataLst>
      <p:tags r:id="rId1"/>
    </p:custDataLst>
    <p:extLst>
      <p:ext uri="{BB962C8B-B14F-4D97-AF65-F5344CB8AC3E}">
        <p14:creationId xmlns:p14="http://schemas.microsoft.com/office/powerpoint/2010/main" val="250227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374DB-B199-E3A6-0265-2CC3DE68C17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20526BD-9E83-63CC-57F4-09589CFF53CA}"/>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FEEDBACK FLOWCHART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grpSp>
        <p:nvGrpSpPr>
          <p:cNvPr id="3" name="Group 2">
            <a:extLst>
              <a:ext uri="{FF2B5EF4-FFF2-40B4-BE49-F238E27FC236}">
                <a16:creationId xmlns:a16="http://schemas.microsoft.com/office/drawing/2014/main" id="{554F8E15-094A-CD2A-4EA9-767DE5DDD38E}"/>
              </a:ext>
            </a:extLst>
          </p:cNvPr>
          <p:cNvGrpSpPr/>
          <p:nvPr/>
        </p:nvGrpSpPr>
        <p:grpSpPr>
          <a:xfrm>
            <a:off x="1481153" y="1061909"/>
            <a:ext cx="9229694" cy="4734182"/>
            <a:chOff x="2301240" y="1643063"/>
            <a:chExt cx="7983300" cy="4101475"/>
          </a:xfrm>
        </p:grpSpPr>
        <p:sp>
          <p:nvSpPr>
            <p:cNvPr id="4" name="Rectangle 3">
              <a:extLst>
                <a:ext uri="{FF2B5EF4-FFF2-40B4-BE49-F238E27FC236}">
                  <a16:creationId xmlns:a16="http://schemas.microsoft.com/office/drawing/2014/main" id="{5975006A-9C3F-DD81-26C0-3CC196737C99}"/>
                </a:ext>
              </a:extLst>
            </p:cNvPr>
            <p:cNvSpPr/>
            <p:nvPr/>
          </p:nvSpPr>
          <p:spPr>
            <a:xfrm>
              <a:off x="2972758" y="1643063"/>
              <a:ext cx="6286500" cy="7429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chemeClr val="bg1"/>
                  </a:solidFill>
                  <a:effectLst/>
                  <a:uLnTx/>
                  <a:uFillTx/>
                  <a:latin typeface="Aston Martin Sans"/>
                  <a:ea typeface="+mn-ea"/>
                  <a:cs typeface="+mn-cs"/>
                </a:rPr>
                <a:t>Coaching Feedback is Observational</a:t>
              </a:r>
            </a:p>
          </p:txBody>
        </p:sp>
        <p:sp>
          <p:nvSpPr>
            <p:cNvPr id="5" name="Rectangle 4">
              <a:extLst>
                <a:ext uri="{FF2B5EF4-FFF2-40B4-BE49-F238E27FC236}">
                  <a16:creationId xmlns:a16="http://schemas.microsoft.com/office/drawing/2014/main" id="{9565AC71-DCB9-D874-B7C0-9EC97D1F789B}"/>
                </a:ext>
              </a:extLst>
            </p:cNvPr>
            <p:cNvSpPr/>
            <p:nvPr/>
          </p:nvSpPr>
          <p:spPr>
            <a:xfrm>
              <a:off x="3339466" y="2936081"/>
              <a:ext cx="2471737" cy="47148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Aston Martin Sans"/>
                  <a:ea typeface="+mn-ea"/>
                  <a:cs typeface="+mn-cs"/>
                </a:rPr>
                <a:t>Coach</a:t>
              </a:r>
            </a:p>
          </p:txBody>
        </p:sp>
        <p:sp>
          <p:nvSpPr>
            <p:cNvPr id="6" name="Rectangle 5">
              <a:extLst>
                <a:ext uri="{FF2B5EF4-FFF2-40B4-BE49-F238E27FC236}">
                  <a16:creationId xmlns:a16="http://schemas.microsoft.com/office/drawing/2014/main" id="{27258246-0994-3FDA-65B1-682CAD165F4F}"/>
                </a:ext>
              </a:extLst>
            </p:cNvPr>
            <p:cNvSpPr/>
            <p:nvPr/>
          </p:nvSpPr>
          <p:spPr>
            <a:xfrm>
              <a:off x="6411278" y="2910543"/>
              <a:ext cx="2471737" cy="47148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417C"/>
                  </a:solidFill>
                  <a:effectLst/>
                  <a:uLnTx/>
                  <a:uFillTx/>
                  <a:latin typeface="Aston Martin Sans"/>
                  <a:ea typeface="+mn-ea"/>
                  <a:cs typeface="+mn-cs"/>
                </a:rPr>
                <a:t>Coachee</a:t>
              </a:r>
            </a:p>
          </p:txBody>
        </p:sp>
        <p:sp>
          <p:nvSpPr>
            <p:cNvPr id="7" name="Rectangle 6">
              <a:extLst>
                <a:ext uri="{FF2B5EF4-FFF2-40B4-BE49-F238E27FC236}">
                  <a16:creationId xmlns:a16="http://schemas.microsoft.com/office/drawing/2014/main" id="{249DF310-6A92-C284-C776-1A619801A1C5}"/>
                </a:ext>
              </a:extLst>
            </p:cNvPr>
            <p:cNvSpPr/>
            <p:nvPr/>
          </p:nvSpPr>
          <p:spPr>
            <a:xfrm>
              <a:off x="2301240" y="4029075"/>
              <a:ext cx="2786063" cy="1271588"/>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Aston Martin Sans"/>
                  <a:ea typeface="+mn-ea"/>
                  <a:cs typeface="+mn-cs"/>
                </a:rPr>
                <a:t>Gives feedback on Coachee’s actions and their consequences</a:t>
              </a:r>
            </a:p>
          </p:txBody>
        </p:sp>
        <p:sp>
          <p:nvSpPr>
            <p:cNvPr id="8" name="Rectangle 7">
              <a:extLst>
                <a:ext uri="{FF2B5EF4-FFF2-40B4-BE49-F238E27FC236}">
                  <a16:creationId xmlns:a16="http://schemas.microsoft.com/office/drawing/2014/main" id="{DF48A70A-D8CD-36A7-6985-6081B8DB2B1B}"/>
                </a:ext>
              </a:extLst>
            </p:cNvPr>
            <p:cNvSpPr/>
            <p:nvPr/>
          </p:nvSpPr>
          <p:spPr>
            <a:xfrm>
              <a:off x="8166257" y="4021204"/>
              <a:ext cx="1872469" cy="64400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ston Martin Sans"/>
                  <a:ea typeface="+mn-ea"/>
                  <a:cs typeface="+mn-cs"/>
                </a:rPr>
                <a:t>Listens to Coach’s feedback</a:t>
              </a:r>
            </a:p>
          </p:txBody>
        </p:sp>
        <p:sp>
          <p:nvSpPr>
            <p:cNvPr id="9" name="Rectangle 8">
              <a:extLst>
                <a:ext uri="{FF2B5EF4-FFF2-40B4-BE49-F238E27FC236}">
                  <a16:creationId xmlns:a16="http://schemas.microsoft.com/office/drawing/2014/main" id="{38AF58B6-79C1-41A9-5A93-38525E34FD59}"/>
                </a:ext>
              </a:extLst>
            </p:cNvPr>
            <p:cNvSpPr/>
            <p:nvPr/>
          </p:nvSpPr>
          <p:spPr>
            <a:xfrm>
              <a:off x="8166257" y="5100529"/>
              <a:ext cx="2118283" cy="64400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417C"/>
                  </a:solidFill>
                  <a:effectLst/>
                  <a:uLnTx/>
                  <a:uFillTx/>
                  <a:latin typeface="Aston Martin Sans"/>
                  <a:ea typeface="+mn-ea"/>
                  <a:cs typeface="+mn-cs"/>
                </a:rPr>
                <a:t>Evaluates their own performance</a:t>
              </a:r>
            </a:p>
          </p:txBody>
        </p:sp>
        <p:cxnSp>
          <p:nvCxnSpPr>
            <p:cNvPr id="11" name="Straight Connector 10">
              <a:extLst>
                <a:ext uri="{FF2B5EF4-FFF2-40B4-BE49-F238E27FC236}">
                  <a16:creationId xmlns:a16="http://schemas.microsoft.com/office/drawing/2014/main" id="{0581AB54-6133-5544-1AE0-E8C8314D2022}"/>
                </a:ext>
              </a:extLst>
            </p:cNvPr>
            <p:cNvCxnSpPr>
              <a:cxnSpLocks/>
            </p:cNvCxnSpPr>
            <p:nvPr/>
          </p:nvCxnSpPr>
          <p:spPr>
            <a:xfrm>
              <a:off x="6744653" y="3382030"/>
              <a:ext cx="0" cy="204050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0F8104-8D4E-185A-F1EB-093EFC9DB0DE}"/>
                </a:ext>
              </a:extLst>
            </p:cNvPr>
            <p:cNvCxnSpPr>
              <a:cxnSpLocks/>
            </p:cNvCxnSpPr>
            <p:nvPr/>
          </p:nvCxnSpPr>
          <p:spPr>
            <a:xfrm>
              <a:off x="6744653" y="5410234"/>
              <a:ext cx="1421605"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101E89-F246-93B0-E14E-970A3F23E452}"/>
                </a:ext>
              </a:extLst>
            </p:cNvPr>
            <p:cNvCxnSpPr>
              <a:cxnSpLocks/>
            </p:cNvCxnSpPr>
            <p:nvPr/>
          </p:nvCxnSpPr>
          <p:spPr>
            <a:xfrm>
              <a:off x="6744653" y="4389072"/>
              <a:ext cx="1421605"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A347D0A-D93A-5CEE-14B0-A9F76CDB9D6C}"/>
                </a:ext>
              </a:extLst>
            </p:cNvPr>
            <p:cNvCxnSpPr>
              <a:cxnSpLocks/>
            </p:cNvCxnSpPr>
            <p:nvPr/>
          </p:nvCxnSpPr>
          <p:spPr>
            <a:xfrm>
              <a:off x="5497738" y="3407568"/>
              <a:ext cx="0" cy="1007042"/>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720769-4D6B-E026-8042-357B9F9ABC0F}"/>
                </a:ext>
              </a:extLst>
            </p:cNvPr>
            <p:cNvCxnSpPr>
              <a:cxnSpLocks/>
            </p:cNvCxnSpPr>
            <p:nvPr/>
          </p:nvCxnSpPr>
          <p:spPr>
            <a:xfrm flipH="1">
              <a:off x="5087303" y="4403810"/>
              <a:ext cx="41043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1E6D41-9B27-808F-5EF3-B701B3F6B087}"/>
                </a:ext>
              </a:extLst>
            </p:cNvPr>
            <p:cNvCxnSpPr>
              <a:cxnSpLocks/>
              <a:stCxn id="4" idx="2"/>
            </p:cNvCxnSpPr>
            <p:nvPr/>
          </p:nvCxnSpPr>
          <p:spPr>
            <a:xfrm>
              <a:off x="6116008" y="2386013"/>
              <a:ext cx="0" cy="214312"/>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A290CA-96DA-A4EA-6789-C31B0AAEA5D1}"/>
                </a:ext>
              </a:extLst>
            </p:cNvPr>
            <p:cNvCxnSpPr>
              <a:cxnSpLocks/>
            </p:cNvCxnSpPr>
            <p:nvPr/>
          </p:nvCxnSpPr>
          <p:spPr>
            <a:xfrm>
              <a:off x="4912822" y="2600325"/>
              <a:ext cx="2403763"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0D4C434-0BE2-EEBF-957B-D14B751C938A}"/>
                </a:ext>
              </a:extLst>
            </p:cNvPr>
            <p:cNvCxnSpPr>
              <a:cxnSpLocks/>
            </p:cNvCxnSpPr>
            <p:nvPr/>
          </p:nvCxnSpPr>
          <p:spPr>
            <a:xfrm>
              <a:off x="7305011" y="2600325"/>
              <a:ext cx="0" cy="310218"/>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691E8D-E803-FA55-B29A-85C2EE4D190B}"/>
                </a:ext>
              </a:extLst>
            </p:cNvPr>
            <p:cNvCxnSpPr>
              <a:cxnSpLocks/>
            </p:cNvCxnSpPr>
            <p:nvPr/>
          </p:nvCxnSpPr>
          <p:spPr>
            <a:xfrm>
              <a:off x="4918609" y="2600325"/>
              <a:ext cx="0" cy="335756"/>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738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6B8F4-F942-1479-2E53-8DD18209AFE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C0C2A50-FF48-8BB5-602A-C9D65D310016}"/>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FEEDBACK GUIDELINES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5AF98660-06A4-3651-F68B-A3FD2EA0D9CB}"/>
              </a:ext>
            </a:extLst>
          </p:cNvPr>
          <p:cNvSpPr txBox="1"/>
          <p:nvPr/>
        </p:nvSpPr>
        <p:spPr>
          <a:xfrm>
            <a:off x="526943" y="4406956"/>
            <a:ext cx="82508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Ensure you have already given positive feedback…</a:t>
            </a:r>
          </a:p>
        </p:txBody>
      </p:sp>
      <p:sp>
        <p:nvSpPr>
          <p:cNvPr id="3" name="TextBox 2">
            <a:extLst>
              <a:ext uri="{FF2B5EF4-FFF2-40B4-BE49-F238E27FC236}">
                <a16:creationId xmlns:a16="http://schemas.microsoft.com/office/drawing/2014/main" id="{D9F00E4E-D92E-FF46-9F6D-81EB76BA3556}"/>
              </a:ext>
            </a:extLst>
          </p:cNvPr>
          <p:cNvSpPr txBox="1"/>
          <p:nvPr/>
        </p:nvSpPr>
        <p:spPr>
          <a:xfrm>
            <a:off x="526944" y="5521123"/>
            <a:ext cx="82508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Deliver feedback on specific behaviours or examples…</a:t>
            </a:r>
          </a:p>
        </p:txBody>
      </p:sp>
      <p:sp>
        <p:nvSpPr>
          <p:cNvPr id="4" name="TextBox 3">
            <a:extLst>
              <a:ext uri="{FF2B5EF4-FFF2-40B4-BE49-F238E27FC236}">
                <a16:creationId xmlns:a16="http://schemas.microsoft.com/office/drawing/2014/main" id="{3220267B-149B-7CDB-ED5C-62743351F92F}"/>
              </a:ext>
            </a:extLst>
          </p:cNvPr>
          <p:cNvSpPr txBox="1"/>
          <p:nvPr/>
        </p:nvSpPr>
        <p:spPr>
          <a:xfrm>
            <a:off x="526943" y="3365155"/>
            <a:ext cx="82508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Focus on future options…</a:t>
            </a:r>
          </a:p>
        </p:txBody>
      </p:sp>
      <p:sp>
        <p:nvSpPr>
          <p:cNvPr id="5" name="TextBox 4">
            <a:extLst>
              <a:ext uri="{FF2B5EF4-FFF2-40B4-BE49-F238E27FC236}">
                <a16:creationId xmlns:a16="http://schemas.microsoft.com/office/drawing/2014/main" id="{9E733B7C-242B-71FE-50EA-3435D2532769}"/>
              </a:ext>
            </a:extLst>
          </p:cNvPr>
          <p:cNvSpPr txBox="1"/>
          <p:nvPr/>
        </p:nvSpPr>
        <p:spPr>
          <a:xfrm>
            <a:off x="526944" y="1136822"/>
            <a:ext cx="82508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Avoid blame…</a:t>
            </a:r>
          </a:p>
        </p:txBody>
      </p:sp>
      <p:sp>
        <p:nvSpPr>
          <p:cNvPr id="6" name="TextBox 5">
            <a:extLst>
              <a:ext uri="{FF2B5EF4-FFF2-40B4-BE49-F238E27FC236}">
                <a16:creationId xmlns:a16="http://schemas.microsoft.com/office/drawing/2014/main" id="{6FC45B92-0850-D061-986B-ABBA66290E6C}"/>
              </a:ext>
            </a:extLst>
          </p:cNvPr>
          <p:cNvSpPr txBox="1"/>
          <p:nvPr/>
        </p:nvSpPr>
        <p:spPr>
          <a:xfrm>
            <a:off x="526943" y="2250988"/>
            <a:ext cx="82508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417C"/>
                </a:solidFill>
                <a:effectLst/>
                <a:uLnTx/>
                <a:uFillTx/>
                <a:latin typeface="Arial MT"/>
              </a:rPr>
              <a:t>Focus on the future…</a:t>
            </a:r>
          </a:p>
        </p:txBody>
      </p:sp>
    </p:spTree>
    <p:custDataLst>
      <p:tags r:id="rId1"/>
    </p:custDataLst>
    <p:extLst>
      <p:ext uri="{BB962C8B-B14F-4D97-AF65-F5344CB8AC3E}">
        <p14:creationId xmlns:p14="http://schemas.microsoft.com/office/powerpoint/2010/main" val="245702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5D026-B89F-C672-27F6-53E39270F40E}"/>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751413C3-0563-6864-9A6F-935EBC461577}"/>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THE POWER OF EFFECTIVE FEEDBACK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7" name="Picture 2" descr="research - impact of frequent feedback">
            <a:extLst>
              <a:ext uri="{FF2B5EF4-FFF2-40B4-BE49-F238E27FC236}">
                <a16:creationId xmlns:a16="http://schemas.microsoft.com/office/drawing/2014/main" id="{F511AA38-CD85-04C4-B304-707AF6398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75" y="763186"/>
            <a:ext cx="11102815" cy="555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5794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6019-682D-CC60-EEB3-C610D5C4B5C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47C70C8-9634-9723-AD8A-A26635E817DC}"/>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S-B-I FEEDBACK MODEL – FOR REGULAR COACHING SESSIONS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7" name="Picture 2" descr="SBI - Situation Behavior Impact">
            <a:extLst>
              <a:ext uri="{FF2B5EF4-FFF2-40B4-BE49-F238E27FC236}">
                <a16:creationId xmlns:a16="http://schemas.microsoft.com/office/drawing/2014/main" id="{A2967DFD-C9BC-BB67-F74E-4E03F7B74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661" y="885747"/>
            <a:ext cx="9042678" cy="50865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45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A7244-ABEC-E678-3165-B3FD711434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699DAF-5C9B-B792-3F1C-7AC4DF726003}"/>
              </a:ext>
            </a:extLst>
          </p:cNvPr>
          <p:cNvSpPr txBox="1"/>
          <p:nvPr/>
        </p:nvSpPr>
        <p:spPr>
          <a:xfrm>
            <a:off x="526943" y="1270801"/>
            <a:ext cx="6564079" cy="5434116"/>
          </a:xfrm>
          <a:prstGeom prst="rect">
            <a:avLst/>
          </a:prstGeom>
          <a:noFill/>
        </p:spPr>
        <p:txBody>
          <a:bodyPr wrap="square">
            <a:spAutoFit/>
          </a:bodyPr>
          <a:lstStyle/>
          <a:p>
            <a:pPr marL="0" marR="0">
              <a:lnSpc>
                <a:spcPct val="107000"/>
              </a:lnSpc>
              <a:spcAft>
                <a:spcPts val="800"/>
              </a:spcAft>
            </a:pPr>
            <a:r>
              <a:rPr lang="en-US" b="1"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Checklist for Sales Managers:</a:t>
            </a:r>
          </a:p>
          <a:p>
            <a:pPr marL="285750" marR="0" indent="-285750">
              <a:lnSpc>
                <a:spcPct val="300000"/>
              </a:lnSpc>
              <a:spcAft>
                <a:spcPts val="800"/>
              </a:spcAft>
              <a:buFont typeface="Arial" panose="020B0604020202020204" pitchFamily="34" charset="0"/>
              <a:buChar char="•"/>
            </a:pP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Conduct daily team huddles.</a:t>
            </a:r>
          </a:p>
          <a:p>
            <a:pPr marL="285750" marR="0" indent="-285750">
              <a:lnSpc>
                <a:spcPct val="300000"/>
              </a:lnSpc>
              <a:spcAft>
                <a:spcPts val="800"/>
              </a:spcAft>
              <a:buFont typeface="Arial" panose="020B0604020202020204" pitchFamily="34" charset="0"/>
              <a:buChar char="•"/>
            </a:pP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Be present for key customer interactions.</a:t>
            </a:r>
          </a:p>
          <a:p>
            <a:pPr marL="285750" marR="0" indent="-285750">
              <a:lnSpc>
                <a:spcPct val="300000"/>
              </a:lnSpc>
              <a:spcAft>
                <a:spcPts val="800"/>
              </a:spcAft>
              <a:buFont typeface="Arial" panose="020B0604020202020204" pitchFamily="34" charset="0"/>
              <a:buChar char="•"/>
            </a:pP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Provide structured feedback after second-facing moments.</a:t>
            </a:r>
          </a:p>
          <a:p>
            <a:pPr marL="285750" marR="0" indent="-285750">
              <a:lnSpc>
                <a:spcPct val="300000"/>
              </a:lnSpc>
              <a:spcAft>
                <a:spcPts val="800"/>
              </a:spcAft>
              <a:buFont typeface="Arial" panose="020B0604020202020204" pitchFamily="34" charset="0"/>
              <a:buChar char="•"/>
            </a:pPr>
            <a:r>
              <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rPr>
              <a:t>Track &amp; monitor improvement areas.</a:t>
            </a:r>
          </a:p>
          <a:p>
            <a:pPr marL="285750" marR="0" indent="-285750">
              <a:lnSpc>
                <a:spcPct val="300000"/>
              </a:lnSpc>
              <a:spcAft>
                <a:spcPts val="800"/>
              </a:spcAft>
              <a:buFont typeface="Arial" panose="020B0604020202020204" pitchFamily="34" charset="0"/>
              <a:buChar char="•"/>
            </a:pPr>
            <a:r>
              <a:rPr lang="en-US" kern="100" dirty="0">
                <a:solidFill>
                  <a:srgbClr val="00417C"/>
                </a:solidFill>
                <a:latin typeface="Arial" panose="020B0604020202020204" pitchFamily="34" charset="0"/>
                <a:ea typeface="Aptos" panose="020B0004020202020204" pitchFamily="34" charset="0"/>
                <a:cs typeface="Arial" panose="020B0604020202020204" pitchFamily="34" charset="0"/>
              </a:rPr>
              <a:t>Showroom standards are met </a:t>
            </a:r>
            <a:endPar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endParaRPr>
          </a:p>
          <a:p>
            <a:pPr marL="0" marR="0">
              <a:lnSpc>
                <a:spcPct val="107000"/>
              </a:lnSpc>
              <a:spcAft>
                <a:spcPts val="800"/>
              </a:spcAft>
            </a:pPr>
            <a:endParaRPr lang="en-US" kern="100" dirty="0">
              <a:solidFill>
                <a:srgbClr val="00417C"/>
              </a:solidFill>
              <a:effectLst/>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2BF6C8FE-861E-B3E5-8C8B-1D8F86189016}"/>
              </a:ext>
            </a:extLst>
          </p:cNvPr>
          <p:cNvSpPr txBox="1">
            <a:spLocks/>
          </p:cNvSpPr>
          <p:nvPr/>
        </p:nvSpPr>
        <p:spPr bwMode="gray">
          <a:xfrm>
            <a:off x="526944" y="316696"/>
            <a:ext cx="656407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ACTION PLAN – EMBEDDING THESE SKILLS IN YOUR DAILY ROUTINE</a:t>
            </a:r>
            <a:endParaRPr kumimoji="0" lang="en-US" sz="1800" b="1" i="0" u="none" strike="noStrike" kern="1200" cap="none" spc="0" normalizeH="0" baseline="0" noProof="0">
              <a:ln>
                <a:noFill/>
              </a:ln>
              <a:solidFill>
                <a:srgbClr val="005BAA"/>
              </a:solidFill>
              <a:effectLst/>
              <a:uLnTx/>
              <a:uFillTx/>
              <a:latin typeface="Arial (Headings)"/>
            </a:endParaRPr>
          </a:p>
        </p:txBody>
      </p:sp>
    </p:spTree>
    <p:custDataLst>
      <p:tags r:id="rId1"/>
    </p:custDataLst>
    <p:extLst>
      <p:ext uri="{BB962C8B-B14F-4D97-AF65-F5344CB8AC3E}">
        <p14:creationId xmlns:p14="http://schemas.microsoft.com/office/powerpoint/2010/main" val="263021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394B4-5195-9F57-D5C3-A6F1BF30816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B26A12F-222E-1B22-F6B3-A1721F37F3AC}"/>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KISS FEEDBACK MODEL – GREAT FOR MID/END OF YEAR REVIEWS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3" name="Rectangle 2">
            <a:extLst>
              <a:ext uri="{FF2B5EF4-FFF2-40B4-BE49-F238E27FC236}">
                <a16:creationId xmlns:a16="http://schemas.microsoft.com/office/drawing/2014/main" id="{8F14AC13-5570-49BA-995A-F56DC091F6A1}"/>
              </a:ext>
            </a:extLst>
          </p:cNvPr>
          <p:cNvSpPr/>
          <p:nvPr/>
        </p:nvSpPr>
        <p:spPr>
          <a:xfrm>
            <a:off x="443089" y="778934"/>
            <a:ext cx="11294533" cy="5413022"/>
          </a:xfrm>
          <a:prstGeom prst="rect">
            <a:avLst/>
          </a:prstGeom>
          <a:solidFill>
            <a:schemeClr val="bg1"/>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5" name="Straight Connector 4">
            <a:extLst>
              <a:ext uri="{FF2B5EF4-FFF2-40B4-BE49-F238E27FC236}">
                <a16:creationId xmlns:a16="http://schemas.microsoft.com/office/drawing/2014/main" id="{7F88C249-CB2D-115F-F613-7AFE144AD399}"/>
              </a:ext>
            </a:extLst>
          </p:cNvPr>
          <p:cNvCxnSpPr>
            <a:cxnSpLocks/>
            <a:stCxn id="3" idx="0"/>
            <a:endCxn id="3" idx="2"/>
          </p:cNvCxnSpPr>
          <p:nvPr/>
        </p:nvCxnSpPr>
        <p:spPr>
          <a:xfrm>
            <a:off x="6090356" y="778934"/>
            <a:ext cx="0" cy="5413022"/>
          </a:xfrm>
          <a:prstGeom prst="line">
            <a:avLst/>
          </a:prstGeom>
          <a:ln>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0ED38F-30FE-063D-84A9-453A0B6B4295}"/>
              </a:ext>
            </a:extLst>
          </p:cNvPr>
          <p:cNvCxnSpPr>
            <a:cxnSpLocks/>
            <a:stCxn id="3" idx="1"/>
            <a:endCxn id="3" idx="3"/>
          </p:cNvCxnSpPr>
          <p:nvPr/>
        </p:nvCxnSpPr>
        <p:spPr>
          <a:xfrm>
            <a:off x="443089" y="3485445"/>
            <a:ext cx="11294533"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E7F8AD1-4D36-8016-0BF8-536C34D0BD16}"/>
              </a:ext>
            </a:extLst>
          </p:cNvPr>
          <p:cNvSpPr/>
          <p:nvPr/>
        </p:nvSpPr>
        <p:spPr>
          <a:xfrm>
            <a:off x="5430689" y="2639958"/>
            <a:ext cx="562975" cy="923330"/>
          </a:xfrm>
          <a:prstGeom prst="rect">
            <a:avLst/>
          </a:prstGeom>
          <a:noFill/>
        </p:spPr>
        <p:txBody>
          <a:bodyPr wrap="none" lIns="91440" tIns="45720" rIns="91440" bIns="45720">
            <a:spAutoFit/>
          </a:bodyPr>
          <a:lstStyle/>
          <a:p>
            <a:pPr algn="ctr"/>
            <a:r>
              <a:rPr lang="en-US" sz="5400" b="1">
                <a:ln w="22225">
                  <a:solidFill>
                    <a:schemeClr val="accent2"/>
                  </a:solidFill>
                  <a:prstDash val="solid"/>
                </a:ln>
                <a:solidFill>
                  <a:schemeClr val="accent1"/>
                </a:solidFill>
              </a:rPr>
              <a:t>K</a:t>
            </a:r>
            <a:endParaRPr lang="en-US" sz="5400" b="1" cap="none" spc="0">
              <a:ln w="22225">
                <a:solidFill>
                  <a:schemeClr val="accent2"/>
                </a:solidFill>
                <a:prstDash val="solid"/>
              </a:ln>
              <a:solidFill>
                <a:schemeClr val="accent1"/>
              </a:solidFill>
              <a:effectLst/>
            </a:endParaRPr>
          </a:p>
        </p:txBody>
      </p:sp>
      <p:sp>
        <p:nvSpPr>
          <p:cNvPr id="20" name="Rectangle 19">
            <a:extLst>
              <a:ext uri="{FF2B5EF4-FFF2-40B4-BE49-F238E27FC236}">
                <a16:creationId xmlns:a16="http://schemas.microsoft.com/office/drawing/2014/main" id="{6147FAF9-88B3-5A62-16FA-DB988E76A38D}"/>
              </a:ext>
            </a:extLst>
          </p:cNvPr>
          <p:cNvSpPr/>
          <p:nvPr/>
        </p:nvSpPr>
        <p:spPr>
          <a:xfrm>
            <a:off x="5459829" y="3440905"/>
            <a:ext cx="511679"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1"/>
                </a:solidFill>
                <a:effectLst/>
              </a:rPr>
              <a:t>S</a:t>
            </a:r>
          </a:p>
        </p:txBody>
      </p:sp>
      <p:sp>
        <p:nvSpPr>
          <p:cNvPr id="21" name="Rectangle 20">
            <a:extLst>
              <a:ext uri="{FF2B5EF4-FFF2-40B4-BE49-F238E27FC236}">
                <a16:creationId xmlns:a16="http://schemas.microsoft.com/office/drawing/2014/main" id="{6C13C6F3-37DF-724A-3F1A-257C984563EE}"/>
              </a:ext>
            </a:extLst>
          </p:cNvPr>
          <p:cNvSpPr/>
          <p:nvPr/>
        </p:nvSpPr>
        <p:spPr>
          <a:xfrm>
            <a:off x="6255492" y="2639958"/>
            <a:ext cx="377027"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1"/>
                </a:solidFill>
                <a:effectLst/>
              </a:rPr>
              <a:t>I</a:t>
            </a:r>
          </a:p>
        </p:txBody>
      </p:sp>
      <p:sp>
        <p:nvSpPr>
          <p:cNvPr id="22" name="Rectangle 21">
            <a:extLst>
              <a:ext uri="{FF2B5EF4-FFF2-40B4-BE49-F238E27FC236}">
                <a16:creationId xmlns:a16="http://schemas.microsoft.com/office/drawing/2014/main" id="{9A50967C-104C-8FE2-F6CF-2F05622BA6EC}"/>
              </a:ext>
            </a:extLst>
          </p:cNvPr>
          <p:cNvSpPr/>
          <p:nvPr/>
        </p:nvSpPr>
        <p:spPr>
          <a:xfrm>
            <a:off x="6188166" y="3436364"/>
            <a:ext cx="511679"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1"/>
                </a:solidFill>
                <a:effectLst/>
              </a:rPr>
              <a:t>S</a:t>
            </a:r>
          </a:p>
        </p:txBody>
      </p:sp>
      <p:sp>
        <p:nvSpPr>
          <p:cNvPr id="23" name="Rectangle 22">
            <a:extLst>
              <a:ext uri="{FF2B5EF4-FFF2-40B4-BE49-F238E27FC236}">
                <a16:creationId xmlns:a16="http://schemas.microsoft.com/office/drawing/2014/main" id="{A7C30E19-7CD2-4125-C5DF-8B478EF919C9}"/>
              </a:ext>
            </a:extLst>
          </p:cNvPr>
          <p:cNvSpPr/>
          <p:nvPr/>
        </p:nvSpPr>
        <p:spPr>
          <a:xfrm>
            <a:off x="-381812" y="778934"/>
            <a:ext cx="2808923" cy="523220"/>
          </a:xfrm>
          <a:prstGeom prst="rect">
            <a:avLst/>
          </a:prstGeom>
          <a:noFill/>
        </p:spPr>
        <p:txBody>
          <a:bodyPr wrap="square" lIns="91440" tIns="45720" rIns="91440" bIns="45720">
            <a:spAutoFit/>
          </a:bodyPr>
          <a:lstStyle/>
          <a:p>
            <a:pPr algn="ctr"/>
            <a:r>
              <a:rPr lang="en-US" sz="2800" b="1">
                <a:ln w="22225">
                  <a:solidFill>
                    <a:schemeClr val="accent2"/>
                  </a:solidFill>
                  <a:prstDash val="solid"/>
                </a:ln>
                <a:solidFill>
                  <a:schemeClr val="accent1"/>
                </a:solidFill>
              </a:rPr>
              <a:t>KEEP</a:t>
            </a:r>
            <a:endParaRPr lang="en-US" sz="2800" b="1" cap="none" spc="0">
              <a:ln w="22225">
                <a:solidFill>
                  <a:schemeClr val="accent2"/>
                </a:solidFill>
                <a:prstDash val="solid"/>
              </a:ln>
              <a:solidFill>
                <a:schemeClr val="accent1"/>
              </a:solidFill>
              <a:effectLst/>
            </a:endParaRPr>
          </a:p>
        </p:txBody>
      </p:sp>
      <p:sp>
        <p:nvSpPr>
          <p:cNvPr id="26" name="Rectangle 25">
            <a:extLst>
              <a:ext uri="{FF2B5EF4-FFF2-40B4-BE49-F238E27FC236}">
                <a16:creationId xmlns:a16="http://schemas.microsoft.com/office/drawing/2014/main" id="{FA7E9DFF-C6F7-024E-7D92-6D4C760696F0}"/>
              </a:ext>
            </a:extLst>
          </p:cNvPr>
          <p:cNvSpPr/>
          <p:nvPr/>
        </p:nvSpPr>
        <p:spPr>
          <a:xfrm>
            <a:off x="-381812" y="5668736"/>
            <a:ext cx="2808923" cy="523220"/>
          </a:xfrm>
          <a:prstGeom prst="rect">
            <a:avLst/>
          </a:prstGeom>
          <a:noFill/>
        </p:spPr>
        <p:txBody>
          <a:bodyPr wrap="square" lIns="91440" tIns="45720" rIns="91440" bIns="45720">
            <a:spAutoFit/>
          </a:bodyPr>
          <a:lstStyle/>
          <a:p>
            <a:pPr algn="ctr"/>
            <a:r>
              <a:rPr lang="en-US" sz="2800" b="1">
                <a:ln w="22225">
                  <a:solidFill>
                    <a:schemeClr val="accent2"/>
                  </a:solidFill>
                  <a:prstDash val="solid"/>
                </a:ln>
                <a:solidFill>
                  <a:schemeClr val="accent1"/>
                </a:solidFill>
              </a:rPr>
              <a:t>STOP</a:t>
            </a:r>
            <a:endParaRPr lang="en-US" sz="2800" b="1" cap="none" spc="0">
              <a:ln w="22225">
                <a:solidFill>
                  <a:schemeClr val="accent2"/>
                </a:solidFill>
                <a:prstDash val="solid"/>
              </a:ln>
              <a:solidFill>
                <a:schemeClr val="accent1"/>
              </a:solidFill>
              <a:effectLst/>
            </a:endParaRPr>
          </a:p>
        </p:txBody>
      </p:sp>
      <p:sp>
        <p:nvSpPr>
          <p:cNvPr id="27" name="Rectangle 26">
            <a:extLst>
              <a:ext uri="{FF2B5EF4-FFF2-40B4-BE49-F238E27FC236}">
                <a16:creationId xmlns:a16="http://schemas.microsoft.com/office/drawing/2014/main" id="{5A632C79-4D9B-5109-D273-FB6ECD89F8B2}"/>
              </a:ext>
            </a:extLst>
          </p:cNvPr>
          <p:cNvSpPr/>
          <p:nvPr/>
        </p:nvSpPr>
        <p:spPr>
          <a:xfrm>
            <a:off x="5344568" y="5668736"/>
            <a:ext cx="2808923" cy="523220"/>
          </a:xfrm>
          <a:prstGeom prst="rect">
            <a:avLst/>
          </a:prstGeom>
          <a:noFill/>
        </p:spPr>
        <p:txBody>
          <a:bodyPr wrap="square" lIns="91440" tIns="45720" rIns="91440" bIns="45720">
            <a:spAutoFit/>
          </a:bodyPr>
          <a:lstStyle/>
          <a:p>
            <a:pPr algn="ctr"/>
            <a:r>
              <a:rPr lang="en-US" sz="2800" b="1" cap="none" spc="0">
                <a:ln w="22225">
                  <a:solidFill>
                    <a:schemeClr val="accent2"/>
                  </a:solidFill>
                  <a:prstDash val="solid"/>
                </a:ln>
                <a:solidFill>
                  <a:schemeClr val="accent1"/>
                </a:solidFill>
                <a:effectLst/>
              </a:rPr>
              <a:t>START</a:t>
            </a:r>
          </a:p>
        </p:txBody>
      </p:sp>
      <p:sp>
        <p:nvSpPr>
          <p:cNvPr id="28" name="Rectangle 27">
            <a:extLst>
              <a:ext uri="{FF2B5EF4-FFF2-40B4-BE49-F238E27FC236}">
                <a16:creationId xmlns:a16="http://schemas.microsoft.com/office/drawing/2014/main" id="{1CCE42D0-8191-803C-D2BA-1EB16CCA44D4}"/>
              </a:ext>
            </a:extLst>
          </p:cNvPr>
          <p:cNvSpPr/>
          <p:nvPr/>
        </p:nvSpPr>
        <p:spPr>
          <a:xfrm>
            <a:off x="5712177" y="802404"/>
            <a:ext cx="2808923" cy="523220"/>
          </a:xfrm>
          <a:prstGeom prst="rect">
            <a:avLst/>
          </a:prstGeom>
          <a:noFill/>
        </p:spPr>
        <p:txBody>
          <a:bodyPr wrap="square" lIns="91440" tIns="45720" rIns="91440" bIns="45720">
            <a:spAutoFit/>
          </a:bodyPr>
          <a:lstStyle/>
          <a:p>
            <a:pPr algn="ctr"/>
            <a:r>
              <a:rPr lang="en-US" sz="2800" b="1" cap="none" spc="0" dirty="0">
                <a:ln w="22225">
                  <a:solidFill>
                    <a:schemeClr val="accent2"/>
                  </a:solidFill>
                  <a:prstDash val="solid"/>
                </a:ln>
                <a:solidFill>
                  <a:schemeClr val="accent1"/>
                </a:solidFill>
                <a:effectLst/>
              </a:rPr>
              <a:t>IMPROVE</a:t>
            </a:r>
          </a:p>
        </p:txBody>
      </p:sp>
      <p:sp>
        <p:nvSpPr>
          <p:cNvPr id="34" name="TextBox 33">
            <a:extLst>
              <a:ext uri="{FF2B5EF4-FFF2-40B4-BE49-F238E27FC236}">
                <a16:creationId xmlns:a16="http://schemas.microsoft.com/office/drawing/2014/main" id="{FA4EF643-27D6-9D54-9304-641DAB099CAA}"/>
              </a:ext>
            </a:extLst>
          </p:cNvPr>
          <p:cNvSpPr txBox="1"/>
          <p:nvPr/>
        </p:nvSpPr>
        <p:spPr>
          <a:xfrm>
            <a:off x="1590555" y="943989"/>
            <a:ext cx="3738681" cy="307777"/>
          </a:xfrm>
          <a:prstGeom prst="rect">
            <a:avLst/>
          </a:prstGeom>
          <a:noFill/>
        </p:spPr>
        <p:txBody>
          <a:bodyPr wrap="square" rtlCol="0">
            <a:spAutoFit/>
          </a:bodyPr>
          <a:lstStyle/>
          <a:p>
            <a:r>
              <a:rPr lang="en-US" sz="1400" b="1" i="1">
                <a:solidFill>
                  <a:schemeClr val="accent1"/>
                </a:solidFill>
              </a:rPr>
              <a:t>What should be kept?</a:t>
            </a:r>
          </a:p>
        </p:txBody>
      </p:sp>
      <p:sp>
        <p:nvSpPr>
          <p:cNvPr id="35" name="TextBox 34">
            <a:extLst>
              <a:ext uri="{FF2B5EF4-FFF2-40B4-BE49-F238E27FC236}">
                <a16:creationId xmlns:a16="http://schemas.microsoft.com/office/drawing/2014/main" id="{0DD822EB-0D0A-673C-135D-BA53E749B13E}"/>
              </a:ext>
            </a:extLst>
          </p:cNvPr>
          <p:cNvSpPr txBox="1"/>
          <p:nvPr/>
        </p:nvSpPr>
        <p:spPr>
          <a:xfrm>
            <a:off x="7398688" y="5826481"/>
            <a:ext cx="3738681" cy="307777"/>
          </a:xfrm>
          <a:prstGeom prst="rect">
            <a:avLst/>
          </a:prstGeom>
          <a:noFill/>
        </p:spPr>
        <p:txBody>
          <a:bodyPr wrap="square" rtlCol="0">
            <a:spAutoFit/>
          </a:bodyPr>
          <a:lstStyle/>
          <a:p>
            <a:r>
              <a:rPr lang="en-US" sz="1400" b="1" i="1">
                <a:solidFill>
                  <a:schemeClr val="accent1"/>
                </a:solidFill>
              </a:rPr>
              <a:t>What we want to start?</a:t>
            </a:r>
          </a:p>
        </p:txBody>
      </p:sp>
      <p:sp>
        <p:nvSpPr>
          <p:cNvPr id="36" name="TextBox 35">
            <a:extLst>
              <a:ext uri="{FF2B5EF4-FFF2-40B4-BE49-F238E27FC236}">
                <a16:creationId xmlns:a16="http://schemas.microsoft.com/office/drawing/2014/main" id="{FDC31F03-D563-DFAD-82E2-9B0CDD367C49}"/>
              </a:ext>
            </a:extLst>
          </p:cNvPr>
          <p:cNvSpPr txBox="1"/>
          <p:nvPr/>
        </p:nvSpPr>
        <p:spPr>
          <a:xfrm>
            <a:off x="1513903" y="5834711"/>
            <a:ext cx="3738681" cy="307777"/>
          </a:xfrm>
          <a:prstGeom prst="rect">
            <a:avLst/>
          </a:prstGeom>
          <a:noFill/>
        </p:spPr>
        <p:txBody>
          <a:bodyPr wrap="square" rtlCol="0">
            <a:spAutoFit/>
          </a:bodyPr>
          <a:lstStyle/>
          <a:p>
            <a:r>
              <a:rPr lang="en-US" sz="1400" b="1" i="1">
                <a:solidFill>
                  <a:schemeClr val="accent1"/>
                </a:solidFill>
              </a:rPr>
              <a:t>What we want to stop?</a:t>
            </a:r>
          </a:p>
        </p:txBody>
      </p:sp>
      <p:sp>
        <p:nvSpPr>
          <p:cNvPr id="37" name="TextBox 36">
            <a:extLst>
              <a:ext uri="{FF2B5EF4-FFF2-40B4-BE49-F238E27FC236}">
                <a16:creationId xmlns:a16="http://schemas.microsoft.com/office/drawing/2014/main" id="{0630F292-92E1-5FFD-C911-581A9615A342}"/>
              </a:ext>
            </a:extLst>
          </p:cNvPr>
          <p:cNvSpPr txBox="1"/>
          <p:nvPr/>
        </p:nvSpPr>
        <p:spPr>
          <a:xfrm>
            <a:off x="7998941" y="943989"/>
            <a:ext cx="3738681" cy="307777"/>
          </a:xfrm>
          <a:prstGeom prst="rect">
            <a:avLst/>
          </a:prstGeom>
          <a:noFill/>
        </p:spPr>
        <p:txBody>
          <a:bodyPr wrap="square" rtlCol="0">
            <a:spAutoFit/>
          </a:bodyPr>
          <a:lstStyle/>
          <a:p>
            <a:r>
              <a:rPr lang="en-US" sz="1400" b="1" i="1">
                <a:solidFill>
                  <a:schemeClr val="accent1"/>
                </a:solidFill>
              </a:rPr>
              <a:t>What could be improved?</a:t>
            </a:r>
          </a:p>
        </p:txBody>
      </p:sp>
    </p:spTree>
    <p:custDataLst>
      <p:tags r:id="rId1"/>
    </p:custDataLst>
    <p:extLst>
      <p:ext uri="{BB962C8B-B14F-4D97-AF65-F5344CB8AC3E}">
        <p14:creationId xmlns:p14="http://schemas.microsoft.com/office/powerpoint/2010/main" val="70672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D3A66-5CDC-6FC7-1C1C-B5E3367B15D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E1249B70-4FAD-7B1B-EDBD-99B5000BEB09}"/>
              </a:ext>
            </a:extLst>
          </p:cNvPr>
          <p:cNvGrpSpPr/>
          <p:nvPr/>
        </p:nvGrpSpPr>
        <p:grpSpPr>
          <a:xfrm>
            <a:off x="0" y="-6400"/>
            <a:ext cx="12192000" cy="6858000"/>
            <a:chOff x="0" y="0"/>
            <a:chExt cx="12192000" cy="6858000"/>
          </a:xfrm>
        </p:grpSpPr>
        <p:pic>
          <p:nvPicPr>
            <p:cNvPr id="2" name="Picture 1" descr="image">
              <a:extLst>
                <a:ext uri="{FF2B5EF4-FFF2-40B4-BE49-F238E27FC236}">
                  <a16:creationId xmlns:a16="http://schemas.microsoft.com/office/drawing/2014/main" id="{6F7D1D2C-30C8-09C3-7AB3-C41E82DAA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E81C02A-C219-8A59-1904-5CF4F7808219}"/>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FC6939AD-2C52-8EC1-8DA8-FE39C295D3AD}"/>
              </a:ext>
            </a:extLst>
          </p:cNvPr>
          <p:cNvSpPr txBox="1">
            <a:spLocks/>
          </p:cNvSpPr>
          <p:nvPr/>
        </p:nvSpPr>
        <p:spPr>
          <a:xfrm>
            <a:off x="335280" y="1212312"/>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lang="en-US" sz="2400" b="1">
                <a:solidFill>
                  <a:prstClr val="white"/>
                </a:solidFill>
                <a:latin typeface="Arial (Headings)"/>
              </a:rPr>
              <a:t>KISS FEEDBACK</a:t>
            </a:r>
            <a:endParaRPr kumimoji="0" lang="en-US" sz="2400" b="1" i="0" u="none" strike="noStrike" kern="1200" cap="none" spc="0" normalizeH="0" baseline="0" noProof="0">
              <a:ln>
                <a:noFill/>
              </a:ln>
              <a:solidFill>
                <a:prstClr val="white"/>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788023A9-8067-DB73-AA3C-853E7D3E9269}"/>
              </a:ext>
            </a:extLst>
          </p:cNvPr>
          <p:cNvSpPr txBox="1"/>
          <p:nvPr/>
        </p:nvSpPr>
        <p:spPr>
          <a:xfrm>
            <a:off x="1018819" y="3637453"/>
            <a:ext cx="948165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Use the KISS feedback form and conduct a short feedback session with your colleague playing the role of your coachee and you playing the role of coach.</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8573FA6-9BD4-88A4-4866-E9C97A16BF5B}"/>
              </a:ext>
            </a:extLst>
          </p:cNvPr>
          <p:cNvSpPr txBox="1"/>
          <p:nvPr/>
        </p:nvSpPr>
        <p:spPr>
          <a:xfrm>
            <a:off x="1046528"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 minutes (5 minutes each)</a:t>
            </a:r>
          </a:p>
        </p:txBody>
      </p:sp>
      <p:pic>
        <p:nvPicPr>
          <p:cNvPr id="9" name="Graphic 8" descr="Hourglass 30% with solid fill">
            <a:extLst>
              <a:ext uri="{FF2B5EF4-FFF2-40B4-BE49-F238E27FC236}">
                <a16:creationId xmlns:a16="http://schemas.microsoft.com/office/drawing/2014/main" id="{2ED21A93-69BC-C53C-3B2B-641E6F01B2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5386965"/>
            <a:ext cx="285434" cy="285434"/>
          </a:xfrm>
          <a:prstGeom prst="rect">
            <a:avLst/>
          </a:prstGeom>
        </p:spPr>
      </p:pic>
      <p:pic>
        <p:nvPicPr>
          <p:cNvPr id="10" name="Graphic 9" descr="Users with solid fill">
            <a:extLst>
              <a:ext uri="{FF2B5EF4-FFF2-40B4-BE49-F238E27FC236}">
                <a16:creationId xmlns:a16="http://schemas.microsoft.com/office/drawing/2014/main" id="{F98F99F8-635E-EE05-E04F-EF60812615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534306"/>
            <a:ext cx="358344" cy="358344"/>
          </a:xfrm>
          <a:prstGeom prst="rect">
            <a:avLst/>
          </a:prstGeom>
        </p:spPr>
      </p:pic>
      <p:sp>
        <p:nvSpPr>
          <p:cNvPr id="3" name="TextBox 2">
            <a:extLst>
              <a:ext uri="{FF2B5EF4-FFF2-40B4-BE49-F238E27FC236}">
                <a16:creationId xmlns:a16="http://schemas.microsoft.com/office/drawing/2014/main" id="{6F366B4A-16A7-7535-B1BE-42AC4C0F9DA7}"/>
              </a:ext>
            </a:extLst>
          </p:cNvPr>
          <p:cNvSpPr txBox="1"/>
          <p:nvPr/>
        </p:nvSpPr>
        <p:spPr>
          <a:xfrm>
            <a:off x="1046528" y="4523318"/>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In </a:t>
            </a:r>
            <a:r>
              <a:rPr lang="en-US">
                <a:solidFill>
                  <a:prstClr val="black">
                    <a:lumMod val="75000"/>
                    <a:lumOff val="25000"/>
                  </a:prstClr>
                </a:solidFill>
                <a:latin typeface="Calibri" panose="020F0502020204030204"/>
              </a:rPr>
              <a:t>p</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airs with the person next to you</a:t>
            </a:r>
          </a:p>
        </p:txBody>
      </p:sp>
      <p:pic>
        <p:nvPicPr>
          <p:cNvPr id="12" name="Graphic 11" descr="Bullseye with solid fill">
            <a:extLst>
              <a:ext uri="{FF2B5EF4-FFF2-40B4-BE49-F238E27FC236}">
                <a16:creationId xmlns:a16="http://schemas.microsoft.com/office/drawing/2014/main" id="{FA391AB7-8BB8-5FFB-83A6-35F2F245FB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649683"/>
            <a:ext cx="390308" cy="390308"/>
          </a:xfrm>
          <a:prstGeom prst="rect">
            <a:avLst/>
          </a:prstGeom>
        </p:spPr>
      </p:pic>
    </p:spTree>
    <p:extLst>
      <p:ext uri="{BB962C8B-B14F-4D97-AF65-F5344CB8AC3E}">
        <p14:creationId xmlns:p14="http://schemas.microsoft.com/office/powerpoint/2010/main" val="69315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5B963-2AB8-FF9C-52B5-55EA413349B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0833343-4AAB-0F84-7880-99E9C11F068A}"/>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WHY COULD FEEDBACK BE HARD TO AQUIRE?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3" name="Rectangle 2">
            <a:extLst>
              <a:ext uri="{FF2B5EF4-FFF2-40B4-BE49-F238E27FC236}">
                <a16:creationId xmlns:a16="http://schemas.microsoft.com/office/drawing/2014/main" id="{86A63CE2-9EF3-8F86-5166-796E7D34F024}"/>
              </a:ext>
            </a:extLst>
          </p:cNvPr>
          <p:cNvSpPr/>
          <p:nvPr/>
        </p:nvSpPr>
        <p:spPr>
          <a:xfrm>
            <a:off x="458423" y="647250"/>
            <a:ext cx="10880042" cy="5269382"/>
          </a:xfrm>
          <a:prstGeom prst="rect">
            <a:avLst/>
          </a:prstGeom>
        </p:spPr>
        <p:txBody>
          <a:bodyPr wrap="square" lIns="55179" tIns="27586" rIns="55179" bIns="27586">
            <a:spAutoFit/>
          </a:bodyPr>
          <a:lstStyle/>
          <a:p>
            <a:pPr marL="457200" indent="-457200" defTabSz="551432">
              <a:lnSpc>
                <a:spcPct val="300000"/>
              </a:lnSpc>
              <a:spcAft>
                <a:spcPts val="1500"/>
              </a:spcAft>
              <a:buFont typeface="Arial" panose="020B0604020202020204" pitchFamily="34" charset="0"/>
              <a:buChar char="•"/>
            </a:pPr>
            <a:r>
              <a:rPr lang="en-GB" sz="2000">
                <a:solidFill>
                  <a:srgbClr val="00417C"/>
                </a:solidFill>
                <a:latin typeface="Arial MT"/>
                <a:sym typeface="Helvetica Light"/>
              </a:rPr>
              <a:t>Fear that progress with be restricted</a:t>
            </a:r>
          </a:p>
          <a:p>
            <a:pPr marL="457200" indent="-457200" defTabSz="551432">
              <a:lnSpc>
                <a:spcPct val="300000"/>
              </a:lnSpc>
              <a:spcAft>
                <a:spcPts val="1500"/>
              </a:spcAft>
              <a:buFont typeface="Arial" panose="020B0604020202020204" pitchFamily="34" charset="0"/>
              <a:buChar char="•"/>
            </a:pPr>
            <a:r>
              <a:rPr lang="en-GB" sz="2000">
                <a:solidFill>
                  <a:srgbClr val="00417C"/>
                </a:solidFill>
                <a:latin typeface="Arial MT"/>
                <a:sym typeface="Helvetica Light"/>
              </a:rPr>
              <a:t>Some see their boss as unapproachable or insecure</a:t>
            </a:r>
          </a:p>
          <a:p>
            <a:pPr marL="457200" indent="-457200" defTabSz="551432">
              <a:lnSpc>
                <a:spcPct val="300000"/>
              </a:lnSpc>
              <a:spcAft>
                <a:spcPts val="1500"/>
              </a:spcAft>
              <a:buFont typeface="Arial" panose="020B0604020202020204" pitchFamily="34" charset="0"/>
              <a:buChar char="•"/>
            </a:pPr>
            <a:r>
              <a:rPr lang="en-GB" sz="2000">
                <a:solidFill>
                  <a:srgbClr val="00417C"/>
                </a:solidFill>
                <a:latin typeface="Arial MT"/>
                <a:sym typeface="Helvetica Light"/>
              </a:rPr>
              <a:t>A fear the boss will get defensive or blame the messenger </a:t>
            </a:r>
          </a:p>
          <a:p>
            <a:pPr marL="457200" indent="-457200" defTabSz="551432">
              <a:lnSpc>
                <a:spcPct val="300000"/>
              </a:lnSpc>
              <a:spcAft>
                <a:spcPts val="1500"/>
              </a:spcAft>
              <a:buFont typeface="Arial" panose="020B0604020202020204" pitchFamily="34" charset="0"/>
              <a:buChar char="•"/>
            </a:pPr>
            <a:r>
              <a:rPr lang="en-GB" sz="2000">
                <a:solidFill>
                  <a:srgbClr val="00417C"/>
                </a:solidFill>
                <a:latin typeface="Arial MT"/>
                <a:sym typeface="Helvetica Light"/>
              </a:rPr>
              <a:t>Worry about being perceived as negative/non-collaborative</a:t>
            </a:r>
          </a:p>
          <a:p>
            <a:pPr marL="457200" indent="-457200" defTabSz="551432">
              <a:lnSpc>
                <a:spcPct val="300000"/>
              </a:lnSpc>
              <a:spcAft>
                <a:spcPts val="1500"/>
              </a:spcAft>
              <a:buFont typeface="Arial" panose="020B0604020202020204" pitchFamily="34" charset="0"/>
              <a:buChar char="•"/>
            </a:pPr>
            <a:r>
              <a:rPr lang="en-GB" sz="2000">
                <a:solidFill>
                  <a:srgbClr val="00417C"/>
                </a:solidFill>
                <a:latin typeface="Arial MT"/>
                <a:sym typeface="Helvetica Light"/>
              </a:rPr>
              <a:t>They don’t see the point – nothing will happen mentality</a:t>
            </a:r>
          </a:p>
        </p:txBody>
      </p:sp>
    </p:spTree>
    <p:custDataLst>
      <p:tags r:id="rId1"/>
    </p:custDataLst>
    <p:extLst>
      <p:ext uri="{BB962C8B-B14F-4D97-AF65-F5344CB8AC3E}">
        <p14:creationId xmlns:p14="http://schemas.microsoft.com/office/powerpoint/2010/main" val="265653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F02E9-917A-F216-B76E-13EBF0CBB76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ACBAFD6-1A21-5421-2705-15F783F422C5}"/>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COACHING FEEDBACK</a:t>
            </a:r>
          </a:p>
        </p:txBody>
      </p:sp>
      <p:sp>
        <p:nvSpPr>
          <p:cNvPr id="5" name="Rectangle 4">
            <a:extLst>
              <a:ext uri="{FF2B5EF4-FFF2-40B4-BE49-F238E27FC236}">
                <a16:creationId xmlns:a16="http://schemas.microsoft.com/office/drawing/2014/main" id="{8FBE975F-83F7-57D0-4E5C-C2FB0F9A0A07}"/>
              </a:ext>
            </a:extLst>
          </p:cNvPr>
          <p:cNvSpPr/>
          <p:nvPr/>
        </p:nvSpPr>
        <p:spPr>
          <a:xfrm>
            <a:off x="526941" y="2635493"/>
            <a:ext cx="7862055" cy="327424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158D2CF9-CAAB-E956-D5F9-B85F05D87410}"/>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6A30366A-8302-0187-F06E-4019D91E34EB}"/>
              </a:ext>
            </a:extLst>
          </p:cNvPr>
          <p:cNvSpPr txBox="1"/>
          <p:nvPr/>
        </p:nvSpPr>
        <p:spPr>
          <a:xfrm>
            <a:off x="526943" y="1752930"/>
            <a:ext cx="7862053" cy="461665"/>
          </a:xfrm>
          <a:prstGeom prst="rect">
            <a:avLst/>
          </a:prstGeom>
          <a:noFill/>
        </p:spPr>
        <p:txBody>
          <a:bodyPr wrap="square" rtlCol="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Remember</a:t>
            </a:r>
          </a:p>
        </p:txBody>
      </p:sp>
      <p:sp>
        <p:nvSpPr>
          <p:cNvPr id="7" name="TextBox 6">
            <a:extLst>
              <a:ext uri="{FF2B5EF4-FFF2-40B4-BE49-F238E27FC236}">
                <a16:creationId xmlns:a16="http://schemas.microsoft.com/office/drawing/2014/main" id="{DCD1D47E-DB58-3D35-B3E1-9270F325283A}"/>
              </a:ext>
            </a:extLst>
          </p:cNvPr>
          <p:cNvSpPr txBox="1"/>
          <p:nvPr/>
        </p:nvSpPr>
        <p:spPr>
          <a:xfrm>
            <a:off x="658279" y="3280441"/>
            <a:ext cx="7599378" cy="2831544"/>
          </a:xfrm>
          <a:prstGeom prst="rect">
            <a:avLst/>
          </a:prstGeom>
          <a:noFill/>
        </p:spPr>
        <p:txBody>
          <a:bodyPr wrap="square">
            <a:spAutoFit/>
          </a:bodyPr>
          <a:lstStyle/>
          <a:p>
            <a:pPr marL="285750" indent="-285750">
              <a:lnSpc>
                <a:spcPct val="150000"/>
              </a:lnSpc>
              <a:spcAft>
                <a:spcPts val="1200"/>
              </a:spcAft>
              <a:buFont typeface="Wingdings" panose="05000000000000000000" pitchFamily="2" charset="2"/>
              <a:buChar char="§"/>
            </a:pPr>
            <a:r>
              <a:rPr lang="en-GB" sz="1400">
                <a:solidFill>
                  <a:srgbClr val="383838"/>
                </a:solidFill>
                <a:latin typeface="Arial MT"/>
              </a:rPr>
              <a:t>Feedback is an important part of the coaching process – for both </a:t>
            </a:r>
          </a:p>
          <a:p>
            <a:pPr marL="285750" indent="-285750">
              <a:lnSpc>
                <a:spcPct val="150000"/>
              </a:lnSpc>
              <a:spcAft>
                <a:spcPts val="1200"/>
              </a:spcAft>
              <a:buFont typeface="Wingdings" panose="05000000000000000000" pitchFamily="2" charset="2"/>
              <a:buChar char="§"/>
            </a:pPr>
            <a:r>
              <a:rPr lang="en-GB" sz="1400">
                <a:solidFill>
                  <a:srgbClr val="383838"/>
                </a:solidFill>
                <a:latin typeface="Arial MT"/>
              </a:rPr>
              <a:t>The key to delivering effective coaching feedback is that it is non-judgmental</a:t>
            </a:r>
          </a:p>
          <a:p>
            <a:pPr marL="285750" indent="-285750">
              <a:lnSpc>
                <a:spcPct val="150000"/>
              </a:lnSpc>
              <a:spcAft>
                <a:spcPts val="1200"/>
              </a:spcAft>
              <a:buFont typeface="Wingdings" panose="05000000000000000000" pitchFamily="2" charset="2"/>
              <a:buChar char="§"/>
            </a:pPr>
            <a:r>
              <a:rPr lang="en-GB" sz="1400">
                <a:solidFill>
                  <a:srgbClr val="383838"/>
                </a:solidFill>
                <a:latin typeface="Arial MT"/>
              </a:rPr>
              <a:t>You must provide clear, specific feedback about the coachee's actions and their consequences</a:t>
            </a:r>
          </a:p>
          <a:p>
            <a:pPr marL="285750" indent="-285750">
              <a:lnSpc>
                <a:spcPct val="150000"/>
              </a:lnSpc>
              <a:spcAft>
                <a:spcPts val="1200"/>
              </a:spcAft>
              <a:buFont typeface="Wingdings" panose="05000000000000000000" pitchFamily="2" charset="2"/>
              <a:buChar char="§"/>
            </a:pPr>
            <a:r>
              <a:rPr lang="en-GB" sz="1400">
                <a:solidFill>
                  <a:srgbClr val="383838"/>
                </a:solidFill>
                <a:latin typeface="Arial MT"/>
              </a:rPr>
              <a:t>If you do need to give feedback that may be perceived as negative by the coachee, remember the guidelines</a:t>
            </a:r>
          </a:p>
          <a:p>
            <a:pPr marL="285750" marR="0" lvl="0" indent="-285750" algn="just"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i="0" u="none" strike="noStrike" kern="0" cap="none" spc="0" normalizeH="0" baseline="0" noProof="0">
              <a:ln>
                <a:noFill/>
              </a:ln>
              <a:solidFill>
                <a:srgbClr val="383838"/>
              </a:solidFill>
              <a:effectLst/>
              <a:uLnTx/>
              <a:uFillTx/>
              <a:latin typeface="Arial MT"/>
              <a:cs typeface="Calibri"/>
            </a:endParaRPr>
          </a:p>
        </p:txBody>
      </p:sp>
      <p:sp>
        <p:nvSpPr>
          <p:cNvPr id="9" name="TextBox 8">
            <a:extLst>
              <a:ext uri="{FF2B5EF4-FFF2-40B4-BE49-F238E27FC236}">
                <a16:creationId xmlns:a16="http://schemas.microsoft.com/office/drawing/2014/main" id="{A50D892D-C422-724A-65BA-3DE4360752A4}"/>
              </a:ext>
            </a:extLst>
          </p:cNvPr>
          <p:cNvSpPr txBox="1"/>
          <p:nvPr/>
        </p:nvSpPr>
        <p:spPr>
          <a:xfrm>
            <a:off x="1410709" y="2797226"/>
            <a:ext cx="6094520" cy="400110"/>
          </a:xfrm>
          <a:prstGeom prst="rect">
            <a:avLst/>
          </a:prstGeom>
          <a:noFill/>
        </p:spPr>
        <p:txBody>
          <a:bodyPr wrap="square">
            <a:spAutoFit/>
          </a:bodyPr>
          <a:lstStyle/>
          <a:p>
            <a:pPr marL="0" marR="0" lvl="0" indent="0" algn="ctr" defTabSz="913526" rtl="0" eaLnBrk="1" fontAlgn="auto" latinLnBrk="0" hangingPunct="1">
              <a:lnSpc>
                <a:spcPct val="100000"/>
              </a:lnSpc>
              <a:spcBef>
                <a:spcPts val="0"/>
              </a:spcBef>
              <a:spcAft>
                <a:spcPts val="0"/>
              </a:spcAft>
              <a:buClrTx/>
              <a:buSzTx/>
              <a:buFontTx/>
              <a:buNone/>
              <a:tabLst>
                <a:tab pos="275353" algn="l"/>
              </a:tabLst>
              <a:defRPr/>
            </a:pPr>
            <a:r>
              <a:rPr lang="en-US" sz="2000" b="1" kern="0">
                <a:solidFill>
                  <a:srgbClr val="000000">
                    <a:lumMod val="75000"/>
                    <a:lumOff val="25000"/>
                  </a:srgbClr>
                </a:solidFill>
                <a:latin typeface="Arial (Headings)"/>
                <a:cs typeface="Calibri"/>
              </a:rPr>
              <a:t>DON’T FORGET YOUR FEEDBACK!</a:t>
            </a:r>
            <a:endParaRPr kumimoji="0" lang="en-US" sz="2000" b="1" i="0" u="none" strike="noStrike" kern="0" cap="none" spc="0" normalizeH="0" baseline="0" noProof="0">
              <a:ln>
                <a:noFill/>
              </a:ln>
              <a:solidFill>
                <a:srgbClr val="000000">
                  <a:lumMod val="75000"/>
                  <a:lumOff val="25000"/>
                </a:srgbClr>
              </a:solidFill>
              <a:effectLst/>
              <a:uLnTx/>
              <a:uFillTx/>
              <a:latin typeface="Arial (Headings)"/>
              <a:ea typeface="+mn-ea"/>
              <a:cs typeface="Calibri"/>
            </a:endParaRPr>
          </a:p>
        </p:txBody>
      </p:sp>
      <p:pic>
        <p:nvPicPr>
          <p:cNvPr id="12" name="Graphic 11" descr="Lightbulb with solid fill">
            <a:extLst>
              <a:ext uri="{FF2B5EF4-FFF2-40B4-BE49-F238E27FC236}">
                <a16:creationId xmlns:a16="http://schemas.microsoft.com/office/drawing/2014/main" id="{04D48D29-C92D-94AB-F9F2-72A63533E4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354356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BFA0B-B0F1-C881-B011-ED77C33EF00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161548C-ADD6-E5F0-3F7F-E2EC3480C711}"/>
              </a:ext>
            </a:extLst>
          </p:cNvPr>
          <p:cNvSpPr txBox="1">
            <a:spLocks/>
          </p:cNvSpPr>
          <p:nvPr/>
        </p:nvSpPr>
        <p:spPr>
          <a:xfrm>
            <a:off x="2227048" y="3182778"/>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NPS</a:t>
            </a:r>
          </a:p>
        </p:txBody>
      </p:sp>
      <p:pic>
        <p:nvPicPr>
          <p:cNvPr id="8" name="Picture 7" descr="image">
            <a:extLst>
              <a:ext uri="{FF2B5EF4-FFF2-40B4-BE49-F238E27FC236}">
                <a16:creationId xmlns:a16="http://schemas.microsoft.com/office/drawing/2014/main" id="{23FE2556-ED3F-5CF6-7EF7-BCB72C3EEC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562"/>
          <a:stretch/>
        </p:blipFill>
        <p:spPr bwMode="auto">
          <a:xfrm>
            <a:off x="0" y="0"/>
            <a:ext cx="3544570" cy="6545179"/>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74AF2A2-68AA-853B-4386-9F60E45069FD}"/>
              </a:ext>
            </a:extLst>
          </p:cNvPr>
          <p:cNvSpPr txBox="1">
            <a:spLocks/>
          </p:cNvSpPr>
          <p:nvPr/>
        </p:nvSpPr>
        <p:spPr>
          <a:xfrm>
            <a:off x="-3890555"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8</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AD390FF5-E563-A5FA-1E9F-F0D98514F79B}"/>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47166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B76C6-63BB-B393-72C3-DCBB2D1EF24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8ECA93B-50F1-EE29-88EA-5DE175E1181C}"/>
              </a:ext>
            </a:extLst>
          </p:cNvPr>
          <p:cNvPicPr>
            <a:picLocks noChangeAspect="1"/>
          </p:cNvPicPr>
          <p:nvPr/>
        </p:nvPicPr>
        <p:blipFill>
          <a:blip r:embed="rId4"/>
          <a:srcRect b="4386"/>
          <a:stretch/>
        </p:blipFill>
        <p:spPr>
          <a:xfrm>
            <a:off x="0" y="13448"/>
            <a:ext cx="12192000" cy="6557211"/>
          </a:xfrm>
          <a:prstGeom prst="rect">
            <a:avLst/>
          </a:prstGeom>
        </p:spPr>
      </p:pic>
      <p:sp>
        <p:nvSpPr>
          <p:cNvPr id="9" name="Title 1">
            <a:extLst>
              <a:ext uri="{FF2B5EF4-FFF2-40B4-BE49-F238E27FC236}">
                <a16:creationId xmlns:a16="http://schemas.microsoft.com/office/drawing/2014/main" id="{377E6CD6-46B0-762C-A958-52F286E9E5D1}"/>
              </a:ext>
            </a:extLst>
          </p:cNvPr>
          <p:cNvSpPr txBox="1">
            <a:spLocks/>
          </p:cNvSpPr>
          <p:nvPr/>
        </p:nvSpPr>
        <p:spPr bwMode="auto">
          <a:xfrm>
            <a:off x="776111" y="2751891"/>
            <a:ext cx="1063977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i="1" kern="0">
                <a:solidFill>
                  <a:prstClr val="white"/>
                </a:solidFill>
                <a:latin typeface="Arial (Headings)"/>
              </a:rPr>
              <a:t>WHAT IS NPS</a:t>
            </a:r>
            <a:r>
              <a:rPr kumimoji="0" lang="en-US" sz="3200" b="1" i="1" u="none" strike="noStrike" kern="0" cap="none" spc="0" normalizeH="0" baseline="0" noProof="0">
                <a:ln>
                  <a:noFill/>
                </a:ln>
                <a:solidFill>
                  <a:prstClr val="white"/>
                </a:solidFill>
                <a:effectLst/>
                <a:uLnTx/>
                <a:uFillTx/>
                <a:latin typeface="Arial (Headings)"/>
                <a:ea typeface="+mj-ea"/>
                <a:cs typeface="+mj-cs"/>
              </a:rPr>
              <a:t>? </a:t>
            </a:r>
          </a:p>
        </p:txBody>
      </p:sp>
    </p:spTree>
    <p:custDataLst>
      <p:tags r:id="rId1"/>
    </p:custDataLst>
    <p:extLst>
      <p:ext uri="{BB962C8B-B14F-4D97-AF65-F5344CB8AC3E}">
        <p14:creationId xmlns:p14="http://schemas.microsoft.com/office/powerpoint/2010/main" val="219544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98DAB-72B4-13C3-04A5-E29BA8F1974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6709273-841B-3115-AD53-AC111AFE4326}"/>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NPS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3" name="Rectangle 2">
            <a:extLst>
              <a:ext uri="{FF2B5EF4-FFF2-40B4-BE49-F238E27FC236}">
                <a16:creationId xmlns:a16="http://schemas.microsoft.com/office/drawing/2014/main" id="{0D7C1702-06D1-E2EB-81F6-9F4D2CDD0EA3}"/>
              </a:ext>
            </a:extLst>
          </p:cNvPr>
          <p:cNvSpPr/>
          <p:nvPr/>
        </p:nvSpPr>
        <p:spPr>
          <a:xfrm>
            <a:off x="444977" y="1734439"/>
            <a:ext cx="7166059" cy="3218115"/>
          </a:xfrm>
          <a:prstGeom prst="rect">
            <a:avLst/>
          </a:prstGeom>
        </p:spPr>
        <p:txBody>
          <a:bodyPr wrap="square" lIns="55179" tIns="27586" rIns="55179" bIns="27586">
            <a:spAutoFit/>
          </a:bodyPr>
          <a:lstStyle/>
          <a:p>
            <a:pPr defTabSz="551432">
              <a:spcAft>
                <a:spcPts val="1500"/>
              </a:spcAft>
            </a:pPr>
            <a:r>
              <a:rPr lang="en-US" sz="2400"/>
              <a:t>NPS stands for Net Promoter Score. </a:t>
            </a:r>
          </a:p>
          <a:p>
            <a:pPr defTabSz="551432">
              <a:spcAft>
                <a:spcPts val="1500"/>
              </a:spcAft>
            </a:pPr>
            <a:r>
              <a:rPr lang="en-US" sz="2400"/>
              <a:t>It's a metric used to measure customer loyalty and satisfaction. </a:t>
            </a:r>
          </a:p>
          <a:p>
            <a:pPr defTabSz="551432">
              <a:spcAft>
                <a:spcPts val="1500"/>
              </a:spcAft>
            </a:pPr>
            <a:r>
              <a:rPr lang="en-US" sz="2400"/>
              <a:t>The score is derived from a single survey question: </a:t>
            </a:r>
          </a:p>
          <a:p>
            <a:pPr defTabSz="551432">
              <a:spcAft>
                <a:spcPts val="1500"/>
              </a:spcAft>
            </a:pPr>
            <a:r>
              <a:rPr lang="en-US" sz="2400" b="1" i="1"/>
              <a:t>"On a scale from 0 to 10, how likely are you to recommend this product/company to a friend or colleague?”</a:t>
            </a:r>
            <a:endParaRPr lang="en-GB" sz="2400" b="1" i="1">
              <a:solidFill>
                <a:srgbClr val="00417C"/>
              </a:solidFill>
              <a:latin typeface="Arial MT"/>
              <a:sym typeface="Helvetica Light"/>
            </a:endParaRPr>
          </a:p>
        </p:txBody>
      </p:sp>
    </p:spTree>
    <p:custDataLst>
      <p:tags r:id="rId1"/>
    </p:custDataLst>
    <p:extLst>
      <p:ext uri="{BB962C8B-B14F-4D97-AF65-F5344CB8AC3E}">
        <p14:creationId xmlns:p14="http://schemas.microsoft.com/office/powerpoint/2010/main" val="368916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F6DB-9174-D76D-F0C5-023BD19AE45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F79843B-F88A-1B9D-B0F4-B2D6F17F6421}"/>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743F0DBD-F696-7990-BC91-E554CC1408E1}"/>
              </a:ext>
            </a:extLst>
          </p:cNvPr>
          <p:cNvSpPr txBox="1">
            <a:spLocks/>
          </p:cNvSpPr>
          <p:nvPr/>
        </p:nvSpPr>
        <p:spPr bwMode="auto">
          <a:xfrm>
            <a:off x="776111" y="2751891"/>
            <a:ext cx="1063977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i="1" kern="0">
                <a:solidFill>
                  <a:prstClr val="white"/>
                </a:solidFill>
                <a:latin typeface="Arial (Headings)"/>
              </a:rPr>
              <a:t>HOW IS NPS CALCULATED</a:t>
            </a:r>
            <a:r>
              <a:rPr kumimoji="0" lang="en-US" sz="3200" b="1" i="1" u="none" strike="noStrike" kern="0" cap="none" spc="0" normalizeH="0" baseline="0" noProof="0">
                <a:ln>
                  <a:noFill/>
                </a:ln>
                <a:solidFill>
                  <a:prstClr val="white"/>
                </a:solidFill>
                <a:effectLst/>
                <a:uLnTx/>
                <a:uFillTx/>
                <a:latin typeface="Arial (Headings)"/>
                <a:ea typeface="+mj-ea"/>
                <a:cs typeface="+mj-cs"/>
              </a:rPr>
              <a:t>? </a:t>
            </a:r>
          </a:p>
        </p:txBody>
      </p:sp>
    </p:spTree>
    <p:custDataLst>
      <p:tags r:id="rId1"/>
    </p:custDataLst>
    <p:extLst>
      <p:ext uri="{BB962C8B-B14F-4D97-AF65-F5344CB8AC3E}">
        <p14:creationId xmlns:p14="http://schemas.microsoft.com/office/powerpoint/2010/main" val="192529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2795F-B0E0-A0C7-5B4E-71A746C7FD0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7584419-7D14-A114-E5AF-93F717125E85}"/>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NPS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5" name="Picture 4">
            <a:extLst>
              <a:ext uri="{FF2B5EF4-FFF2-40B4-BE49-F238E27FC236}">
                <a16:creationId xmlns:a16="http://schemas.microsoft.com/office/drawing/2014/main" id="{3BE7CE33-2482-6531-FA5F-24A0D6AE424E}"/>
              </a:ext>
            </a:extLst>
          </p:cNvPr>
          <p:cNvPicPr>
            <a:picLocks noChangeAspect="1"/>
          </p:cNvPicPr>
          <p:nvPr/>
        </p:nvPicPr>
        <p:blipFill>
          <a:blip r:embed="rId4"/>
          <a:srcRect t="14741" b="34435"/>
          <a:stretch/>
        </p:blipFill>
        <p:spPr>
          <a:xfrm>
            <a:off x="797570" y="2238934"/>
            <a:ext cx="10347094" cy="1990165"/>
          </a:xfrm>
          <a:prstGeom prst="rect">
            <a:avLst/>
          </a:prstGeom>
        </p:spPr>
      </p:pic>
      <p:sp>
        <p:nvSpPr>
          <p:cNvPr id="9" name="TextBox 8">
            <a:extLst>
              <a:ext uri="{FF2B5EF4-FFF2-40B4-BE49-F238E27FC236}">
                <a16:creationId xmlns:a16="http://schemas.microsoft.com/office/drawing/2014/main" id="{A09120C6-E21F-3C00-FE0C-B6F6DCF2A75E}"/>
              </a:ext>
            </a:extLst>
          </p:cNvPr>
          <p:cNvSpPr txBox="1"/>
          <p:nvPr/>
        </p:nvSpPr>
        <p:spPr>
          <a:xfrm>
            <a:off x="593352" y="689796"/>
            <a:ext cx="11598648" cy="1077218"/>
          </a:xfrm>
          <a:prstGeom prst="rect">
            <a:avLst/>
          </a:prstGeom>
          <a:noFill/>
        </p:spPr>
        <p:txBody>
          <a:bodyPr wrap="square">
            <a:spAutoFit/>
          </a:bodyPr>
          <a:lstStyle/>
          <a:p>
            <a:pPr algn="l">
              <a:spcAft>
                <a:spcPts val="600"/>
              </a:spcAft>
              <a:buFont typeface="Arial" panose="020B0604020202020204" pitchFamily="34" charset="0"/>
              <a:buChar char="•"/>
            </a:pPr>
            <a:r>
              <a:rPr lang="en-US" b="1" i="0">
                <a:solidFill>
                  <a:srgbClr val="52C2AC"/>
                </a:solidFill>
                <a:effectLst/>
                <a:latin typeface="Segoe Sans"/>
              </a:rPr>
              <a:t>Promoters</a:t>
            </a:r>
            <a:r>
              <a:rPr lang="en-US" b="0" i="0">
                <a:solidFill>
                  <a:srgbClr val="424242"/>
                </a:solidFill>
                <a:effectLst/>
                <a:latin typeface="Segoe Sans"/>
              </a:rPr>
              <a:t> (score 9-10): Loyal enthusiasts who will keep buying and refer others</a:t>
            </a:r>
          </a:p>
          <a:p>
            <a:pPr algn="l">
              <a:spcAft>
                <a:spcPts val="600"/>
              </a:spcAft>
              <a:buFont typeface="Arial" panose="020B0604020202020204" pitchFamily="34" charset="0"/>
              <a:buChar char="•"/>
            </a:pPr>
            <a:r>
              <a:rPr lang="en-US" b="1" i="0">
                <a:solidFill>
                  <a:srgbClr val="F4821F"/>
                </a:solidFill>
                <a:effectLst/>
                <a:latin typeface="Segoe Sans"/>
              </a:rPr>
              <a:t>Passives</a:t>
            </a:r>
            <a:r>
              <a:rPr lang="en-US" b="0" i="0">
                <a:solidFill>
                  <a:srgbClr val="424242"/>
                </a:solidFill>
                <a:effectLst/>
                <a:latin typeface="Segoe Sans"/>
              </a:rPr>
              <a:t> (score 7-8): Satisfied but unenthusiastic customers who are vulnerable to competitive offerings</a:t>
            </a:r>
          </a:p>
          <a:p>
            <a:pPr algn="l">
              <a:spcAft>
                <a:spcPts val="600"/>
              </a:spcAft>
              <a:buFont typeface="Arial" panose="020B0604020202020204" pitchFamily="34" charset="0"/>
              <a:buChar char="•"/>
            </a:pPr>
            <a:r>
              <a:rPr lang="en-US" b="1" i="0">
                <a:solidFill>
                  <a:srgbClr val="254379"/>
                </a:solidFill>
                <a:effectLst/>
                <a:latin typeface="Segoe Sans"/>
              </a:rPr>
              <a:t>Detractors</a:t>
            </a:r>
            <a:r>
              <a:rPr lang="en-US" b="0" i="0">
                <a:solidFill>
                  <a:srgbClr val="424242"/>
                </a:solidFill>
                <a:effectLst/>
                <a:latin typeface="Segoe Sans"/>
              </a:rPr>
              <a:t> (score 0-6): Unhappy customers who can damage your brand through negative word-of-mouth</a:t>
            </a:r>
          </a:p>
        </p:txBody>
      </p:sp>
      <p:pic>
        <p:nvPicPr>
          <p:cNvPr id="11" name="Picture 10">
            <a:extLst>
              <a:ext uri="{FF2B5EF4-FFF2-40B4-BE49-F238E27FC236}">
                <a16:creationId xmlns:a16="http://schemas.microsoft.com/office/drawing/2014/main" id="{61A6AF64-CFC9-395A-C58F-7B0A1D24DE5F}"/>
              </a:ext>
            </a:extLst>
          </p:cNvPr>
          <p:cNvPicPr>
            <a:picLocks noChangeAspect="1"/>
          </p:cNvPicPr>
          <p:nvPr/>
        </p:nvPicPr>
        <p:blipFill>
          <a:blip r:embed="rId4"/>
          <a:srcRect t="69417"/>
          <a:stretch/>
        </p:blipFill>
        <p:spPr>
          <a:xfrm>
            <a:off x="1739154" y="4645959"/>
            <a:ext cx="7900147" cy="914400"/>
          </a:xfrm>
          <a:prstGeom prst="rect">
            <a:avLst/>
          </a:prstGeom>
        </p:spPr>
      </p:pic>
    </p:spTree>
    <p:custDataLst>
      <p:tags r:id="rId1"/>
    </p:custDataLst>
    <p:extLst>
      <p:ext uri="{BB962C8B-B14F-4D97-AF65-F5344CB8AC3E}">
        <p14:creationId xmlns:p14="http://schemas.microsoft.com/office/powerpoint/2010/main" val="210635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40D9-68DA-54FE-6FD0-3B42A207DBF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083618B-FCFD-3292-6A2F-5CD85EA5F67C}"/>
              </a:ext>
            </a:extLst>
          </p:cNvPr>
          <p:cNvSpPr txBox="1">
            <a:spLocks/>
          </p:cNvSpPr>
          <p:nvPr/>
        </p:nvSpPr>
        <p:spPr bwMode="gray">
          <a:xfrm>
            <a:off x="526944" y="294118"/>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NPS</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5" name="Picture 4">
            <a:extLst>
              <a:ext uri="{FF2B5EF4-FFF2-40B4-BE49-F238E27FC236}">
                <a16:creationId xmlns:a16="http://schemas.microsoft.com/office/drawing/2014/main" id="{B9CA97D7-F89C-C359-8B8F-F7949F16630C}"/>
              </a:ext>
            </a:extLst>
          </p:cNvPr>
          <p:cNvPicPr>
            <a:picLocks noChangeAspect="1"/>
          </p:cNvPicPr>
          <p:nvPr/>
        </p:nvPicPr>
        <p:blipFill>
          <a:blip r:embed="rId4"/>
          <a:srcRect t="14741" b="34435"/>
          <a:stretch/>
        </p:blipFill>
        <p:spPr>
          <a:xfrm>
            <a:off x="922453" y="753035"/>
            <a:ext cx="10347094" cy="1990165"/>
          </a:xfrm>
          <a:prstGeom prst="rect">
            <a:avLst/>
          </a:prstGeom>
        </p:spPr>
      </p:pic>
      <p:pic>
        <p:nvPicPr>
          <p:cNvPr id="6" name="Picture 5">
            <a:extLst>
              <a:ext uri="{FF2B5EF4-FFF2-40B4-BE49-F238E27FC236}">
                <a16:creationId xmlns:a16="http://schemas.microsoft.com/office/drawing/2014/main" id="{AA2C4570-CA0D-814B-84E7-C8C1D5F29FEC}"/>
              </a:ext>
            </a:extLst>
          </p:cNvPr>
          <p:cNvPicPr>
            <a:picLocks noChangeAspect="1"/>
          </p:cNvPicPr>
          <p:nvPr/>
        </p:nvPicPr>
        <p:blipFill>
          <a:blip r:embed="rId4"/>
          <a:srcRect t="69417"/>
          <a:stretch/>
        </p:blipFill>
        <p:spPr>
          <a:xfrm>
            <a:off x="2145926" y="2743200"/>
            <a:ext cx="7900147" cy="914400"/>
          </a:xfrm>
          <a:prstGeom prst="rect">
            <a:avLst/>
          </a:prstGeom>
        </p:spPr>
      </p:pic>
      <p:cxnSp>
        <p:nvCxnSpPr>
          <p:cNvPr id="3" name="Straight Connector 2">
            <a:extLst>
              <a:ext uri="{FF2B5EF4-FFF2-40B4-BE49-F238E27FC236}">
                <a16:creationId xmlns:a16="http://schemas.microsoft.com/office/drawing/2014/main" id="{F364ADB1-6D89-9A43-6F1D-25834A4E8B34}"/>
              </a:ext>
            </a:extLst>
          </p:cNvPr>
          <p:cNvCxnSpPr/>
          <p:nvPr/>
        </p:nvCxnSpPr>
        <p:spPr>
          <a:xfrm>
            <a:off x="2159373" y="3672444"/>
            <a:ext cx="78867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C7F95C-6673-93C1-ECA1-973248EB16E8}"/>
              </a:ext>
            </a:extLst>
          </p:cNvPr>
          <p:cNvSpPr txBox="1"/>
          <p:nvPr/>
        </p:nvSpPr>
        <p:spPr>
          <a:xfrm>
            <a:off x="700539" y="3796641"/>
            <a:ext cx="11598648" cy="2862322"/>
          </a:xfrm>
          <a:prstGeom prst="rect">
            <a:avLst/>
          </a:prstGeom>
          <a:noFill/>
        </p:spPr>
        <p:txBody>
          <a:bodyPr wrap="square">
            <a:spAutoFit/>
          </a:bodyPr>
          <a:lstStyle/>
          <a:p>
            <a:pPr algn="l"/>
            <a:r>
              <a:rPr lang="en-US" b="1" i="0">
                <a:solidFill>
                  <a:srgbClr val="424242"/>
                </a:solidFill>
                <a:effectLst/>
                <a:latin typeface="Segoe Sans"/>
              </a:rPr>
              <a:t>Calculation 1:   </a:t>
            </a:r>
            <a:r>
              <a:rPr lang="en-US" b="0" i="0">
                <a:solidFill>
                  <a:srgbClr val="424242"/>
                </a:solidFill>
                <a:effectLst/>
                <a:latin typeface="Segoe Sans"/>
              </a:rPr>
              <a:t>100 surveys:  20 scores of 9, 50 scores of 7, 30 scores of 3.   	NPS =  -10%</a:t>
            </a:r>
          </a:p>
          <a:p>
            <a:pPr algn="l"/>
            <a:endParaRPr lang="en-US">
              <a:solidFill>
                <a:srgbClr val="424242"/>
              </a:solidFill>
              <a:latin typeface="Segoe Sans"/>
            </a:endParaRPr>
          </a:p>
          <a:p>
            <a:r>
              <a:rPr lang="en-US" b="1" i="0">
                <a:solidFill>
                  <a:srgbClr val="424242"/>
                </a:solidFill>
                <a:effectLst/>
                <a:latin typeface="Segoe Sans"/>
              </a:rPr>
              <a:t>Calculation 2</a:t>
            </a:r>
            <a:r>
              <a:rPr lang="en-US" b="1">
                <a:solidFill>
                  <a:srgbClr val="424242"/>
                </a:solidFill>
                <a:latin typeface="Segoe Sans"/>
              </a:rPr>
              <a:t>:   </a:t>
            </a:r>
            <a:r>
              <a:rPr lang="en-US">
                <a:solidFill>
                  <a:srgbClr val="424242"/>
                </a:solidFill>
                <a:latin typeface="Segoe Sans"/>
              </a:rPr>
              <a:t>100 surveys:  100 scores of 3.   				NPS =  -100%</a:t>
            </a:r>
          </a:p>
          <a:p>
            <a:endParaRPr lang="en-US">
              <a:solidFill>
                <a:srgbClr val="424242"/>
              </a:solidFill>
              <a:latin typeface="Segoe Sans"/>
            </a:endParaRPr>
          </a:p>
          <a:p>
            <a:r>
              <a:rPr lang="en-US" b="1">
                <a:solidFill>
                  <a:srgbClr val="424242"/>
                </a:solidFill>
                <a:latin typeface="Segoe Sans"/>
              </a:rPr>
              <a:t>Calculation 3:   </a:t>
            </a:r>
            <a:r>
              <a:rPr lang="en-US">
                <a:solidFill>
                  <a:srgbClr val="424242"/>
                </a:solidFill>
                <a:latin typeface="Segoe Sans"/>
              </a:rPr>
              <a:t>100 surveys:   50 scores of 8, 50 scores of 7			NPP =      0%  </a:t>
            </a:r>
          </a:p>
          <a:p>
            <a:endParaRPr lang="en-US" b="1" i="0">
              <a:solidFill>
                <a:srgbClr val="424242"/>
              </a:solidFill>
              <a:effectLst/>
              <a:latin typeface="Segoe Sans"/>
            </a:endParaRPr>
          </a:p>
          <a:p>
            <a:r>
              <a:rPr lang="en-US" b="1" i="0">
                <a:solidFill>
                  <a:srgbClr val="424242"/>
                </a:solidFill>
                <a:effectLst/>
                <a:latin typeface="Segoe Sans"/>
              </a:rPr>
              <a:t>Calculation 3:   </a:t>
            </a:r>
            <a:r>
              <a:rPr lang="en-US">
                <a:solidFill>
                  <a:srgbClr val="424242"/>
                </a:solidFill>
                <a:latin typeface="Segoe Sans"/>
              </a:rPr>
              <a:t>100 surveys:  100 scores of 10.   				NPS =   100%</a:t>
            </a:r>
          </a:p>
          <a:p>
            <a:endParaRPr lang="en-US">
              <a:solidFill>
                <a:srgbClr val="424242"/>
              </a:solidFill>
              <a:latin typeface="Segoe Sans"/>
            </a:endParaRPr>
          </a:p>
          <a:p>
            <a:r>
              <a:rPr lang="en-US" b="1">
                <a:solidFill>
                  <a:srgbClr val="424242"/>
                </a:solidFill>
                <a:latin typeface="Segoe Sans"/>
              </a:rPr>
              <a:t>Calculation 4:     </a:t>
            </a:r>
            <a:r>
              <a:rPr lang="en-US">
                <a:solidFill>
                  <a:srgbClr val="424242"/>
                </a:solidFill>
                <a:latin typeface="Segoe Sans"/>
              </a:rPr>
              <a:t>74 surveys:    45 scores of 10, 20 scores of 8, 9 scores of 0.           NPS =    48.6%     </a:t>
            </a:r>
            <a:endParaRPr lang="en-US" b="1">
              <a:solidFill>
                <a:srgbClr val="424242"/>
              </a:solidFill>
              <a:latin typeface="Segoe Sans"/>
            </a:endParaRPr>
          </a:p>
          <a:p>
            <a:pPr algn="l">
              <a:spcAft>
                <a:spcPts val="600"/>
              </a:spcAft>
            </a:pPr>
            <a:endParaRPr lang="en-US" b="0" i="0">
              <a:solidFill>
                <a:srgbClr val="424242"/>
              </a:solidFill>
              <a:effectLst/>
              <a:latin typeface="Segoe Sans"/>
            </a:endParaRPr>
          </a:p>
        </p:txBody>
      </p:sp>
      <p:sp>
        <p:nvSpPr>
          <p:cNvPr id="9" name="Rectangle 8">
            <a:extLst>
              <a:ext uri="{FF2B5EF4-FFF2-40B4-BE49-F238E27FC236}">
                <a16:creationId xmlns:a16="http://schemas.microsoft.com/office/drawing/2014/main" id="{4A7F89A7-1B05-1395-8ABA-EE6E9E973397}"/>
              </a:ext>
            </a:extLst>
          </p:cNvPr>
          <p:cNvSpPr/>
          <p:nvPr/>
        </p:nvSpPr>
        <p:spPr>
          <a:xfrm>
            <a:off x="9820056" y="5475229"/>
            <a:ext cx="730624" cy="349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4A3B3D-92D8-2BC7-E3F8-3B5312B0FD47}"/>
              </a:ext>
            </a:extLst>
          </p:cNvPr>
          <p:cNvSpPr/>
          <p:nvPr/>
        </p:nvSpPr>
        <p:spPr>
          <a:xfrm>
            <a:off x="9680761" y="4910820"/>
            <a:ext cx="730624" cy="349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3214BA-5E48-F642-3C2E-24810A62A59A}"/>
              </a:ext>
            </a:extLst>
          </p:cNvPr>
          <p:cNvSpPr/>
          <p:nvPr/>
        </p:nvSpPr>
        <p:spPr>
          <a:xfrm>
            <a:off x="9733770" y="4346412"/>
            <a:ext cx="730624" cy="349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451969-E8BF-59FE-45B3-17658D3151F6}"/>
              </a:ext>
            </a:extLst>
          </p:cNvPr>
          <p:cNvSpPr/>
          <p:nvPr/>
        </p:nvSpPr>
        <p:spPr>
          <a:xfrm>
            <a:off x="9743855" y="3869414"/>
            <a:ext cx="730624" cy="349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A95357-B4D8-7C0C-61E3-61B54536A864}"/>
              </a:ext>
            </a:extLst>
          </p:cNvPr>
          <p:cNvSpPr/>
          <p:nvPr/>
        </p:nvSpPr>
        <p:spPr>
          <a:xfrm>
            <a:off x="9788987" y="5964261"/>
            <a:ext cx="730624" cy="349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141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500"/>
                                        <p:tgtEl>
                                          <p:spTgt spid="4">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2"/>
                                        </p:tgtEl>
                                      </p:cBhvr>
                                    </p:animEffect>
                                    <p:set>
                                      <p:cBhvr>
                                        <p:cTn id="5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2CB8-F7D0-F5D4-3D8C-75C350DA989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4756B841-F314-9C62-BA52-072AC490511D}"/>
              </a:ext>
            </a:extLst>
          </p:cNvPr>
          <p:cNvGrpSpPr/>
          <p:nvPr/>
        </p:nvGrpSpPr>
        <p:grpSpPr>
          <a:xfrm>
            <a:off x="0" y="0"/>
            <a:ext cx="12192000" cy="6342434"/>
            <a:chOff x="0" y="0"/>
            <a:chExt cx="12192000" cy="6858000"/>
          </a:xfrm>
        </p:grpSpPr>
        <p:pic>
          <p:nvPicPr>
            <p:cNvPr id="2" name="Picture 1" descr="image">
              <a:extLst>
                <a:ext uri="{FF2B5EF4-FFF2-40B4-BE49-F238E27FC236}">
                  <a16:creationId xmlns:a16="http://schemas.microsoft.com/office/drawing/2014/main" id="{B48A279D-98BC-8DC7-8C46-9F3E3B69B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07E23FD-FEE8-50F4-4909-A17868BCD1C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A7B16574-5C72-4A1D-80F2-2DAA1ADC2827}"/>
              </a:ext>
            </a:extLst>
          </p:cNvPr>
          <p:cNvSpPr txBox="1">
            <a:spLocks/>
          </p:cNvSpPr>
          <p:nvPr/>
        </p:nvSpPr>
        <p:spPr>
          <a:xfrm>
            <a:off x="335280" y="746374"/>
            <a:ext cx="1152144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u="none" strike="noStrike" kern="1200" cap="none" spc="0" normalizeH="0" baseline="0" noProof="0">
                <a:ln>
                  <a:noFill/>
                </a:ln>
                <a:solidFill>
                  <a:prstClr val="white"/>
                </a:solidFill>
                <a:effectLst/>
                <a:uLnTx/>
                <a:uFillTx/>
                <a:latin typeface="Arial (Headings)"/>
                <a:ea typeface="+mj-ea"/>
                <a:cs typeface="+mj-cs"/>
              </a:rPr>
              <a:t>ACTIVITY</a:t>
            </a: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br>
              <a:rPr kumimoji="0" lang="en-US" sz="2400" b="1" u="none" strike="noStrike" kern="1200" cap="none" spc="0" normalizeH="0" baseline="0" noProof="0">
                <a:ln>
                  <a:noFill/>
                </a:ln>
                <a:solidFill>
                  <a:prstClr val="white"/>
                </a:solidFill>
                <a:effectLst/>
                <a:uLnTx/>
                <a:uFillTx/>
                <a:latin typeface="Arial (Headings)"/>
                <a:ea typeface="+mj-ea"/>
                <a:cs typeface="+mj-cs"/>
              </a:rPr>
            </a:br>
            <a:r>
              <a:rPr kumimoji="0" lang="en-US" sz="2400" b="1" u="none" strike="noStrike" kern="0" cap="none" spc="0" normalizeH="0" baseline="0" noProof="0">
                <a:ln>
                  <a:noFill/>
                </a:ln>
                <a:solidFill>
                  <a:prstClr val="white"/>
                </a:solidFill>
                <a:effectLst/>
                <a:uLnTx/>
                <a:uFillTx/>
                <a:latin typeface="Arial (Headings)"/>
                <a:ea typeface="+mj-ea"/>
                <a:cs typeface="+mj-cs"/>
              </a:rPr>
              <a:t>GOOD VS. BAD MANAGER</a:t>
            </a:r>
            <a:endParaRPr kumimoji="0" lang="en-US" sz="2400" b="1" u="none" strike="noStrike" kern="1200" cap="none" spc="0" normalizeH="0" baseline="0" noProof="0">
              <a:ln>
                <a:noFill/>
              </a:ln>
              <a:solidFill>
                <a:prstClr val="white"/>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E215C3C5-124C-29AB-DC57-E4CAA61BA20C}"/>
              </a:ext>
            </a:extLst>
          </p:cNvPr>
          <p:cNvSpPr txBox="1"/>
          <p:nvPr/>
        </p:nvSpPr>
        <p:spPr>
          <a:xfrm>
            <a:off x="1046527" y="3053832"/>
            <a:ext cx="10945603" cy="1200329"/>
          </a:xfrm>
          <a:prstGeom prst="rect">
            <a:avLst/>
          </a:prstGeom>
          <a:noFill/>
        </p:spPr>
        <p:txBody>
          <a:bodyPr wrap="square">
            <a:spAutoFit/>
          </a:bodyPr>
          <a:lstStyle/>
          <a:p>
            <a:r>
              <a:rPr lang="en-US"/>
              <a:t>You will receive a set of </a:t>
            </a:r>
            <a:r>
              <a:rPr lang="en-US" b="1"/>
              <a:t>Good &amp; Bad Manager behavior cards</a:t>
            </a:r>
            <a:r>
              <a:rPr lang="en-US"/>
              <a:t>. Read each card and </a:t>
            </a:r>
            <a:r>
              <a:rPr lang="en-US" b="1"/>
              <a:t>discuss its meaning </a:t>
            </a:r>
            <a:r>
              <a:rPr lang="en-US"/>
              <a:t>with your group and </a:t>
            </a:r>
            <a:r>
              <a:rPr lang="en-US" b="1"/>
              <a:t>Sort the cards</a:t>
            </a:r>
            <a:r>
              <a:rPr lang="en-US"/>
              <a:t> into the correct category in the flipchart:</a:t>
            </a:r>
          </a:p>
          <a:p>
            <a:pPr marL="742950" lvl="1" indent="-285750">
              <a:buFont typeface="Arial" panose="020B0604020202020204" pitchFamily="34" charset="0"/>
              <a:buChar char="•"/>
            </a:pPr>
            <a:r>
              <a:rPr lang="en-US" b="1"/>
              <a:t>Good Manager</a:t>
            </a:r>
            <a:r>
              <a:rPr lang="en-US"/>
              <a:t> (Positive leadership behaviors)</a:t>
            </a:r>
          </a:p>
          <a:p>
            <a:pPr marL="742950" lvl="1" indent="-285750">
              <a:buFont typeface="Arial" panose="020B0604020202020204" pitchFamily="34" charset="0"/>
              <a:buChar char="•"/>
            </a:pPr>
            <a:r>
              <a:rPr lang="en-US" b="1"/>
              <a:t>Bad Manager</a:t>
            </a:r>
            <a:r>
              <a:rPr lang="en-US"/>
              <a:t> (Negative leadership behaviors)</a:t>
            </a:r>
          </a:p>
        </p:txBody>
      </p:sp>
      <p:sp>
        <p:nvSpPr>
          <p:cNvPr id="8" name="TextBox 7">
            <a:extLst>
              <a:ext uri="{FF2B5EF4-FFF2-40B4-BE49-F238E27FC236}">
                <a16:creationId xmlns:a16="http://schemas.microsoft.com/office/drawing/2014/main" id="{A596BA76-33C7-59FC-EB3E-EAA8AF252F20}"/>
              </a:ext>
            </a:extLst>
          </p:cNvPr>
          <p:cNvSpPr txBox="1"/>
          <p:nvPr/>
        </p:nvSpPr>
        <p:spPr>
          <a:xfrm>
            <a:off x="1046528"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 minutes</a:t>
            </a:r>
          </a:p>
        </p:txBody>
      </p:sp>
      <p:pic>
        <p:nvPicPr>
          <p:cNvPr id="9" name="Graphic 8" descr="Hourglass 30% with solid fill">
            <a:extLst>
              <a:ext uri="{FF2B5EF4-FFF2-40B4-BE49-F238E27FC236}">
                <a16:creationId xmlns:a16="http://schemas.microsoft.com/office/drawing/2014/main" id="{B3BAAB28-2F04-AA2F-708D-E8316EE7C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5386965"/>
            <a:ext cx="285434" cy="285434"/>
          </a:xfrm>
          <a:prstGeom prst="rect">
            <a:avLst/>
          </a:prstGeom>
        </p:spPr>
      </p:pic>
      <p:pic>
        <p:nvPicPr>
          <p:cNvPr id="10" name="Graphic 9" descr="Users with solid fill">
            <a:extLst>
              <a:ext uri="{FF2B5EF4-FFF2-40B4-BE49-F238E27FC236}">
                <a16:creationId xmlns:a16="http://schemas.microsoft.com/office/drawing/2014/main" id="{4548C6A3-0DDA-E251-DAE8-634DC32F52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534306"/>
            <a:ext cx="358344" cy="358344"/>
          </a:xfrm>
          <a:prstGeom prst="rect">
            <a:avLst/>
          </a:prstGeom>
        </p:spPr>
      </p:pic>
      <p:sp>
        <p:nvSpPr>
          <p:cNvPr id="3" name="TextBox 2">
            <a:extLst>
              <a:ext uri="{FF2B5EF4-FFF2-40B4-BE49-F238E27FC236}">
                <a16:creationId xmlns:a16="http://schemas.microsoft.com/office/drawing/2014/main" id="{D1E965E3-7432-801C-655F-3FB13F8F6CF2}"/>
              </a:ext>
            </a:extLst>
          </p:cNvPr>
          <p:cNvSpPr txBox="1"/>
          <p:nvPr/>
        </p:nvSpPr>
        <p:spPr>
          <a:xfrm>
            <a:off x="1046528" y="4523318"/>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Group 3</a:t>
            </a:r>
          </a:p>
        </p:txBody>
      </p:sp>
      <p:pic>
        <p:nvPicPr>
          <p:cNvPr id="12" name="Graphic 11" descr="Bullseye with solid fill">
            <a:extLst>
              <a:ext uri="{FF2B5EF4-FFF2-40B4-BE49-F238E27FC236}">
                <a16:creationId xmlns:a16="http://schemas.microsoft.com/office/drawing/2014/main" id="{05788E92-6A9A-792F-E122-5412240909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9516" y="3063408"/>
            <a:ext cx="390308" cy="390308"/>
          </a:xfrm>
          <a:prstGeom prst="rect">
            <a:avLst/>
          </a:prstGeom>
        </p:spPr>
      </p:pic>
    </p:spTree>
    <p:extLst>
      <p:ext uri="{BB962C8B-B14F-4D97-AF65-F5344CB8AC3E}">
        <p14:creationId xmlns:p14="http://schemas.microsoft.com/office/powerpoint/2010/main" val="192742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FEE13-B38B-B30D-3C05-E11E3D848C5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D2BA0FE-9B31-6A1B-9FD8-8EEA081EA83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NPS</a:t>
            </a:r>
          </a:p>
        </p:txBody>
      </p:sp>
      <p:sp>
        <p:nvSpPr>
          <p:cNvPr id="5" name="Rectangle 4">
            <a:extLst>
              <a:ext uri="{FF2B5EF4-FFF2-40B4-BE49-F238E27FC236}">
                <a16:creationId xmlns:a16="http://schemas.microsoft.com/office/drawing/2014/main" id="{3720D164-9A08-9F4A-C9BB-BA379B5F7822}"/>
              </a:ext>
            </a:extLst>
          </p:cNvPr>
          <p:cNvSpPr/>
          <p:nvPr/>
        </p:nvSpPr>
        <p:spPr>
          <a:xfrm>
            <a:off x="526941" y="2635493"/>
            <a:ext cx="7862055" cy="327424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A423BF5F-622A-FBF9-75CA-57798099B49B}"/>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0C3BCDFF-1D42-13A0-F1B4-B632E8E09164}"/>
              </a:ext>
            </a:extLst>
          </p:cNvPr>
          <p:cNvSpPr txBox="1"/>
          <p:nvPr/>
        </p:nvSpPr>
        <p:spPr>
          <a:xfrm>
            <a:off x="526943" y="1752930"/>
            <a:ext cx="7862053" cy="461665"/>
          </a:xfrm>
          <a:prstGeom prst="rect">
            <a:avLst/>
          </a:prstGeom>
          <a:noFill/>
        </p:spPr>
        <p:txBody>
          <a:bodyPr wrap="square" rtlCol="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Remember</a:t>
            </a:r>
          </a:p>
        </p:txBody>
      </p:sp>
      <p:sp>
        <p:nvSpPr>
          <p:cNvPr id="7" name="TextBox 6">
            <a:extLst>
              <a:ext uri="{FF2B5EF4-FFF2-40B4-BE49-F238E27FC236}">
                <a16:creationId xmlns:a16="http://schemas.microsoft.com/office/drawing/2014/main" id="{0E22F5C1-B014-5076-15DC-A6FFAEE1C110}"/>
              </a:ext>
            </a:extLst>
          </p:cNvPr>
          <p:cNvSpPr txBox="1"/>
          <p:nvPr/>
        </p:nvSpPr>
        <p:spPr>
          <a:xfrm>
            <a:off x="658279" y="3280441"/>
            <a:ext cx="7599378" cy="2831544"/>
          </a:xfrm>
          <a:prstGeom prst="rect">
            <a:avLst/>
          </a:prstGeom>
          <a:noFill/>
        </p:spPr>
        <p:txBody>
          <a:bodyPr wrap="square">
            <a:spAutoFit/>
          </a:bodyPr>
          <a:lstStyle/>
          <a:p>
            <a:pPr marL="285750" indent="-285750">
              <a:lnSpc>
                <a:spcPct val="150000"/>
              </a:lnSpc>
              <a:spcAft>
                <a:spcPts val="1200"/>
              </a:spcAft>
              <a:buFont typeface="Wingdings" panose="05000000000000000000" pitchFamily="2" charset="2"/>
              <a:buChar char="§"/>
            </a:pPr>
            <a:r>
              <a:rPr lang="en-GB" sz="1400">
                <a:solidFill>
                  <a:srgbClr val="383838"/>
                </a:solidFill>
                <a:latin typeface="Arial MT"/>
              </a:rPr>
              <a:t>NPS is based on just </a:t>
            </a:r>
            <a:r>
              <a:rPr lang="en-GB" sz="1400" b="1">
                <a:solidFill>
                  <a:srgbClr val="383838"/>
                </a:solidFill>
                <a:latin typeface="Arial MT"/>
              </a:rPr>
              <a:t>one question</a:t>
            </a:r>
            <a:r>
              <a:rPr lang="en-GB" sz="1400">
                <a:solidFill>
                  <a:srgbClr val="383838"/>
                </a:solidFill>
                <a:latin typeface="Arial MT"/>
              </a:rPr>
              <a:t> </a:t>
            </a:r>
          </a:p>
          <a:p>
            <a:pPr algn="ctr">
              <a:lnSpc>
                <a:spcPct val="150000"/>
              </a:lnSpc>
              <a:spcAft>
                <a:spcPts val="1200"/>
              </a:spcAft>
            </a:pPr>
            <a:r>
              <a:rPr lang="en-GB" sz="1400" b="1" i="1">
                <a:solidFill>
                  <a:srgbClr val="383838"/>
                </a:solidFill>
                <a:latin typeface="Arial MT"/>
              </a:rPr>
              <a:t>“Would you recommend the product/service to family &amp; friends”</a:t>
            </a:r>
          </a:p>
          <a:p>
            <a:pPr marL="285750" indent="-285750">
              <a:lnSpc>
                <a:spcPct val="150000"/>
              </a:lnSpc>
              <a:spcAft>
                <a:spcPts val="1200"/>
              </a:spcAft>
              <a:buFont typeface="Wingdings" panose="05000000000000000000" pitchFamily="2" charset="2"/>
              <a:buChar char="§"/>
            </a:pPr>
            <a:r>
              <a:rPr lang="en-GB" sz="1400">
                <a:solidFill>
                  <a:srgbClr val="383838"/>
                </a:solidFill>
                <a:latin typeface="Arial MT"/>
              </a:rPr>
              <a:t>Most important scores in NPS scale are </a:t>
            </a:r>
            <a:r>
              <a:rPr lang="en-GB" sz="1400" b="1">
                <a:solidFill>
                  <a:srgbClr val="383838"/>
                </a:solidFill>
                <a:latin typeface="Arial MT"/>
              </a:rPr>
              <a:t>“6” &amp; “8”  </a:t>
            </a:r>
            <a:r>
              <a:rPr lang="en-GB" sz="1400">
                <a:solidFill>
                  <a:srgbClr val="383838"/>
                </a:solidFill>
                <a:latin typeface="Arial MT"/>
              </a:rPr>
              <a:t>with very little effort you can change 6’s into 7’s (</a:t>
            </a:r>
            <a:r>
              <a:rPr lang="en-GB" sz="1400" b="1">
                <a:solidFill>
                  <a:srgbClr val="383838"/>
                </a:solidFill>
                <a:latin typeface="Arial MT"/>
              </a:rPr>
              <a:t>Detractor to Passive</a:t>
            </a:r>
            <a:r>
              <a:rPr lang="en-GB" sz="1400">
                <a:solidFill>
                  <a:srgbClr val="383838"/>
                </a:solidFill>
                <a:latin typeface="Arial MT"/>
              </a:rPr>
              <a:t>) and 8’s into 9’s (</a:t>
            </a:r>
            <a:r>
              <a:rPr lang="en-GB" sz="1400" b="1">
                <a:solidFill>
                  <a:srgbClr val="383838"/>
                </a:solidFill>
                <a:latin typeface="Arial MT"/>
              </a:rPr>
              <a:t>Passive to Promotor</a:t>
            </a:r>
            <a:r>
              <a:rPr lang="en-GB" sz="1400">
                <a:solidFill>
                  <a:srgbClr val="383838"/>
                </a:solidFill>
                <a:latin typeface="Arial MT"/>
              </a:rPr>
              <a:t>).  This has a huge effect on your NPS score</a:t>
            </a:r>
          </a:p>
          <a:p>
            <a:pPr marL="285750" indent="-285750">
              <a:lnSpc>
                <a:spcPct val="150000"/>
              </a:lnSpc>
              <a:spcAft>
                <a:spcPts val="1200"/>
              </a:spcAft>
              <a:buFont typeface="Wingdings" panose="05000000000000000000" pitchFamily="2" charset="2"/>
              <a:buChar char="§"/>
            </a:pPr>
            <a:r>
              <a:rPr lang="en-GB" sz="1400">
                <a:solidFill>
                  <a:srgbClr val="383838"/>
                </a:solidFill>
                <a:latin typeface="Arial MT"/>
              </a:rPr>
              <a:t>Last thing to say to your customer “ I hope we have delivered a </a:t>
            </a:r>
            <a:r>
              <a:rPr lang="en-GB" sz="1400" b="1">
                <a:solidFill>
                  <a:srgbClr val="383838"/>
                </a:solidFill>
                <a:latin typeface="Arial MT"/>
              </a:rPr>
              <a:t>10 out of 10 experience</a:t>
            </a:r>
            <a:r>
              <a:rPr lang="en-GB" sz="1400">
                <a:solidFill>
                  <a:srgbClr val="383838"/>
                </a:solidFill>
                <a:latin typeface="Arial MT"/>
              </a:rPr>
              <a:t>”</a:t>
            </a:r>
          </a:p>
          <a:p>
            <a:pPr marL="285750" marR="0" lvl="0" indent="-285750" algn="just"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i="0" u="none" strike="noStrike" kern="0" cap="none" spc="0" normalizeH="0" baseline="0" noProof="0">
              <a:ln>
                <a:noFill/>
              </a:ln>
              <a:solidFill>
                <a:srgbClr val="383838"/>
              </a:solidFill>
              <a:effectLst/>
              <a:uLnTx/>
              <a:uFillTx/>
              <a:latin typeface="Arial MT"/>
              <a:cs typeface="Calibri"/>
            </a:endParaRPr>
          </a:p>
        </p:txBody>
      </p:sp>
      <p:sp>
        <p:nvSpPr>
          <p:cNvPr id="9" name="TextBox 8">
            <a:extLst>
              <a:ext uri="{FF2B5EF4-FFF2-40B4-BE49-F238E27FC236}">
                <a16:creationId xmlns:a16="http://schemas.microsoft.com/office/drawing/2014/main" id="{CEEB341A-AFFF-2C94-96C6-3EFAEF6A810A}"/>
              </a:ext>
            </a:extLst>
          </p:cNvPr>
          <p:cNvSpPr txBox="1"/>
          <p:nvPr/>
        </p:nvSpPr>
        <p:spPr>
          <a:xfrm>
            <a:off x="1410709" y="2797226"/>
            <a:ext cx="6094520" cy="400110"/>
          </a:xfrm>
          <a:prstGeom prst="rect">
            <a:avLst/>
          </a:prstGeom>
          <a:noFill/>
        </p:spPr>
        <p:txBody>
          <a:bodyPr wrap="square">
            <a:spAutoFit/>
          </a:bodyPr>
          <a:lstStyle/>
          <a:p>
            <a:pPr marL="0" marR="0" lvl="0" indent="0" algn="ctr" defTabSz="913526" rtl="0" eaLnBrk="1" fontAlgn="auto" latinLnBrk="0" hangingPunct="1">
              <a:lnSpc>
                <a:spcPct val="100000"/>
              </a:lnSpc>
              <a:spcBef>
                <a:spcPts val="0"/>
              </a:spcBef>
              <a:spcAft>
                <a:spcPts val="0"/>
              </a:spcAft>
              <a:buClrTx/>
              <a:buSzTx/>
              <a:buFontTx/>
              <a:buNone/>
              <a:tabLst>
                <a:tab pos="275353" algn="l"/>
              </a:tabLst>
              <a:defRPr/>
            </a:pPr>
            <a:r>
              <a:rPr kumimoji="0" lang="en-US" sz="2000" b="1" i="0" u="none" strike="noStrike" kern="0" cap="none" spc="0" normalizeH="0" baseline="0" noProof="0">
                <a:ln>
                  <a:noFill/>
                </a:ln>
                <a:solidFill>
                  <a:srgbClr val="000000">
                    <a:lumMod val="75000"/>
                    <a:lumOff val="25000"/>
                  </a:srgbClr>
                </a:solidFill>
                <a:effectLst/>
                <a:uLnTx/>
                <a:uFillTx/>
                <a:latin typeface="Arial (Headings)"/>
                <a:ea typeface="+mn-ea"/>
                <a:cs typeface="Calibri"/>
              </a:rPr>
              <a:t>How to improve your NPS score</a:t>
            </a:r>
          </a:p>
        </p:txBody>
      </p:sp>
      <p:pic>
        <p:nvPicPr>
          <p:cNvPr id="12" name="Graphic 11" descr="Lightbulb with solid fill">
            <a:extLst>
              <a:ext uri="{FF2B5EF4-FFF2-40B4-BE49-F238E27FC236}">
                <a16:creationId xmlns:a16="http://schemas.microsoft.com/office/drawing/2014/main" id="{B8FE7334-421E-4055-AB86-F2DE206473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38386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3E248-F319-DC94-AF3A-FC3F6BA7A57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1281531-2AF6-44E5-BA10-1F6FAE3E8539}"/>
              </a:ext>
            </a:extLst>
          </p:cNvPr>
          <p:cNvSpPr txBox="1">
            <a:spLocks/>
          </p:cNvSpPr>
          <p:nvPr/>
        </p:nvSpPr>
        <p:spPr>
          <a:xfrm>
            <a:off x="2227048" y="3182778"/>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NEXT STEPS</a:t>
            </a:r>
          </a:p>
        </p:txBody>
      </p:sp>
      <p:pic>
        <p:nvPicPr>
          <p:cNvPr id="8" name="Picture 7" descr="image">
            <a:extLst>
              <a:ext uri="{FF2B5EF4-FFF2-40B4-BE49-F238E27FC236}">
                <a16:creationId xmlns:a16="http://schemas.microsoft.com/office/drawing/2014/main" id="{FA796EB5-A756-E47C-68D2-78D0732D1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562"/>
          <a:stretch/>
        </p:blipFill>
        <p:spPr bwMode="auto">
          <a:xfrm>
            <a:off x="0" y="0"/>
            <a:ext cx="3544570" cy="6545179"/>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5BC7149-7459-0DD6-2D10-2EE1395AFC9D}"/>
              </a:ext>
            </a:extLst>
          </p:cNvPr>
          <p:cNvSpPr txBox="1">
            <a:spLocks/>
          </p:cNvSpPr>
          <p:nvPr/>
        </p:nvSpPr>
        <p:spPr>
          <a:xfrm>
            <a:off x="-3890555"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9</a:t>
            </a:r>
          </a:p>
        </p:txBody>
      </p:sp>
      <p:sp>
        <p:nvSpPr>
          <p:cNvPr id="2" name="TextBox 1">
            <a:extLst>
              <a:ext uri="{FF2B5EF4-FFF2-40B4-BE49-F238E27FC236}">
                <a16:creationId xmlns:a16="http://schemas.microsoft.com/office/drawing/2014/main" id="{FE89CD6F-18FE-DBE0-2C3F-91AD578A399B}"/>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114568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FD1BE-0F72-479F-F1E5-3470949CB50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2496949-5C2C-310C-3E18-6418EC231B25}"/>
              </a:ext>
            </a:extLst>
          </p:cNvPr>
          <p:cNvPicPr>
            <a:picLocks noChangeAspect="1"/>
          </p:cNvPicPr>
          <p:nvPr/>
        </p:nvPicPr>
        <p:blipFill>
          <a:blip r:embed="rId3"/>
          <a:srcRect t="8333" b="20351"/>
          <a:stretch/>
        </p:blipFill>
        <p:spPr>
          <a:xfrm>
            <a:off x="0" y="0"/>
            <a:ext cx="12192000" cy="6521116"/>
          </a:xfrm>
          <a:prstGeom prst="rect">
            <a:avLst/>
          </a:prstGeom>
        </p:spPr>
      </p:pic>
      <p:sp>
        <p:nvSpPr>
          <p:cNvPr id="3" name="Title 1">
            <a:extLst>
              <a:ext uri="{FF2B5EF4-FFF2-40B4-BE49-F238E27FC236}">
                <a16:creationId xmlns:a16="http://schemas.microsoft.com/office/drawing/2014/main" id="{6591CF6C-FEA7-F551-7BB0-0206A513B8C1}"/>
              </a:ext>
            </a:extLst>
          </p:cNvPr>
          <p:cNvSpPr>
            <a:spLocks noGrp="1"/>
          </p:cNvSpPr>
          <p:nvPr>
            <p:ph type="title"/>
          </p:nvPr>
        </p:nvSpPr>
        <p:spPr>
          <a:xfrm>
            <a:off x="160468" y="2552359"/>
            <a:ext cx="11521440" cy="658368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lgn="ctr"/>
            <a:r>
              <a:rPr lang="en-US" sz="7200" b="1">
                <a:solidFill>
                  <a:schemeClr val="bg1"/>
                </a:solidFill>
                <a:cs typeface="Arial"/>
              </a:rPr>
              <a:t>Q &amp; A</a:t>
            </a:r>
          </a:p>
        </p:txBody>
      </p:sp>
    </p:spTree>
    <p:custDataLst>
      <p:tags r:id="rId1"/>
    </p:custDataLst>
    <p:extLst>
      <p:ext uri="{BB962C8B-B14F-4D97-AF65-F5344CB8AC3E}">
        <p14:creationId xmlns:p14="http://schemas.microsoft.com/office/powerpoint/2010/main" val="39650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rcRect t="8333" b="19956"/>
          <a:stretch/>
        </p:blipFill>
        <p:spPr>
          <a:xfrm>
            <a:off x="0" y="0"/>
            <a:ext cx="12192000" cy="6557211"/>
          </a:xfrm>
          <a:prstGeom prst="rect">
            <a:avLst/>
          </a:prstGeom>
        </p:spPr>
      </p:pic>
      <p:sp>
        <p:nvSpPr>
          <p:cNvPr id="3" name="Title 1">
            <a:extLst>
              <a:ext uri="{FF2B5EF4-FFF2-40B4-BE49-F238E27FC236}">
                <a16:creationId xmlns:a16="http://schemas.microsoft.com/office/drawing/2014/main" id="{7CBCC524-82E9-F752-AB93-94BC6FF7A415}"/>
              </a:ext>
            </a:extLst>
          </p:cNvPr>
          <p:cNvSpPr>
            <a:spLocks noGrp="1"/>
          </p:cNvSpPr>
          <p:nvPr>
            <p:ph type="title"/>
          </p:nvPr>
        </p:nvSpPr>
        <p:spPr>
          <a:xfrm>
            <a:off x="335280" y="3070071"/>
            <a:ext cx="11521440" cy="402336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lgn="ctr"/>
            <a:r>
              <a:rPr lang="en-US" sz="4400" b="1">
                <a:solidFill>
                  <a:schemeClr val="bg1"/>
                </a:solidFill>
                <a:cs typeface="Arial"/>
              </a:rPr>
              <a:t>THANK</a:t>
            </a:r>
            <a:r>
              <a:rPr lang="en-US" sz="3600" b="1">
                <a:solidFill>
                  <a:schemeClr val="bg1"/>
                </a:solidFill>
                <a:cs typeface="Arial"/>
              </a:rPr>
              <a:t> </a:t>
            </a:r>
            <a:r>
              <a:rPr lang="en-US" sz="4400" b="1">
                <a:solidFill>
                  <a:schemeClr val="bg1"/>
                </a:solidFill>
                <a:cs typeface="Arial"/>
              </a:rPr>
              <a:t>YOU</a:t>
            </a:r>
          </a:p>
        </p:txBody>
      </p:sp>
    </p:spTree>
    <p:custDataLst>
      <p:tags r:id="rId1"/>
    </p:custDataLst>
    <p:extLst>
      <p:ext uri="{BB962C8B-B14F-4D97-AF65-F5344CB8AC3E}">
        <p14:creationId xmlns:p14="http://schemas.microsoft.com/office/powerpoint/2010/main" val="114866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DCC3A-B0C2-C341-94A8-485949BD176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CFDD938-56DD-8CDF-71CF-1E504B73DB41}"/>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F8A3DD8F-BE20-7525-0E64-20A1BBAB4D68}"/>
              </a:ext>
            </a:extLst>
          </p:cNvPr>
          <p:cNvSpPr txBox="1">
            <a:spLocks/>
          </p:cNvSpPr>
          <p:nvPr/>
        </p:nvSpPr>
        <p:spPr bwMode="auto">
          <a:xfrm>
            <a:off x="359833" y="2751892"/>
            <a:ext cx="1147233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WHAT IMPACT DO THESE BEHAVIORS HAVE ON TEAM PERFORMANCE?</a:t>
            </a:r>
          </a:p>
        </p:txBody>
      </p:sp>
    </p:spTree>
    <p:custDataLst>
      <p:tags r:id="rId1"/>
    </p:custDataLst>
    <p:extLst>
      <p:ext uri="{BB962C8B-B14F-4D97-AF65-F5344CB8AC3E}">
        <p14:creationId xmlns:p14="http://schemas.microsoft.com/office/powerpoint/2010/main" val="72587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DC26C-E901-DA9C-7D17-3AF03EA7DB1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8C7FBE0-F108-C60D-B81A-0FDCC8F6C151}"/>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4" name="TextBox 3">
            <a:extLst>
              <a:ext uri="{FF2B5EF4-FFF2-40B4-BE49-F238E27FC236}">
                <a16:creationId xmlns:a16="http://schemas.microsoft.com/office/drawing/2014/main" id="{9CB49C27-C594-96BD-2402-5ADED72FB41C}"/>
              </a:ext>
            </a:extLst>
          </p:cNvPr>
          <p:cNvSpPr txBox="1"/>
          <p:nvPr/>
        </p:nvSpPr>
        <p:spPr>
          <a:xfrm>
            <a:off x="526944" y="1217846"/>
            <a:ext cx="5019968" cy="1200329"/>
          </a:xfrm>
          <a:prstGeom prst="rect">
            <a:avLst/>
          </a:prstGeom>
          <a:noFill/>
        </p:spPr>
        <p:txBody>
          <a:bodyPr wrap="square">
            <a:spAutoFit/>
          </a:bodyPr>
          <a:lstStyle/>
          <a:p>
            <a:r>
              <a:rPr lang="en-US">
                <a:solidFill>
                  <a:srgbClr val="00417C"/>
                </a:solidFill>
              </a:rPr>
              <a:t>True leaders are personally driven to be successful.  Great leaders drive their teams to success as well.  They achieve this through action. </a:t>
            </a:r>
          </a:p>
          <a:p>
            <a:endParaRPr lang="en-US" kern="100">
              <a:latin typeface="Arial" panose="020B0604020202020204" pitchFamily="34" charset="0"/>
              <a:cs typeface="Arial" panose="020B0604020202020204" pitchFamily="34" charset="0"/>
            </a:endParaRPr>
          </a:p>
        </p:txBody>
      </p:sp>
      <p:sp>
        <p:nvSpPr>
          <p:cNvPr id="8" name="Flowchart: Connector 7">
            <a:extLst>
              <a:ext uri="{FF2B5EF4-FFF2-40B4-BE49-F238E27FC236}">
                <a16:creationId xmlns:a16="http://schemas.microsoft.com/office/drawing/2014/main" id="{7659EEA0-990E-4E00-AF30-2092D12E1C03}"/>
              </a:ext>
            </a:extLst>
          </p:cNvPr>
          <p:cNvSpPr/>
          <p:nvPr/>
        </p:nvSpPr>
        <p:spPr>
          <a:xfrm>
            <a:off x="1266509" y="2423572"/>
            <a:ext cx="2005986" cy="1989573"/>
          </a:xfrm>
          <a:prstGeom prst="flowChartConnector">
            <a:avLst/>
          </a:prstGeom>
          <a:solidFill>
            <a:schemeClr val="accent1">
              <a:lumMod val="20000"/>
              <a:lumOff val="8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TASK</a:t>
            </a:r>
          </a:p>
          <a:p>
            <a:pPr algn="ctr"/>
            <a:endParaRPr lang="en-US" b="1"/>
          </a:p>
          <a:p>
            <a:pPr algn="ctr"/>
            <a:endParaRPr lang="en-US" b="1"/>
          </a:p>
        </p:txBody>
      </p:sp>
      <p:sp>
        <p:nvSpPr>
          <p:cNvPr id="12" name="Flowchart: Connector 11">
            <a:extLst>
              <a:ext uri="{FF2B5EF4-FFF2-40B4-BE49-F238E27FC236}">
                <a16:creationId xmlns:a16="http://schemas.microsoft.com/office/drawing/2014/main" id="{EDB64A8B-093A-45FC-A3AD-464DAF3C70B0}"/>
              </a:ext>
            </a:extLst>
          </p:cNvPr>
          <p:cNvSpPr/>
          <p:nvPr/>
        </p:nvSpPr>
        <p:spPr>
          <a:xfrm>
            <a:off x="2069958" y="3581537"/>
            <a:ext cx="2005986" cy="1989573"/>
          </a:xfrm>
          <a:prstGeom prst="flowChartConnector">
            <a:avLst/>
          </a:prstGeom>
          <a:solidFill>
            <a:schemeClr val="accent1">
              <a:lumMod val="20000"/>
              <a:lumOff val="8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b="1">
              <a:solidFill>
                <a:schemeClr val="tx1"/>
              </a:solidFill>
            </a:endParaRPr>
          </a:p>
          <a:p>
            <a:pPr algn="ctr"/>
            <a:endParaRPr lang="en-US" b="1">
              <a:solidFill>
                <a:schemeClr val="tx1"/>
              </a:solidFill>
            </a:endParaRPr>
          </a:p>
          <a:p>
            <a:pPr algn="r"/>
            <a:r>
              <a:rPr lang="en-US" b="1">
                <a:solidFill>
                  <a:schemeClr val="tx1"/>
                </a:solidFill>
              </a:rPr>
              <a:t>INDIVIDUAL</a:t>
            </a:r>
            <a:endParaRPr lang="en-US" b="1"/>
          </a:p>
          <a:p>
            <a:pPr algn="ctr"/>
            <a:endParaRPr lang="en-US" b="1"/>
          </a:p>
        </p:txBody>
      </p:sp>
      <p:sp>
        <p:nvSpPr>
          <p:cNvPr id="14" name="Flowchart: Connector 13">
            <a:extLst>
              <a:ext uri="{FF2B5EF4-FFF2-40B4-BE49-F238E27FC236}">
                <a16:creationId xmlns:a16="http://schemas.microsoft.com/office/drawing/2014/main" id="{F017657D-550F-4B20-8ADB-1277586CDDC8}"/>
              </a:ext>
            </a:extLst>
          </p:cNvPr>
          <p:cNvSpPr/>
          <p:nvPr/>
        </p:nvSpPr>
        <p:spPr>
          <a:xfrm>
            <a:off x="463060" y="3581538"/>
            <a:ext cx="2005986" cy="1989573"/>
          </a:xfrm>
          <a:prstGeom prst="flowChartConnector">
            <a:avLst/>
          </a:prstGeom>
          <a:solidFill>
            <a:schemeClr val="accent1">
              <a:lumMod val="20000"/>
              <a:lumOff val="8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a:p>
            <a:pPr algn="ctr"/>
            <a:endParaRPr lang="en-US" b="1">
              <a:solidFill>
                <a:schemeClr val="tx1"/>
              </a:solidFill>
            </a:endParaRPr>
          </a:p>
          <a:p>
            <a:pPr algn="ctr"/>
            <a:r>
              <a:rPr lang="en-US" b="1">
                <a:solidFill>
                  <a:schemeClr val="tx1"/>
                </a:solidFill>
              </a:rPr>
              <a:t>TEAM</a:t>
            </a:r>
            <a:endParaRPr lang="en-US" b="1"/>
          </a:p>
          <a:p>
            <a:pPr algn="ctr"/>
            <a:endParaRPr lang="en-US" b="1"/>
          </a:p>
        </p:txBody>
      </p:sp>
      <p:sp>
        <p:nvSpPr>
          <p:cNvPr id="16" name="TextBox 15">
            <a:extLst>
              <a:ext uri="{FF2B5EF4-FFF2-40B4-BE49-F238E27FC236}">
                <a16:creationId xmlns:a16="http://schemas.microsoft.com/office/drawing/2014/main" id="{0D5D121F-0199-44FE-A1AB-D6B1B56FA2DE}"/>
              </a:ext>
            </a:extLst>
          </p:cNvPr>
          <p:cNvSpPr txBox="1"/>
          <p:nvPr/>
        </p:nvSpPr>
        <p:spPr>
          <a:xfrm>
            <a:off x="4434962" y="2961297"/>
            <a:ext cx="3451491" cy="2609813"/>
          </a:xfrm>
          <a:prstGeom prst="rect">
            <a:avLst/>
          </a:prstGeom>
          <a:noFill/>
        </p:spPr>
        <p:txBody>
          <a:bodyPr wrap="square" lIns="90000" rIns="90000" rtlCol="0">
            <a:noAutofit/>
          </a:bodyPr>
          <a:lstStyle/>
          <a:p>
            <a:pPr marL="342900" indent="-342900">
              <a:lnSpc>
                <a:spcPct val="150000"/>
              </a:lnSpc>
              <a:buFont typeface="Wingdings" panose="05000000000000000000" pitchFamily="2" charset="2"/>
              <a:buChar char="§"/>
            </a:pPr>
            <a:r>
              <a:rPr lang="en-US">
                <a:solidFill>
                  <a:srgbClr val="00417C"/>
                </a:solidFill>
                <a:latin typeface="Arial" panose="020B0604020202020204" pitchFamily="34" charset="0"/>
                <a:ea typeface="Open Sans Regular" charset="0"/>
                <a:cs typeface="Arial" panose="020B0604020202020204" pitchFamily="34" charset="0"/>
              </a:rPr>
              <a:t>Achieving the </a:t>
            </a:r>
            <a:r>
              <a:rPr lang="en-US" b="1">
                <a:solidFill>
                  <a:srgbClr val="00417C"/>
                </a:solidFill>
                <a:latin typeface="Arial" panose="020B0604020202020204" pitchFamily="34" charset="0"/>
                <a:ea typeface="Open Sans Regular" charset="0"/>
                <a:cs typeface="Arial" panose="020B0604020202020204" pitchFamily="34" charset="0"/>
              </a:rPr>
              <a:t>TASK</a:t>
            </a:r>
            <a:endParaRPr lang="en-US">
              <a:solidFill>
                <a:srgbClr val="00417C"/>
              </a:solidFill>
              <a:latin typeface="Arial" panose="020B0604020202020204" pitchFamily="34" charset="0"/>
              <a:ea typeface="Open Sans Regular" charset="0"/>
              <a:cs typeface="Arial" panose="020B0604020202020204" pitchFamily="34" charset="0"/>
            </a:endParaRPr>
          </a:p>
          <a:p>
            <a:pPr marL="342900" indent="-342900">
              <a:lnSpc>
                <a:spcPct val="150000"/>
              </a:lnSpc>
              <a:buFont typeface="Wingdings" panose="05000000000000000000" pitchFamily="2" charset="2"/>
              <a:buChar char="§"/>
            </a:pPr>
            <a:endParaRPr lang="en-US">
              <a:solidFill>
                <a:srgbClr val="00417C"/>
              </a:solidFill>
              <a:latin typeface="Arial" panose="020B0604020202020204" pitchFamily="34" charset="0"/>
              <a:ea typeface="Open Sans Regular" charset="0"/>
              <a:cs typeface="Arial" panose="020B0604020202020204" pitchFamily="34" charset="0"/>
            </a:endParaRPr>
          </a:p>
          <a:p>
            <a:pPr marL="342900" indent="-342900">
              <a:lnSpc>
                <a:spcPct val="150000"/>
              </a:lnSpc>
              <a:buFont typeface="Wingdings" panose="05000000000000000000" pitchFamily="2" charset="2"/>
              <a:buChar char="§"/>
            </a:pPr>
            <a:r>
              <a:rPr lang="en-US">
                <a:solidFill>
                  <a:srgbClr val="00417C"/>
                </a:solidFill>
                <a:latin typeface="Arial" panose="020B0604020202020204" pitchFamily="34" charset="0"/>
                <a:ea typeface="Open Sans Regular" charset="0"/>
                <a:cs typeface="Arial" panose="020B0604020202020204" pitchFamily="34" charset="0"/>
              </a:rPr>
              <a:t>Managing the </a:t>
            </a:r>
            <a:r>
              <a:rPr lang="en-US" b="1">
                <a:solidFill>
                  <a:srgbClr val="00417C"/>
                </a:solidFill>
                <a:latin typeface="Arial" panose="020B0604020202020204" pitchFamily="34" charset="0"/>
                <a:ea typeface="Open Sans Regular" charset="0"/>
                <a:cs typeface="Arial" panose="020B0604020202020204" pitchFamily="34" charset="0"/>
              </a:rPr>
              <a:t>TEAM</a:t>
            </a:r>
          </a:p>
          <a:p>
            <a:pPr marL="342900" indent="-342900">
              <a:lnSpc>
                <a:spcPct val="150000"/>
              </a:lnSpc>
              <a:buFont typeface="Wingdings" panose="05000000000000000000" pitchFamily="2" charset="2"/>
              <a:buChar char="§"/>
            </a:pPr>
            <a:endParaRPr lang="en-US">
              <a:solidFill>
                <a:srgbClr val="00417C"/>
              </a:solidFill>
              <a:latin typeface="Arial" panose="020B0604020202020204" pitchFamily="34" charset="0"/>
              <a:ea typeface="Open Sans Regular" charset="0"/>
              <a:cs typeface="Arial" panose="020B0604020202020204" pitchFamily="34" charset="0"/>
            </a:endParaRPr>
          </a:p>
          <a:p>
            <a:pPr marL="342900" indent="-342900">
              <a:lnSpc>
                <a:spcPct val="150000"/>
              </a:lnSpc>
              <a:buFont typeface="Wingdings" panose="05000000000000000000" pitchFamily="2" charset="2"/>
              <a:buChar char="§"/>
            </a:pPr>
            <a:r>
              <a:rPr lang="en-US">
                <a:solidFill>
                  <a:srgbClr val="00417C"/>
                </a:solidFill>
                <a:latin typeface="Arial" panose="020B0604020202020204" pitchFamily="34" charset="0"/>
                <a:ea typeface="Open Sans Regular" charset="0"/>
                <a:cs typeface="Arial" panose="020B0604020202020204" pitchFamily="34" charset="0"/>
              </a:rPr>
              <a:t>Managing </a:t>
            </a:r>
            <a:r>
              <a:rPr lang="en-US" b="1">
                <a:solidFill>
                  <a:srgbClr val="00417C"/>
                </a:solidFill>
                <a:latin typeface="Arial" panose="020B0604020202020204" pitchFamily="34" charset="0"/>
                <a:ea typeface="Open Sans Regular" charset="0"/>
                <a:cs typeface="Arial" panose="020B0604020202020204" pitchFamily="34" charset="0"/>
              </a:rPr>
              <a:t>INDIVIDUALS</a:t>
            </a:r>
          </a:p>
        </p:txBody>
      </p:sp>
    </p:spTree>
    <p:custDataLst>
      <p:tags r:id="rId1"/>
    </p:custDataLst>
    <p:extLst>
      <p:ext uri="{BB962C8B-B14F-4D97-AF65-F5344CB8AC3E}">
        <p14:creationId xmlns:p14="http://schemas.microsoft.com/office/powerpoint/2010/main" val="29182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74E76-07B8-BEEB-006A-2C959168A33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08F2EA7-37A1-939D-AC43-18B2C9EB3C04}"/>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575F7918-1C1C-F126-AB87-7B9B2232F2E9}"/>
              </a:ext>
            </a:extLst>
          </p:cNvPr>
          <p:cNvSpPr txBox="1">
            <a:spLocks/>
          </p:cNvSpPr>
          <p:nvPr/>
        </p:nvSpPr>
        <p:spPr bwMode="auto">
          <a:xfrm>
            <a:off x="359833" y="2751892"/>
            <a:ext cx="1147233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WHAT ARE SOME OF THE KEY DRIVERS THAT YOU CAN APPLY TO ENSURE SUCCESS?</a:t>
            </a:r>
          </a:p>
        </p:txBody>
      </p:sp>
    </p:spTree>
    <p:custDataLst>
      <p:tags r:id="rId1"/>
    </p:custDataLst>
    <p:extLst>
      <p:ext uri="{BB962C8B-B14F-4D97-AF65-F5344CB8AC3E}">
        <p14:creationId xmlns:p14="http://schemas.microsoft.com/office/powerpoint/2010/main" val="177959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A7146-E059-67A0-35A4-FA89F746967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5F91552-E4E6-83B2-B22A-CEF9AC4B00A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6A3DECEA-1214-373D-F5EF-54B6BB0F1CCD}"/>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7B7AC8CA-885D-CEFA-F54A-23034F979D08}"/>
              </a:ext>
            </a:extLst>
          </p:cNvPr>
          <p:cNvSpPr txBox="1"/>
          <p:nvPr/>
        </p:nvSpPr>
        <p:spPr>
          <a:xfrm>
            <a:off x="2943456" y="1254755"/>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Without the ability to know our own direction, how will we know the direction to lead our team.</a:t>
            </a:r>
          </a:p>
        </p:txBody>
      </p:sp>
      <p:sp>
        <p:nvSpPr>
          <p:cNvPr id="32" name="TextBox 31">
            <a:extLst>
              <a:ext uri="{FF2B5EF4-FFF2-40B4-BE49-F238E27FC236}">
                <a16:creationId xmlns:a16="http://schemas.microsoft.com/office/drawing/2014/main" id="{0B3E114A-2FF6-3F0B-ED2D-691A42BA3A2E}"/>
              </a:ext>
            </a:extLst>
          </p:cNvPr>
          <p:cNvSpPr txBox="1"/>
          <p:nvPr/>
        </p:nvSpPr>
        <p:spPr>
          <a:xfrm>
            <a:off x="868512" y="1384802"/>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SELF DIRECTION</a:t>
            </a:r>
          </a:p>
        </p:txBody>
      </p:sp>
      <p:sp>
        <p:nvSpPr>
          <p:cNvPr id="5" name="Rounded Rectangle 3">
            <a:extLst>
              <a:ext uri="{FF2B5EF4-FFF2-40B4-BE49-F238E27FC236}">
                <a16:creationId xmlns:a16="http://schemas.microsoft.com/office/drawing/2014/main" id="{938DA28C-BDD6-0A7F-3F58-65991D9BFA07}"/>
              </a:ext>
            </a:extLst>
          </p:cNvPr>
          <p:cNvSpPr>
            <a:spLocks/>
          </p:cNvSpPr>
          <p:nvPr/>
        </p:nvSpPr>
        <p:spPr>
          <a:xfrm>
            <a:off x="668573" y="2213800"/>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17" name="TextBox 16">
            <a:extLst>
              <a:ext uri="{FF2B5EF4-FFF2-40B4-BE49-F238E27FC236}">
                <a16:creationId xmlns:a16="http://schemas.microsoft.com/office/drawing/2014/main" id="{B2920650-E4F7-BFFC-B07F-BDD2D2FF2387}"/>
              </a:ext>
            </a:extLst>
          </p:cNvPr>
          <p:cNvSpPr txBox="1"/>
          <p:nvPr/>
        </p:nvSpPr>
        <p:spPr>
          <a:xfrm>
            <a:off x="2943456" y="2284918"/>
            <a:ext cx="8402189"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People are individuals with individual styles and traits.  Great leaders change their style to accommodate.</a:t>
            </a:r>
          </a:p>
        </p:txBody>
      </p:sp>
      <p:sp>
        <p:nvSpPr>
          <p:cNvPr id="18" name="TextBox 17">
            <a:extLst>
              <a:ext uri="{FF2B5EF4-FFF2-40B4-BE49-F238E27FC236}">
                <a16:creationId xmlns:a16="http://schemas.microsoft.com/office/drawing/2014/main" id="{D22D0DEC-7830-B70F-7AB5-F774FC0E1537}"/>
              </a:ext>
            </a:extLst>
          </p:cNvPr>
          <p:cNvSpPr txBox="1"/>
          <p:nvPr/>
        </p:nvSpPr>
        <p:spPr>
          <a:xfrm>
            <a:off x="868512" y="2414965"/>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PEOPLE SKILLS</a:t>
            </a:r>
          </a:p>
        </p:txBody>
      </p:sp>
      <p:sp>
        <p:nvSpPr>
          <p:cNvPr id="54" name="Rounded Rectangle 3">
            <a:extLst>
              <a:ext uri="{FF2B5EF4-FFF2-40B4-BE49-F238E27FC236}">
                <a16:creationId xmlns:a16="http://schemas.microsoft.com/office/drawing/2014/main" id="{F5E36D90-8E9E-33C3-BC8E-BC32EC073353}"/>
              </a:ext>
            </a:extLst>
          </p:cNvPr>
          <p:cNvSpPr>
            <a:spLocks/>
          </p:cNvSpPr>
          <p:nvPr/>
        </p:nvSpPr>
        <p:spPr>
          <a:xfrm>
            <a:off x="668573" y="324396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56" name="TextBox 55">
            <a:extLst>
              <a:ext uri="{FF2B5EF4-FFF2-40B4-BE49-F238E27FC236}">
                <a16:creationId xmlns:a16="http://schemas.microsoft.com/office/drawing/2014/main" id="{AA27ED66-13BF-48DF-07DF-03B8C06160AD}"/>
              </a:ext>
            </a:extLst>
          </p:cNvPr>
          <p:cNvSpPr txBox="1"/>
          <p:nvPr/>
        </p:nvSpPr>
        <p:spPr>
          <a:xfrm>
            <a:off x="2943456" y="3315081"/>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Being able to prioritize and to handle complex multi-task situations is a must.</a:t>
            </a:r>
          </a:p>
        </p:txBody>
      </p:sp>
      <p:sp>
        <p:nvSpPr>
          <p:cNvPr id="58" name="TextBox 57">
            <a:extLst>
              <a:ext uri="{FF2B5EF4-FFF2-40B4-BE49-F238E27FC236}">
                <a16:creationId xmlns:a16="http://schemas.microsoft.com/office/drawing/2014/main" id="{4296E056-7031-5627-5976-5CB5C1D818A5}"/>
              </a:ext>
            </a:extLst>
          </p:cNvPr>
          <p:cNvSpPr txBox="1"/>
          <p:nvPr/>
        </p:nvSpPr>
        <p:spPr>
          <a:xfrm>
            <a:off x="868512" y="3445128"/>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PROCESS SKILLS</a:t>
            </a:r>
          </a:p>
        </p:txBody>
      </p:sp>
      <p:sp>
        <p:nvSpPr>
          <p:cNvPr id="60" name="Rounded Rectangle 3">
            <a:extLst>
              <a:ext uri="{FF2B5EF4-FFF2-40B4-BE49-F238E27FC236}">
                <a16:creationId xmlns:a16="http://schemas.microsoft.com/office/drawing/2014/main" id="{BFC36B37-2C12-5B3C-8863-0DF0EFAAD358}"/>
              </a:ext>
            </a:extLst>
          </p:cNvPr>
          <p:cNvSpPr>
            <a:spLocks/>
          </p:cNvSpPr>
          <p:nvPr/>
        </p:nvSpPr>
        <p:spPr>
          <a:xfrm>
            <a:off x="668573" y="4287659"/>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62" name="TextBox 61">
            <a:extLst>
              <a:ext uri="{FF2B5EF4-FFF2-40B4-BE49-F238E27FC236}">
                <a16:creationId xmlns:a16="http://schemas.microsoft.com/office/drawing/2014/main" id="{CDA3AF90-2F0F-70BC-EE0F-0A0AC9990B2F}"/>
              </a:ext>
            </a:extLst>
          </p:cNvPr>
          <p:cNvSpPr txBox="1"/>
          <p:nvPr/>
        </p:nvSpPr>
        <p:spPr>
          <a:xfrm>
            <a:off x="2943456" y="4358777"/>
            <a:ext cx="8123325" cy="681042"/>
          </a:xfrm>
          <a:prstGeom prst="rect">
            <a:avLst/>
          </a:prstGeom>
          <a:noFill/>
        </p:spPr>
        <p:txBody>
          <a:bodyPr wrap="square" lIns="90000" rIns="90000" rtlCol="0" anchor="ctr">
            <a:noAutofit/>
          </a:bodyPr>
          <a:lstStyle/>
          <a:p>
            <a:r>
              <a:rPr lang="en-US" dirty="0">
                <a:solidFill>
                  <a:srgbClr val="00417C"/>
                </a:solidFill>
                <a:latin typeface="Gotham Condensed Book" panose="02000606030000020004" pitchFamily="50" charset="0"/>
                <a:ea typeface="Open Sans Regular" charset="0"/>
                <a:cs typeface="Open Sans Regular" charset="0"/>
              </a:rPr>
              <a:t>All great leaders are fantastic communicators, no matter the situation they can ensure understanding.</a:t>
            </a:r>
          </a:p>
        </p:txBody>
      </p:sp>
      <p:sp>
        <p:nvSpPr>
          <p:cNvPr id="64" name="TextBox 63">
            <a:extLst>
              <a:ext uri="{FF2B5EF4-FFF2-40B4-BE49-F238E27FC236}">
                <a16:creationId xmlns:a16="http://schemas.microsoft.com/office/drawing/2014/main" id="{F6D77FA6-DA0D-F66B-0024-24AB17BDB23D}"/>
              </a:ext>
            </a:extLst>
          </p:cNvPr>
          <p:cNvSpPr txBox="1"/>
          <p:nvPr/>
        </p:nvSpPr>
        <p:spPr>
          <a:xfrm>
            <a:off x="868512" y="4488824"/>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COMMUNICATION</a:t>
            </a:r>
          </a:p>
        </p:txBody>
      </p:sp>
      <p:sp>
        <p:nvSpPr>
          <p:cNvPr id="66" name="Rounded Rectangle 3">
            <a:extLst>
              <a:ext uri="{FF2B5EF4-FFF2-40B4-BE49-F238E27FC236}">
                <a16:creationId xmlns:a16="http://schemas.microsoft.com/office/drawing/2014/main" id="{22BC40DD-FE10-1537-0784-2AAAC482B18A}"/>
              </a:ext>
            </a:extLst>
          </p:cNvPr>
          <p:cNvSpPr>
            <a:spLocks/>
          </p:cNvSpPr>
          <p:nvPr/>
        </p:nvSpPr>
        <p:spPr>
          <a:xfrm>
            <a:off x="668573" y="5278221"/>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68" name="TextBox 67">
            <a:extLst>
              <a:ext uri="{FF2B5EF4-FFF2-40B4-BE49-F238E27FC236}">
                <a16:creationId xmlns:a16="http://schemas.microsoft.com/office/drawing/2014/main" id="{0C69F7F1-D4DF-1546-93DA-9237A2D0A1D9}"/>
              </a:ext>
            </a:extLst>
          </p:cNvPr>
          <p:cNvSpPr txBox="1"/>
          <p:nvPr/>
        </p:nvSpPr>
        <p:spPr>
          <a:xfrm>
            <a:off x="2943456" y="5349339"/>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Every member of a team needs to be accountable for their part of the task.</a:t>
            </a:r>
          </a:p>
        </p:txBody>
      </p:sp>
      <p:sp>
        <p:nvSpPr>
          <p:cNvPr id="70" name="TextBox 69">
            <a:extLst>
              <a:ext uri="{FF2B5EF4-FFF2-40B4-BE49-F238E27FC236}">
                <a16:creationId xmlns:a16="http://schemas.microsoft.com/office/drawing/2014/main" id="{853D6A22-EB25-0367-11B2-FE2E09B91E62}"/>
              </a:ext>
            </a:extLst>
          </p:cNvPr>
          <p:cNvSpPr txBox="1"/>
          <p:nvPr/>
        </p:nvSpPr>
        <p:spPr>
          <a:xfrm>
            <a:off x="868512" y="5479386"/>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ACCOUNTABILITY</a:t>
            </a:r>
          </a:p>
        </p:txBody>
      </p:sp>
      <p:pic>
        <p:nvPicPr>
          <p:cNvPr id="9" name="Graphic 8" descr="Badge 1 with solid fill">
            <a:extLst>
              <a:ext uri="{FF2B5EF4-FFF2-40B4-BE49-F238E27FC236}">
                <a16:creationId xmlns:a16="http://schemas.microsoft.com/office/drawing/2014/main" id="{8D29971D-16D2-CFCD-C438-B36AE37DE5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pic>
        <p:nvPicPr>
          <p:cNvPr id="14" name="Graphic 13" descr="Badge with solid fill">
            <a:extLst>
              <a:ext uri="{FF2B5EF4-FFF2-40B4-BE49-F238E27FC236}">
                <a16:creationId xmlns:a16="http://schemas.microsoft.com/office/drawing/2014/main" id="{1FF528F9-BDE8-ACF2-E486-A2F0AAD4B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253" y="1951859"/>
            <a:ext cx="914400" cy="914400"/>
          </a:xfrm>
          <a:prstGeom prst="rect">
            <a:avLst/>
          </a:prstGeom>
        </p:spPr>
      </p:pic>
      <p:pic>
        <p:nvPicPr>
          <p:cNvPr id="16" name="Graphic 15" descr="Badge 3 with solid fill">
            <a:extLst>
              <a:ext uri="{FF2B5EF4-FFF2-40B4-BE49-F238E27FC236}">
                <a16:creationId xmlns:a16="http://schemas.microsoft.com/office/drawing/2014/main" id="{B06A17B1-FB05-762B-C29D-397325E1B1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253" y="3016642"/>
            <a:ext cx="914400" cy="914400"/>
          </a:xfrm>
          <a:prstGeom prst="rect">
            <a:avLst/>
          </a:prstGeom>
        </p:spPr>
      </p:pic>
      <p:pic>
        <p:nvPicPr>
          <p:cNvPr id="20" name="Graphic 19" descr="Badge 4 with solid fill">
            <a:extLst>
              <a:ext uri="{FF2B5EF4-FFF2-40B4-BE49-F238E27FC236}">
                <a16:creationId xmlns:a16="http://schemas.microsoft.com/office/drawing/2014/main" id="{54C3AEAA-F621-7AC6-9635-CA75606B65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253" y="4040969"/>
            <a:ext cx="914400" cy="914400"/>
          </a:xfrm>
          <a:prstGeom prst="rect">
            <a:avLst/>
          </a:prstGeom>
        </p:spPr>
      </p:pic>
      <p:pic>
        <p:nvPicPr>
          <p:cNvPr id="22" name="Graphic 21" descr="Badge 5 with solid fill">
            <a:extLst>
              <a:ext uri="{FF2B5EF4-FFF2-40B4-BE49-F238E27FC236}">
                <a16:creationId xmlns:a16="http://schemas.microsoft.com/office/drawing/2014/main" id="{C5229B13-EBED-57DC-7E47-08167D4A10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9884" y="5013568"/>
            <a:ext cx="914400" cy="914400"/>
          </a:xfrm>
          <a:prstGeom prst="rect">
            <a:avLst/>
          </a:prstGeom>
        </p:spPr>
      </p:pic>
    </p:spTree>
    <p:custDataLst>
      <p:tags r:id="rId1"/>
    </p:custDataLst>
    <p:extLst>
      <p:ext uri="{BB962C8B-B14F-4D97-AF65-F5344CB8AC3E}">
        <p14:creationId xmlns:p14="http://schemas.microsoft.com/office/powerpoint/2010/main" val="51309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500"/>
                                        <p:tgtEl>
                                          <p:spTgt spid="70"/>
                                        </p:tgtEl>
                                      </p:cBhvr>
                                    </p:animEffect>
                                  </p:childTnLst>
                                </p:cTn>
                              </p:par>
                              <p:par>
                                <p:cTn id="70" presetID="10" presetClass="entr" presetSubtype="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32" grpId="0"/>
      <p:bldP spid="5" grpId="0" animBg="1"/>
      <p:bldP spid="17" grpId="0"/>
      <p:bldP spid="18" grpId="0"/>
      <p:bldP spid="54" grpId="0" animBg="1"/>
      <p:bldP spid="56" grpId="0"/>
      <p:bldP spid="58" grpId="0"/>
      <p:bldP spid="60" grpId="0" animBg="1"/>
      <p:bldP spid="62" grpId="0"/>
      <p:bldP spid="64" grpId="0"/>
      <p:bldP spid="66" grpId="0" animBg="1"/>
      <p:bldP spid="68" grpId="0"/>
      <p:bldP spid="7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75AB5-4ED7-E826-C1A1-1E49047A186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B285A86-1B0D-6DBF-0EF2-B5858E3E518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17DCD21A-555C-2A96-ADB8-67DC011AA07D}"/>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2FB1C67F-F527-200E-776E-330960220D25}"/>
              </a:ext>
            </a:extLst>
          </p:cNvPr>
          <p:cNvSpPr txBox="1"/>
          <p:nvPr/>
        </p:nvSpPr>
        <p:spPr>
          <a:xfrm>
            <a:off x="2943456" y="1254755"/>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Without the ability to know our own direction, how will we know the direction to lead our team.</a:t>
            </a:r>
          </a:p>
        </p:txBody>
      </p:sp>
      <p:sp>
        <p:nvSpPr>
          <p:cNvPr id="32" name="TextBox 31">
            <a:extLst>
              <a:ext uri="{FF2B5EF4-FFF2-40B4-BE49-F238E27FC236}">
                <a16:creationId xmlns:a16="http://schemas.microsoft.com/office/drawing/2014/main" id="{2AD10BB8-6BA9-07CA-5A91-EF3BCA34792F}"/>
              </a:ext>
            </a:extLst>
          </p:cNvPr>
          <p:cNvSpPr txBox="1"/>
          <p:nvPr/>
        </p:nvSpPr>
        <p:spPr>
          <a:xfrm>
            <a:off x="868512" y="1384802"/>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SELF DIRECTION</a:t>
            </a:r>
          </a:p>
        </p:txBody>
      </p:sp>
      <p:pic>
        <p:nvPicPr>
          <p:cNvPr id="9" name="Graphic 8" descr="Badge 1 with solid fill">
            <a:extLst>
              <a:ext uri="{FF2B5EF4-FFF2-40B4-BE49-F238E27FC236}">
                <a16:creationId xmlns:a16="http://schemas.microsoft.com/office/drawing/2014/main" id="{2EC0E243-9669-C4BE-7304-02AFC9856C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3" name="TextBox 2">
            <a:extLst>
              <a:ext uri="{FF2B5EF4-FFF2-40B4-BE49-F238E27FC236}">
                <a16:creationId xmlns:a16="http://schemas.microsoft.com/office/drawing/2014/main" id="{6583DE49-9292-F363-2E62-3AAD462BAD5E}"/>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342900" indent="-342900">
              <a:buFont typeface="Wingdings" panose="05000000000000000000" pitchFamily="2" charset="2"/>
              <a:buChar char="§"/>
            </a:pPr>
            <a:r>
              <a:rPr lang="en-US">
                <a:solidFill>
                  <a:srgbClr val="00417C"/>
                </a:solidFill>
                <a:latin typeface="Gotham Condensed Book" panose="02000606030000020004" pitchFamily="50" charset="0"/>
              </a:rPr>
              <a:t>Our experiences shape our beliefs and values.</a:t>
            </a:r>
          </a:p>
          <a:p>
            <a:pPr marL="342900" indent="-342900">
              <a:buFont typeface="Wingdings" panose="05000000000000000000" pitchFamily="2" charset="2"/>
              <a:buChar char="§"/>
            </a:pPr>
            <a:endParaRPr lang="en-US" b="0" i="0">
              <a:solidFill>
                <a:srgbClr val="00417C"/>
              </a:solidFill>
              <a:effectLst/>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These beliefs and values create our leadership style.</a:t>
            </a:r>
          </a:p>
          <a:p>
            <a:pPr marL="342900" indent="-342900">
              <a:buFont typeface="Wingdings" panose="05000000000000000000" pitchFamily="2" charset="2"/>
              <a:buChar char="§"/>
            </a:pPr>
            <a:endParaRPr lang="en-US" b="0" i="0">
              <a:solidFill>
                <a:srgbClr val="00417C"/>
              </a:solidFill>
              <a:effectLst/>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Our leadership style will form the environment in which our team will function.</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Before we can set team goals, we must set our individual goals</a:t>
            </a:r>
            <a:endParaRPr lang="en-US" b="0" i="0">
              <a:solidFill>
                <a:srgbClr val="00417C"/>
              </a:solidFill>
              <a:effectLst/>
              <a:latin typeface="Gotham Condensed Book" panose="02000606030000020004" pitchFamily="50" charset="0"/>
            </a:endParaRPr>
          </a:p>
        </p:txBody>
      </p:sp>
    </p:spTree>
    <p:custDataLst>
      <p:tags r:id="rId1"/>
    </p:custDataLst>
    <p:extLst>
      <p:ext uri="{BB962C8B-B14F-4D97-AF65-F5344CB8AC3E}">
        <p14:creationId xmlns:p14="http://schemas.microsoft.com/office/powerpoint/2010/main" val="16780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4B753-B325-0BEA-9915-AA445FC6360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6FBD7AF-5B21-DB7B-8CFD-87E45303773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4546CAD5-1228-8AE0-B7D2-7F21A537A012}"/>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65184494-7725-8E63-71AD-F0DFB2A11B5A}"/>
              </a:ext>
            </a:extLst>
          </p:cNvPr>
          <p:cNvSpPr txBox="1"/>
          <p:nvPr/>
        </p:nvSpPr>
        <p:spPr>
          <a:xfrm>
            <a:off x="2943456" y="1254755"/>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People are individuals with individual styles and traits.  Great leaders change their style to accommodate.</a:t>
            </a:r>
          </a:p>
        </p:txBody>
      </p:sp>
      <p:sp>
        <p:nvSpPr>
          <p:cNvPr id="32" name="TextBox 31">
            <a:extLst>
              <a:ext uri="{FF2B5EF4-FFF2-40B4-BE49-F238E27FC236}">
                <a16:creationId xmlns:a16="http://schemas.microsoft.com/office/drawing/2014/main" id="{34B2EBB9-A207-7427-4932-EF5A22C2D3A6}"/>
              </a:ext>
            </a:extLst>
          </p:cNvPr>
          <p:cNvSpPr txBox="1"/>
          <p:nvPr/>
        </p:nvSpPr>
        <p:spPr>
          <a:xfrm>
            <a:off x="868512" y="1384802"/>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PEOPLE SKILLS</a:t>
            </a:r>
          </a:p>
        </p:txBody>
      </p:sp>
      <p:pic>
        <p:nvPicPr>
          <p:cNvPr id="14" name="Graphic 13" descr="Badge with solid fill">
            <a:extLst>
              <a:ext uri="{FF2B5EF4-FFF2-40B4-BE49-F238E27FC236}">
                <a16:creationId xmlns:a16="http://schemas.microsoft.com/office/drawing/2014/main" id="{B72EAB83-9E3F-93C0-778C-D507FD6B0E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12" name="TextBox 11">
            <a:extLst>
              <a:ext uri="{FF2B5EF4-FFF2-40B4-BE49-F238E27FC236}">
                <a16:creationId xmlns:a16="http://schemas.microsoft.com/office/drawing/2014/main" id="{09FB779B-4FFC-103B-4BB1-BCAF4D450C1A}"/>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342900" indent="-342900">
              <a:buFont typeface="Wingdings" panose="05000000000000000000" pitchFamily="2" charset="2"/>
              <a:buChar char="§"/>
            </a:pPr>
            <a:r>
              <a:rPr lang="en-US">
                <a:solidFill>
                  <a:srgbClr val="00417C"/>
                </a:solidFill>
                <a:latin typeface="Gotham Condensed Book" panose="02000606030000020004" pitchFamily="50" charset="0"/>
              </a:rPr>
              <a:t>Greatest failure of new managers is the inability to form effective teams and partnerships.</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Leaders build relationships with individuals.</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Leaders build relationships through mutually trust and respect.</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Leaders can change their leadership styles to meet the needs of the individual.</a:t>
            </a:r>
          </a:p>
        </p:txBody>
      </p:sp>
    </p:spTree>
    <p:custDataLst>
      <p:tags r:id="rId1"/>
    </p:custDataLst>
    <p:extLst>
      <p:ext uri="{BB962C8B-B14F-4D97-AF65-F5344CB8AC3E}">
        <p14:creationId xmlns:p14="http://schemas.microsoft.com/office/powerpoint/2010/main" val="295223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a:extLst>
              <a:ext uri="{FF2B5EF4-FFF2-40B4-BE49-F238E27FC236}">
                <a16:creationId xmlns:a16="http://schemas.microsoft.com/office/drawing/2014/main" id="{D8963E97-C5C1-9B78-CFB2-EF5028903A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5"/>
          <a:stretch/>
        </p:blipFill>
        <p:spPr bwMode="auto">
          <a:xfrm>
            <a:off x="0" y="0"/>
            <a:ext cx="12192000" cy="6822630"/>
          </a:xfrm>
          <a:prstGeom prst="rect">
            <a:avLst/>
          </a:prstGeom>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C3B4DD2-8695-4255-B88E-4DF60B5A71FC}"/>
              </a:ext>
            </a:extLst>
          </p:cNvPr>
          <p:cNvSpPr>
            <a:spLocks noGrp="1"/>
          </p:cNvSpPr>
          <p:nvPr>
            <p:ph type="title"/>
          </p:nvPr>
        </p:nvSpPr>
        <p:spPr>
          <a:xfrm>
            <a:off x="335280" y="318808"/>
            <a:ext cx="11521440" cy="4985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3600" b="1">
                <a:solidFill>
                  <a:schemeClr val="bg1"/>
                </a:solidFill>
                <a:latin typeface="Arial MT"/>
                <a:cs typeface="Arial"/>
              </a:rPr>
              <a:t>HOUSEKEEPING</a:t>
            </a:r>
          </a:p>
        </p:txBody>
      </p:sp>
      <p:pic>
        <p:nvPicPr>
          <p:cNvPr id="4" name="Graphic 3" descr="Watch with solid fill">
            <a:extLst>
              <a:ext uri="{FF2B5EF4-FFF2-40B4-BE49-F238E27FC236}">
                <a16:creationId xmlns:a16="http://schemas.microsoft.com/office/drawing/2014/main" id="{AD51ED11-6A5B-DC15-EFAD-FFBBC8CC0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54697" y="1710745"/>
            <a:ext cx="1648383" cy="1648383"/>
          </a:xfrm>
          <a:prstGeom prst="rect">
            <a:avLst/>
          </a:prstGeom>
        </p:spPr>
      </p:pic>
      <p:pic>
        <p:nvPicPr>
          <p:cNvPr id="10" name="Graphic 9" descr="Fire with solid fill">
            <a:extLst>
              <a:ext uri="{FF2B5EF4-FFF2-40B4-BE49-F238E27FC236}">
                <a16:creationId xmlns:a16="http://schemas.microsoft.com/office/drawing/2014/main" id="{0DF01B9F-BD69-3F81-EE8A-A1ECDDCDA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40944" y="1689241"/>
            <a:ext cx="1729714" cy="1729714"/>
          </a:xfrm>
          <a:prstGeom prst="rect">
            <a:avLst/>
          </a:prstGeom>
        </p:spPr>
      </p:pic>
      <p:pic>
        <p:nvPicPr>
          <p:cNvPr id="12" name="Graphic 11" descr="No smoking with solid fill">
            <a:extLst>
              <a:ext uri="{FF2B5EF4-FFF2-40B4-BE49-F238E27FC236}">
                <a16:creationId xmlns:a16="http://schemas.microsoft.com/office/drawing/2014/main" id="{9CF3EBF6-E43B-83F1-59D8-B9E4016CF9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9708" y="1712167"/>
            <a:ext cx="1729714" cy="1729714"/>
          </a:xfrm>
          <a:prstGeom prst="rect">
            <a:avLst/>
          </a:prstGeom>
        </p:spPr>
      </p:pic>
      <p:pic>
        <p:nvPicPr>
          <p:cNvPr id="14" name="Graphic 13" descr="Questions with solid fill">
            <a:extLst>
              <a:ext uri="{FF2B5EF4-FFF2-40B4-BE49-F238E27FC236}">
                <a16:creationId xmlns:a16="http://schemas.microsoft.com/office/drawing/2014/main" id="{031C9126-624F-8616-0127-5DAED0867B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9131" y="3699647"/>
            <a:ext cx="1526574" cy="1526574"/>
          </a:xfrm>
          <a:prstGeom prst="rect">
            <a:avLst/>
          </a:prstGeom>
        </p:spPr>
      </p:pic>
      <p:pic>
        <p:nvPicPr>
          <p:cNvPr id="16" name="Graphic 15" descr="Latte Cup with solid fill">
            <a:extLst>
              <a:ext uri="{FF2B5EF4-FFF2-40B4-BE49-F238E27FC236}">
                <a16:creationId xmlns:a16="http://schemas.microsoft.com/office/drawing/2014/main" id="{3FB4DBEC-2656-4540-CE1B-9CFB522BC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9675" y="3829978"/>
            <a:ext cx="1535393" cy="1535393"/>
          </a:xfrm>
          <a:prstGeom prst="rect">
            <a:avLst/>
          </a:prstGeom>
        </p:spPr>
      </p:pic>
      <p:pic>
        <p:nvPicPr>
          <p:cNvPr id="20" name="Graphic 19" descr="Table setting with solid fill">
            <a:extLst>
              <a:ext uri="{FF2B5EF4-FFF2-40B4-BE49-F238E27FC236}">
                <a16:creationId xmlns:a16="http://schemas.microsoft.com/office/drawing/2014/main" id="{F7E2879A-E81E-CCD1-2BC4-3C8065FD7F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83064" y="3565570"/>
            <a:ext cx="1795283" cy="1795283"/>
          </a:xfrm>
          <a:prstGeom prst="rect">
            <a:avLst/>
          </a:prstGeom>
        </p:spPr>
      </p:pic>
      <p:pic>
        <p:nvPicPr>
          <p:cNvPr id="24" name="Graphic 23" descr="No Phones with solid fill">
            <a:extLst>
              <a:ext uri="{FF2B5EF4-FFF2-40B4-BE49-F238E27FC236}">
                <a16:creationId xmlns:a16="http://schemas.microsoft.com/office/drawing/2014/main" id="{B57327EE-1C86-EC39-DA19-B37E4DCA16F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80013" y="3952292"/>
            <a:ext cx="1526574" cy="1526574"/>
          </a:xfrm>
          <a:prstGeom prst="rect">
            <a:avLst/>
          </a:prstGeom>
        </p:spPr>
      </p:pic>
      <p:pic>
        <p:nvPicPr>
          <p:cNvPr id="7" name="Graphic 6" descr="Gender with solid fill">
            <a:extLst>
              <a:ext uri="{FF2B5EF4-FFF2-40B4-BE49-F238E27FC236}">
                <a16:creationId xmlns:a16="http://schemas.microsoft.com/office/drawing/2014/main" id="{0A076874-6AE4-55E3-F68E-6775D34874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79730" y="1629286"/>
            <a:ext cx="1729714" cy="1729714"/>
          </a:xfrm>
          <a:prstGeom prst="rect">
            <a:avLst/>
          </a:prstGeom>
        </p:spPr>
      </p:pic>
      <p:pic>
        <p:nvPicPr>
          <p:cNvPr id="17" name="Graphic 16" descr="Clipboard Checked with solid fill">
            <a:extLst>
              <a:ext uri="{FF2B5EF4-FFF2-40B4-BE49-F238E27FC236}">
                <a16:creationId xmlns:a16="http://schemas.microsoft.com/office/drawing/2014/main" id="{8D5DA69F-03C7-B2AD-9D20-AE5E43957DF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43497" y="3483715"/>
            <a:ext cx="1936181" cy="1963723"/>
          </a:xfrm>
          <a:prstGeom prst="rect">
            <a:avLst/>
          </a:prstGeom>
        </p:spPr>
      </p:pic>
      <p:pic>
        <p:nvPicPr>
          <p:cNvPr id="32" name="Picture 31">
            <a:extLst>
              <a:ext uri="{FF2B5EF4-FFF2-40B4-BE49-F238E27FC236}">
                <a16:creationId xmlns:a16="http://schemas.microsoft.com/office/drawing/2014/main" id="{735412D0-D7B7-AE52-93BB-3B63E94111AC}"/>
              </a:ext>
            </a:extLst>
          </p:cNvPr>
          <p:cNvPicPr>
            <a:picLocks noChangeAspect="1"/>
          </p:cNvPicPr>
          <p:nvPr/>
        </p:nvPicPr>
        <p:blipFill>
          <a:blip r:embed="rId22">
            <a:alphaModFix/>
            <a:extLst>
              <a:ext uri="{BEBA8EAE-BF5A-486C-A8C5-ECC9F3942E4B}">
                <a14:imgProps xmlns:a14="http://schemas.microsoft.com/office/drawing/2010/main">
                  <a14:imgLayer r:embed="rId23">
                    <a14:imgEffect>
                      <a14:backgroundRemoval t="10000" b="90000" l="10000" r="90000">
                        <a14:backgroundMark x1="38184" y1="30859" x2="38184" y2="30859"/>
                      </a14:backgroundRemoval>
                    </a14:imgEffect>
                  </a14:imgLayer>
                </a14:imgProps>
              </a:ext>
            </a:extLst>
          </a:blip>
          <a:stretch>
            <a:fillRect/>
          </a:stretch>
        </p:blipFill>
        <p:spPr>
          <a:xfrm>
            <a:off x="670194" y="1329726"/>
            <a:ext cx="2491674" cy="2500855"/>
          </a:xfrm>
          <a:prstGeom prst="rect">
            <a:avLst/>
          </a:prstGeom>
        </p:spPr>
      </p:pic>
    </p:spTree>
    <p:extLst>
      <p:ext uri="{BB962C8B-B14F-4D97-AF65-F5344CB8AC3E}">
        <p14:creationId xmlns:p14="http://schemas.microsoft.com/office/powerpoint/2010/main" val="32058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729EB-C085-F6DA-3958-85E974D69E6D}"/>
            </a:ext>
          </a:extLst>
        </p:cNvPr>
        <p:cNvGrpSpPr/>
        <p:nvPr/>
      </p:nvGrpSpPr>
      <p:grpSpPr>
        <a:xfrm>
          <a:off x="0" y="0"/>
          <a:ext cx="0" cy="0"/>
          <a:chOff x="0" y="0"/>
          <a:chExt cx="0" cy="0"/>
        </a:xfrm>
      </p:grpSpPr>
      <p:pic>
        <p:nvPicPr>
          <p:cNvPr id="3" name="Graphic 2" descr="Badge 3 with solid fill">
            <a:extLst>
              <a:ext uri="{FF2B5EF4-FFF2-40B4-BE49-F238E27FC236}">
                <a16:creationId xmlns:a16="http://schemas.microsoft.com/office/drawing/2014/main" id="{B13C961A-9686-CD9C-A85A-23CEF584E0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10" name="Title 1">
            <a:extLst>
              <a:ext uri="{FF2B5EF4-FFF2-40B4-BE49-F238E27FC236}">
                <a16:creationId xmlns:a16="http://schemas.microsoft.com/office/drawing/2014/main" id="{4F1C55BD-9F68-DBAF-9B65-24BC5EBF5090}"/>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F549EF40-A48D-9571-00C7-4A7FC08D5523}"/>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C910BB1A-8806-C1FB-E33C-AD5EAD57ED7A}"/>
              </a:ext>
            </a:extLst>
          </p:cNvPr>
          <p:cNvSpPr txBox="1"/>
          <p:nvPr/>
        </p:nvSpPr>
        <p:spPr>
          <a:xfrm>
            <a:off x="2943456" y="1254755"/>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Being able to prioritize and to handle complex multi-task situations is a must.</a:t>
            </a:r>
          </a:p>
        </p:txBody>
      </p:sp>
      <p:sp>
        <p:nvSpPr>
          <p:cNvPr id="32" name="TextBox 31">
            <a:extLst>
              <a:ext uri="{FF2B5EF4-FFF2-40B4-BE49-F238E27FC236}">
                <a16:creationId xmlns:a16="http://schemas.microsoft.com/office/drawing/2014/main" id="{02A6DD57-D006-712D-7113-1FA6DC98CA42}"/>
              </a:ext>
            </a:extLst>
          </p:cNvPr>
          <p:cNvSpPr txBox="1"/>
          <p:nvPr/>
        </p:nvSpPr>
        <p:spPr>
          <a:xfrm>
            <a:off x="868512" y="1384802"/>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PROCESS SKILLS</a:t>
            </a:r>
          </a:p>
        </p:txBody>
      </p:sp>
      <p:sp>
        <p:nvSpPr>
          <p:cNvPr id="12" name="TextBox 11">
            <a:extLst>
              <a:ext uri="{FF2B5EF4-FFF2-40B4-BE49-F238E27FC236}">
                <a16:creationId xmlns:a16="http://schemas.microsoft.com/office/drawing/2014/main" id="{BEA33D87-56A5-15D1-8D42-C8F89A7C9DEA}"/>
              </a:ext>
            </a:extLst>
          </p:cNvPr>
          <p:cNvSpPr txBox="1"/>
          <p:nvPr/>
        </p:nvSpPr>
        <p:spPr>
          <a:xfrm>
            <a:off x="740664" y="2254271"/>
            <a:ext cx="10888346" cy="4116549"/>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342900" indent="-342900">
              <a:buFont typeface="Wingdings" panose="05000000000000000000" pitchFamily="2" charset="2"/>
              <a:buChar char="§"/>
            </a:pPr>
            <a:r>
              <a:rPr lang="en-US">
                <a:solidFill>
                  <a:srgbClr val="00417C"/>
                </a:solidFill>
                <a:latin typeface="Gotham Condensed Book" panose="02000606030000020004" pitchFamily="50" charset="0"/>
              </a:rPr>
              <a:t>Put great people in a poor process and they may fail.</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We cannot see a process.  We can, however, see a poor performer.  It is easy to blame a poor performer rather than the process.</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Leaders must demonstrate the flexibility to plan, innovate, create clear objectives, delegate, analyze, decide and use time effectively.</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Each day we should identify the synergy between our people and our processes and be prepared to adapt. </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Leaders know that their people will support and sustain their visions and goals.</a:t>
            </a:r>
          </a:p>
        </p:txBody>
      </p:sp>
    </p:spTree>
    <p:custDataLst>
      <p:tags r:id="rId1"/>
    </p:custDataLst>
    <p:extLst>
      <p:ext uri="{BB962C8B-B14F-4D97-AF65-F5344CB8AC3E}">
        <p14:creationId xmlns:p14="http://schemas.microsoft.com/office/powerpoint/2010/main" val="149027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7C21-F092-20B5-F1E9-F3618E5F29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341919-981C-4712-CD95-8C4083CC19CB}"/>
              </a:ext>
            </a:extLst>
          </p:cNvPr>
          <p:cNvPicPr>
            <a:picLocks noChangeAspect="1"/>
          </p:cNvPicPr>
          <p:nvPr/>
        </p:nvPicPr>
        <p:blipFill>
          <a:blip r:embed="rId4"/>
          <a:srcRect b="4211"/>
          <a:stretch/>
        </p:blipFill>
        <p:spPr>
          <a:xfrm>
            <a:off x="0" y="0"/>
            <a:ext cx="12192000" cy="6569242"/>
          </a:xfrm>
          <a:prstGeom prst="rect">
            <a:avLst/>
          </a:prstGeom>
        </p:spPr>
      </p:pic>
      <p:sp>
        <p:nvSpPr>
          <p:cNvPr id="9" name="Title 1">
            <a:extLst>
              <a:ext uri="{FF2B5EF4-FFF2-40B4-BE49-F238E27FC236}">
                <a16:creationId xmlns:a16="http://schemas.microsoft.com/office/drawing/2014/main" id="{D9E620A4-3292-32EB-E4A9-F1BCFE1C9BAD}"/>
              </a:ext>
            </a:extLst>
          </p:cNvPr>
          <p:cNvSpPr txBox="1">
            <a:spLocks/>
          </p:cNvSpPr>
          <p:nvPr/>
        </p:nvSpPr>
        <p:spPr bwMode="auto">
          <a:xfrm>
            <a:off x="324256" y="2598003"/>
            <a:ext cx="11867744"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WHEN FACED WITH MULTIPLE TASKS, COMPETING DEADLINES, AND TEAM CHALLENGES. </a:t>
            </a: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lang="en-US" sz="3200" b="1" i="1" kern="0">
              <a:solidFill>
                <a:prstClr val="white"/>
              </a:solidFill>
              <a:latin typeface="Arial (Heading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HOW DO YOU PRIORITIZE EFFECTIVELY?</a:t>
            </a:r>
          </a:p>
        </p:txBody>
      </p:sp>
    </p:spTree>
    <p:custDataLst>
      <p:tags r:id="rId1"/>
    </p:custDataLst>
    <p:extLst>
      <p:ext uri="{BB962C8B-B14F-4D97-AF65-F5344CB8AC3E}">
        <p14:creationId xmlns:p14="http://schemas.microsoft.com/office/powerpoint/2010/main" val="408185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19CF-938A-3372-3F7B-775C0F242875}"/>
            </a:ext>
          </a:extLst>
        </p:cNvPr>
        <p:cNvGrpSpPr/>
        <p:nvPr/>
      </p:nvGrpSpPr>
      <p:grpSpPr>
        <a:xfrm>
          <a:off x="0" y="0"/>
          <a:ext cx="0" cy="0"/>
          <a:chOff x="0" y="0"/>
          <a:chExt cx="0" cy="0"/>
        </a:xfrm>
      </p:grpSpPr>
      <p:pic>
        <p:nvPicPr>
          <p:cNvPr id="3" name="Graphic 2" descr="Badge 3 with solid fill">
            <a:extLst>
              <a:ext uri="{FF2B5EF4-FFF2-40B4-BE49-F238E27FC236}">
                <a16:creationId xmlns:a16="http://schemas.microsoft.com/office/drawing/2014/main" id="{A559BED6-8B59-9ADF-C44F-C170059897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10" name="Title 1">
            <a:extLst>
              <a:ext uri="{FF2B5EF4-FFF2-40B4-BE49-F238E27FC236}">
                <a16:creationId xmlns:a16="http://schemas.microsoft.com/office/drawing/2014/main" id="{27F978B8-9435-2833-BE8B-B2F81D26B08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03D37768-BACC-872E-AE42-90F0E1659115}"/>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49D76252-3538-0030-54D4-54FF3A9A4547}"/>
              </a:ext>
            </a:extLst>
          </p:cNvPr>
          <p:cNvSpPr txBox="1"/>
          <p:nvPr/>
        </p:nvSpPr>
        <p:spPr>
          <a:xfrm>
            <a:off x="2943456" y="1254755"/>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Being able to prioritize and to handle complex multi-task situations is a must.</a:t>
            </a:r>
          </a:p>
        </p:txBody>
      </p:sp>
      <p:sp>
        <p:nvSpPr>
          <p:cNvPr id="32" name="TextBox 31">
            <a:extLst>
              <a:ext uri="{FF2B5EF4-FFF2-40B4-BE49-F238E27FC236}">
                <a16:creationId xmlns:a16="http://schemas.microsoft.com/office/drawing/2014/main" id="{0EA855C9-BFEC-38E9-E594-1F93FE730459}"/>
              </a:ext>
            </a:extLst>
          </p:cNvPr>
          <p:cNvSpPr txBox="1"/>
          <p:nvPr/>
        </p:nvSpPr>
        <p:spPr>
          <a:xfrm>
            <a:off x="868512" y="1384802"/>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PROCESS SKILLS</a:t>
            </a:r>
          </a:p>
        </p:txBody>
      </p:sp>
      <p:sp>
        <p:nvSpPr>
          <p:cNvPr id="12" name="TextBox 11">
            <a:extLst>
              <a:ext uri="{FF2B5EF4-FFF2-40B4-BE49-F238E27FC236}">
                <a16:creationId xmlns:a16="http://schemas.microsoft.com/office/drawing/2014/main" id="{817CCE83-C817-CA56-D7C2-0BD90C8D1A50}"/>
              </a:ext>
            </a:extLst>
          </p:cNvPr>
          <p:cNvSpPr txBox="1"/>
          <p:nvPr/>
        </p:nvSpPr>
        <p:spPr>
          <a:xfrm>
            <a:off x="740664" y="2254271"/>
            <a:ext cx="3141788" cy="4116549"/>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342900" indent="-342900">
              <a:buFont typeface="Wingdings" panose="05000000000000000000" pitchFamily="2" charset="2"/>
              <a:buChar char="§"/>
            </a:pPr>
            <a:r>
              <a:rPr lang="en-US">
                <a:solidFill>
                  <a:srgbClr val="00417C"/>
                </a:solidFill>
                <a:latin typeface="Gotham Condensed Book" panose="02000606030000020004" pitchFamily="50" charset="0"/>
              </a:rPr>
              <a:t>Time is our most valuable possession.</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Eisenhower's method of prioritization</a:t>
            </a:r>
          </a:p>
        </p:txBody>
      </p:sp>
      <p:sp>
        <p:nvSpPr>
          <p:cNvPr id="11" name="Rectangle 10">
            <a:extLst>
              <a:ext uri="{FF2B5EF4-FFF2-40B4-BE49-F238E27FC236}">
                <a16:creationId xmlns:a16="http://schemas.microsoft.com/office/drawing/2014/main" id="{539D7E0A-9028-FEAA-4675-A9C9B9093362}"/>
              </a:ext>
            </a:extLst>
          </p:cNvPr>
          <p:cNvSpPr/>
          <p:nvPr/>
        </p:nvSpPr>
        <p:spPr>
          <a:xfrm>
            <a:off x="5668649" y="2628090"/>
            <a:ext cx="4800600" cy="3404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292BC2B8-5B46-126A-05B8-018F7BF85D40}"/>
              </a:ext>
            </a:extLst>
          </p:cNvPr>
          <p:cNvCxnSpPr>
            <a:stCxn id="11" idx="0"/>
            <a:endCxn id="11" idx="2"/>
          </p:cNvCxnSpPr>
          <p:nvPr/>
        </p:nvCxnSpPr>
        <p:spPr>
          <a:xfrm>
            <a:off x="8068949" y="2628090"/>
            <a:ext cx="0" cy="3404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8BA413-B7C2-D936-C719-9C7EE3E99FAC}"/>
              </a:ext>
            </a:extLst>
          </p:cNvPr>
          <p:cNvCxnSpPr>
            <a:stCxn id="11" idx="1"/>
            <a:endCxn id="11" idx="3"/>
          </p:cNvCxnSpPr>
          <p:nvPr/>
        </p:nvCxnSpPr>
        <p:spPr>
          <a:xfrm>
            <a:off x="5668649" y="4330559"/>
            <a:ext cx="48006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020556-7243-4876-1425-99A51C10F7B3}"/>
              </a:ext>
            </a:extLst>
          </p:cNvPr>
          <p:cNvSpPr txBox="1"/>
          <p:nvPr/>
        </p:nvSpPr>
        <p:spPr>
          <a:xfrm>
            <a:off x="6432658" y="2254272"/>
            <a:ext cx="1383625" cy="338554"/>
          </a:xfrm>
          <a:prstGeom prst="rect">
            <a:avLst/>
          </a:prstGeom>
          <a:noFill/>
        </p:spPr>
        <p:txBody>
          <a:bodyPr wrap="square" rtlCol="0">
            <a:spAutoFit/>
          </a:bodyPr>
          <a:lstStyle/>
          <a:p>
            <a:r>
              <a:rPr lang="en-US" sz="1600" b="1">
                <a:solidFill>
                  <a:srgbClr val="00417C"/>
                </a:solidFill>
                <a:latin typeface="Gotham Condensed Book" panose="02000606030000020004" pitchFamily="50" charset="0"/>
              </a:rPr>
              <a:t>URGENT</a:t>
            </a:r>
          </a:p>
        </p:txBody>
      </p:sp>
      <p:sp>
        <p:nvSpPr>
          <p:cNvPr id="18" name="TextBox 17">
            <a:extLst>
              <a:ext uri="{FF2B5EF4-FFF2-40B4-BE49-F238E27FC236}">
                <a16:creationId xmlns:a16="http://schemas.microsoft.com/office/drawing/2014/main" id="{A6BFBA2E-35D9-6704-7211-709C6CA2C5E1}"/>
              </a:ext>
            </a:extLst>
          </p:cNvPr>
          <p:cNvSpPr txBox="1"/>
          <p:nvPr/>
        </p:nvSpPr>
        <p:spPr>
          <a:xfrm>
            <a:off x="8577287" y="2254271"/>
            <a:ext cx="1383625" cy="338554"/>
          </a:xfrm>
          <a:prstGeom prst="rect">
            <a:avLst/>
          </a:prstGeom>
          <a:noFill/>
        </p:spPr>
        <p:txBody>
          <a:bodyPr wrap="square" rtlCol="0">
            <a:spAutoFit/>
          </a:bodyPr>
          <a:lstStyle/>
          <a:p>
            <a:r>
              <a:rPr lang="en-US" sz="1600" b="1">
                <a:solidFill>
                  <a:srgbClr val="00417C"/>
                </a:solidFill>
                <a:latin typeface="Gotham Condensed Book" panose="02000606030000020004" pitchFamily="50" charset="0"/>
              </a:rPr>
              <a:t>NOT URGENT</a:t>
            </a:r>
          </a:p>
        </p:txBody>
      </p:sp>
      <p:sp>
        <p:nvSpPr>
          <p:cNvPr id="19" name="TextBox 18">
            <a:extLst>
              <a:ext uri="{FF2B5EF4-FFF2-40B4-BE49-F238E27FC236}">
                <a16:creationId xmlns:a16="http://schemas.microsoft.com/office/drawing/2014/main" id="{2D7BBFAC-C51F-C251-DE96-0157FBC20CAE}"/>
              </a:ext>
            </a:extLst>
          </p:cNvPr>
          <p:cNvSpPr txBox="1"/>
          <p:nvPr/>
        </p:nvSpPr>
        <p:spPr>
          <a:xfrm>
            <a:off x="4126113" y="3224819"/>
            <a:ext cx="1383625" cy="338554"/>
          </a:xfrm>
          <a:prstGeom prst="rect">
            <a:avLst/>
          </a:prstGeom>
          <a:noFill/>
        </p:spPr>
        <p:txBody>
          <a:bodyPr wrap="square" rtlCol="0">
            <a:spAutoFit/>
          </a:bodyPr>
          <a:lstStyle/>
          <a:p>
            <a:r>
              <a:rPr lang="en-US" sz="1600" b="1">
                <a:solidFill>
                  <a:srgbClr val="00417C"/>
                </a:solidFill>
                <a:latin typeface="Gotham Condensed Book" panose="02000606030000020004" pitchFamily="50" charset="0"/>
              </a:rPr>
              <a:t>IMPORTANT</a:t>
            </a:r>
          </a:p>
        </p:txBody>
      </p:sp>
      <p:sp>
        <p:nvSpPr>
          <p:cNvPr id="20" name="TextBox 19">
            <a:extLst>
              <a:ext uri="{FF2B5EF4-FFF2-40B4-BE49-F238E27FC236}">
                <a16:creationId xmlns:a16="http://schemas.microsoft.com/office/drawing/2014/main" id="{C09A532A-9DC1-2C36-3B2C-8432C41BA0F3}"/>
              </a:ext>
            </a:extLst>
          </p:cNvPr>
          <p:cNvSpPr txBox="1"/>
          <p:nvPr/>
        </p:nvSpPr>
        <p:spPr>
          <a:xfrm>
            <a:off x="4032357" y="4901429"/>
            <a:ext cx="1636292" cy="646331"/>
          </a:xfrm>
          <a:prstGeom prst="rect">
            <a:avLst/>
          </a:prstGeom>
          <a:noFill/>
        </p:spPr>
        <p:txBody>
          <a:bodyPr wrap="square" rtlCol="0">
            <a:spAutoFit/>
          </a:bodyPr>
          <a:lstStyle/>
          <a:p>
            <a:r>
              <a:rPr lang="en-US" b="1">
                <a:solidFill>
                  <a:srgbClr val="00417C"/>
                </a:solidFill>
                <a:latin typeface="Gotham Condensed Book" panose="02000606030000020004" pitchFamily="50" charset="0"/>
              </a:rPr>
              <a:t>NOT</a:t>
            </a:r>
            <a:r>
              <a:rPr lang="en-US" b="1">
                <a:latin typeface="Gotham Condensed Book" panose="02000606030000020004" pitchFamily="50" charset="0"/>
              </a:rPr>
              <a:t> </a:t>
            </a:r>
            <a:r>
              <a:rPr lang="en-US" b="1">
                <a:solidFill>
                  <a:srgbClr val="00417C"/>
                </a:solidFill>
                <a:latin typeface="Gotham Condensed Book" panose="02000606030000020004" pitchFamily="50" charset="0"/>
              </a:rPr>
              <a:t>IMPORTANT</a:t>
            </a:r>
          </a:p>
        </p:txBody>
      </p:sp>
      <p:sp>
        <p:nvSpPr>
          <p:cNvPr id="5" name="TextBox 4">
            <a:extLst>
              <a:ext uri="{FF2B5EF4-FFF2-40B4-BE49-F238E27FC236}">
                <a16:creationId xmlns:a16="http://schemas.microsoft.com/office/drawing/2014/main" id="{1A350EC8-70BD-0475-7979-B15B5CAA57F1}"/>
              </a:ext>
            </a:extLst>
          </p:cNvPr>
          <p:cNvSpPr txBox="1"/>
          <p:nvPr/>
        </p:nvSpPr>
        <p:spPr>
          <a:xfrm>
            <a:off x="6569440" y="3187287"/>
            <a:ext cx="1212821" cy="369332"/>
          </a:xfrm>
          <a:prstGeom prst="rect">
            <a:avLst/>
          </a:prstGeom>
          <a:noFill/>
        </p:spPr>
        <p:txBody>
          <a:bodyPr wrap="square" rtlCol="0">
            <a:spAutoFit/>
          </a:bodyPr>
          <a:lstStyle/>
          <a:p>
            <a:r>
              <a:rPr lang="en-US" b="1">
                <a:solidFill>
                  <a:srgbClr val="00417C"/>
                </a:solidFill>
              </a:rPr>
              <a:t>SELF</a:t>
            </a:r>
          </a:p>
        </p:txBody>
      </p:sp>
      <p:sp>
        <p:nvSpPr>
          <p:cNvPr id="6" name="TextBox 5">
            <a:extLst>
              <a:ext uri="{FF2B5EF4-FFF2-40B4-BE49-F238E27FC236}">
                <a16:creationId xmlns:a16="http://schemas.microsoft.com/office/drawing/2014/main" id="{045554B3-1AD8-FF72-B93B-CE3B71DEF2AE}"/>
              </a:ext>
            </a:extLst>
          </p:cNvPr>
          <p:cNvSpPr txBox="1"/>
          <p:nvPr/>
        </p:nvSpPr>
        <p:spPr>
          <a:xfrm>
            <a:off x="8793362" y="3209430"/>
            <a:ext cx="1212821" cy="369332"/>
          </a:xfrm>
          <a:prstGeom prst="rect">
            <a:avLst/>
          </a:prstGeom>
          <a:noFill/>
        </p:spPr>
        <p:txBody>
          <a:bodyPr wrap="square" rtlCol="0">
            <a:spAutoFit/>
          </a:bodyPr>
          <a:lstStyle/>
          <a:p>
            <a:r>
              <a:rPr lang="en-US" b="1">
                <a:solidFill>
                  <a:srgbClr val="00417C"/>
                </a:solidFill>
              </a:rPr>
              <a:t>DELEGATE</a:t>
            </a:r>
          </a:p>
        </p:txBody>
      </p:sp>
      <p:sp>
        <p:nvSpPr>
          <p:cNvPr id="8" name="TextBox 7">
            <a:extLst>
              <a:ext uri="{FF2B5EF4-FFF2-40B4-BE49-F238E27FC236}">
                <a16:creationId xmlns:a16="http://schemas.microsoft.com/office/drawing/2014/main" id="{26209D57-2F94-A55E-AC27-BD9725D5D242}"/>
              </a:ext>
            </a:extLst>
          </p:cNvPr>
          <p:cNvSpPr txBox="1"/>
          <p:nvPr/>
        </p:nvSpPr>
        <p:spPr>
          <a:xfrm>
            <a:off x="6416266" y="4898941"/>
            <a:ext cx="1212821" cy="369332"/>
          </a:xfrm>
          <a:prstGeom prst="rect">
            <a:avLst/>
          </a:prstGeom>
          <a:noFill/>
        </p:spPr>
        <p:txBody>
          <a:bodyPr wrap="square" rtlCol="0">
            <a:spAutoFit/>
          </a:bodyPr>
          <a:lstStyle/>
          <a:p>
            <a:r>
              <a:rPr lang="en-US" b="1">
                <a:solidFill>
                  <a:srgbClr val="00417C"/>
                </a:solidFill>
              </a:rPr>
              <a:t>DELEGATE</a:t>
            </a:r>
          </a:p>
        </p:txBody>
      </p:sp>
      <p:sp>
        <p:nvSpPr>
          <p:cNvPr id="9" name="TextBox 8">
            <a:extLst>
              <a:ext uri="{FF2B5EF4-FFF2-40B4-BE49-F238E27FC236}">
                <a16:creationId xmlns:a16="http://schemas.microsoft.com/office/drawing/2014/main" id="{43D3E366-D4CB-25AA-7563-686646232408}"/>
              </a:ext>
            </a:extLst>
          </p:cNvPr>
          <p:cNvSpPr txBox="1"/>
          <p:nvPr/>
        </p:nvSpPr>
        <p:spPr>
          <a:xfrm>
            <a:off x="8451479" y="4860342"/>
            <a:ext cx="1731082" cy="369332"/>
          </a:xfrm>
          <a:prstGeom prst="rect">
            <a:avLst/>
          </a:prstGeom>
          <a:noFill/>
        </p:spPr>
        <p:txBody>
          <a:bodyPr wrap="square" rtlCol="0">
            <a:spAutoFit/>
          </a:bodyPr>
          <a:lstStyle/>
          <a:p>
            <a:r>
              <a:rPr lang="en-US" b="1">
                <a:solidFill>
                  <a:srgbClr val="00417C"/>
                </a:solidFill>
              </a:rPr>
              <a:t>DEVELOPMENT</a:t>
            </a:r>
          </a:p>
        </p:txBody>
      </p:sp>
    </p:spTree>
    <p:custDataLst>
      <p:tags r:id="rId1"/>
    </p:custDataLst>
    <p:extLst>
      <p:ext uri="{BB962C8B-B14F-4D97-AF65-F5344CB8AC3E}">
        <p14:creationId xmlns:p14="http://schemas.microsoft.com/office/powerpoint/2010/main" val="75670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8" grpId="0"/>
      <p:bldP spid="19" grpId="0"/>
      <p:bldP spid="20" grpId="0"/>
      <p:bldP spid="5" grpId="0"/>
      <p:bldP spid="6"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41A87-B9E3-2CCA-EA5D-6CCE6DDB5664}"/>
            </a:ext>
          </a:extLst>
        </p:cNvPr>
        <p:cNvGrpSpPr/>
        <p:nvPr/>
      </p:nvGrpSpPr>
      <p:grpSpPr>
        <a:xfrm>
          <a:off x="0" y="0"/>
          <a:ext cx="0" cy="0"/>
          <a:chOff x="0" y="0"/>
          <a:chExt cx="0" cy="0"/>
        </a:xfrm>
      </p:grpSpPr>
      <p:pic>
        <p:nvPicPr>
          <p:cNvPr id="5" name="Graphic 4" descr="Badge 4 with solid fill">
            <a:extLst>
              <a:ext uri="{FF2B5EF4-FFF2-40B4-BE49-F238E27FC236}">
                <a16:creationId xmlns:a16="http://schemas.microsoft.com/office/drawing/2014/main" id="{4B7E06CD-FA61-B0E4-3585-A27EA55D1C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7602"/>
            <a:ext cx="914400" cy="914400"/>
          </a:xfrm>
          <a:prstGeom prst="rect">
            <a:avLst/>
          </a:prstGeom>
        </p:spPr>
      </p:pic>
      <p:sp>
        <p:nvSpPr>
          <p:cNvPr id="10" name="Title 1">
            <a:extLst>
              <a:ext uri="{FF2B5EF4-FFF2-40B4-BE49-F238E27FC236}">
                <a16:creationId xmlns:a16="http://schemas.microsoft.com/office/drawing/2014/main" id="{3BF47253-CFF9-DD4B-86A4-CE2AFF0BAC5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22381D1C-C12F-B676-B43D-AC7C41EA0F21}"/>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C69A9054-5CDC-8952-AA13-EEAEA56EC39A}"/>
              </a:ext>
            </a:extLst>
          </p:cNvPr>
          <p:cNvSpPr txBox="1"/>
          <p:nvPr/>
        </p:nvSpPr>
        <p:spPr>
          <a:xfrm>
            <a:off x="2943456" y="1254755"/>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All great leaders are fantastic communicators, no matter the situation they can ensure understanding.</a:t>
            </a:r>
          </a:p>
        </p:txBody>
      </p:sp>
      <p:sp>
        <p:nvSpPr>
          <p:cNvPr id="32" name="TextBox 31">
            <a:extLst>
              <a:ext uri="{FF2B5EF4-FFF2-40B4-BE49-F238E27FC236}">
                <a16:creationId xmlns:a16="http://schemas.microsoft.com/office/drawing/2014/main" id="{B9CCDEED-7B88-CC0D-2296-AE1CFE8D4B46}"/>
              </a:ext>
            </a:extLst>
          </p:cNvPr>
          <p:cNvSpPr txBox="1"/>
          <p:nvPr/>
        </p:nvSpPr>
        <p:spPr>
          <a:xfrm>
            <a:off x="868512" y="1384802"/>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COMMUNICATION</a:t>
            </a:r>
          </a:p>
        </p:txBody>
      </p:sp>
      <p:sp>
        <p:nvSpPr>
          <p:cNvPr id="12" name="TextBox 11">
            <a:extLst>
              <a:ext uri="{FF2B5EF4-FFF2-40B4-BE49-F238E27FC236}">
                <a16:creationId xmlns:a16="http://schemas.microsoft.com/office/drawing/2014/main" id="{16A72598-E0C9-3C99-72F9-9E7FE226D6E7}"/>
              </a:ext>
            </a:extLst>
          </p:cNvPr>
          <p:cNvSpPr txBox="1"/>
          <p:nvPr/>
        </p:nvSpPr>
        <p:spPr>
          <a:xfrm>
            <a:off x="740664" y="2254271"/>
            <a:ext cx="10888346" cy="4116549"/>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342900" indent="-342900">
              <a:buFont typeface="Wingdings" panose="05000000000000000000" pitchFamily="2" charset="2"/>
              <a:buChar char="§"/>
            </a:pPr>
            <a:r>
              <a:rPr lang="en-US">
                <a:solidFill>
                  <a:srgbClr val="00417C"/>
                </a:solidFill>
                <a:latin typeface="Gotham Condensed Book" panose="02000606030000020004" pitchFamily="50" charset="0"/>
              </a:rPr>
              <a:t>KISS:   Keep It Short &amp; Simple.  Don’t over complicate things to try and impress.</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Listen to understand, not to reply.  Listen to everything that is being said to you before formulating your reply. </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Speak clearly and enunciate your words.  Best rate is approximately 150 words per minute.</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Keep your volume at a comfortable level.  Don’t be too loud or too quiet.  People should not have to strain to hear you. </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Formulate your questions as a direct result of what is being said to you.</a:t>
            </a:r>
          </a:p>
        </p:txBody>
      </p:sp>
    </p:spTree>
    <p:custDataLst>
      <p:tags r:id="rId1"/>
    </p:custDataLst>
    <p:extLst>
      <p:ext uri="{BB962C8B-B14F-4D97-AF65-F5344CB8AC3E}">
        <p14:creationId xmlns:p14="http://schemas.microsoft.com/office/powerpoint/2010/main" val="297316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5E1D7-5D0B-3CDD-70DE-D1A3E8F67D7D}"/>
            </a:ext>
          </a:extLst>
        </p:cNvPr>
        <p:cNvGrpSpPr/>
        <p:nvPr/>
      </p:nvGrpSpPr>
      <p:grpSpPr>
        <a:xfrm>
          <a:off x="0" y="0"/>
          <a:ext cx="0" cy="0"/>
          <a:chOff x="0" y="0"/>
          <a:chExt cx="0" cy="0"/>
        </a:xfrm>
      </p:grpSpPr>
      <p:pic>
        <p:nvPicPr>
          <p:cNvPr id="5" name="Graphic 4" descr="Badge 5 with solid fill">
            <a:extLst>
              <a:ext uri="{FF2B5EF4-FFF2-40B4-BE49-F238E27FC236}">
                <a16:creationId xmlns:a16="http://schemas.microsoft.com/office/drawing/2014/main" id="{FA6896C0-F4C6-5C3B-508E-F6441D70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7602"/>
            <a:ext cx="914400" cy="914400"/>
          </a:xfrm>
          <a:prstGeom prst="rect">
            <a:avLst/>
          </a:prstGeom>
        </p:spPr>
      </p:pic>
      <p:sp>
        <p:nvSpPr>
          <p:cNvPr id="10" name="Title 1">
            <a:extLst>
              <a:ext uri="{FF2B5EF4-FFF2-40B4-BE49-F238E27FC236}">
                <a16:creationId xmlns:a16="http://schemas.microsoft.com/office/drawing/2014/main" id="{265E993F-C129-65A9-7E93-23DC24AE66A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7146CDCA-5A74-1572-7488-2162DEA0D759}"/>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DBBEAAD6-3AEB-8666-E0B4-768C7FC88575}"/>
              </a:ext>
            </a:extLst>
          </p:cNvPr>
          <p:cNvSpPr txBox="1"/>
          <p:nvPr/>
        </p:nvSpPr>
        <p:spPr>
          <a:xfrm>
            <a:off x="2943456" y="1254755"/>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Every member of a team needs to be accountable for their part of the task.</a:t>
            </a:r>
          </a:p>
        </p:txBody>
      </p:sp>
      <p:sp>
        <p:nvSpPr>
          <p:cNvPr id="32" name="TextBox 31">
            <a:extLst>
              <a:ext uri="{FF2B5EF4-FFF2-40B4-BE49-F238E27FC236}">
                <a16:creationId xmlns:a16="http://schemas.microsoft.com/office/drawing/2014/main" id="{5D12E866-661D-9706-0487-153F13309931}"/>
              </a:ext>
            </a:extLst>
          </p:cNvPr>
          <p:cNvSpPr txBox="1"/>
          <p:nvPr/>
        </p:nvSpPr>
        <p:spPr>
          <a:xfrm>
            <a:off x="868512" y="1384802"/>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ACCOUNTABILITY</a:t>
            </a:r>
          </a:p>
        </p:txBody>
      </p:sp>
      <p:sp>
        <p:nvSpPr>
          <p:cNvPr id="12" name="TextBox 11">
            <a:extLst>
              <a:ext uri="{FF2B5EF4-FFF2-40B4-BE49-F238E27FC236}">
                <a16:creationId xmlns:a16="http://schemas.microsoft.com/office/drawing/2014/main" id="{5987F2C4-2122-84C3-688E-82D7551099AD}"/>
              </a:ext>
            </a:extLst>
          </p:cNvPr>
          <p:cNvSpPr txBox="1"/>
          <p:nvPr/>
        </p:nvSpPr>
        <p:spPr>
          <a:xfrm>
            <a:off x="740664" y="2254271"/>
            <a:ext cx="10888346" cy="4116549"/>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342900" indent="-342900">
              <a:buFont typeface="Wingdings" panose="05000000000000000000" pitchFamily="2" charset="2"/>
              <a:buChar char="§"/>
            </a:pPr>
            <a:r>
              <a:rPr lang="en-US">
                <a:solidFill>
                  <a:srgbClr val="00417C"/>
                </a:solidFill>
                <a:latin typeface="Gotham Condensed Book" panose="02000606030000020004" pitchFamily="50" charset="0"/>
              </a:rPr>
              <a:t>All team members need to admit their mistakes, especially the leader.  When you’re wrong, admit it.  Lead by example.</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Assist their teams to close the gap between expected performance and actual results. </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Lead, coach, mentor, train your people to ensure the competition of goals and objectives.</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Through the above your team should be able to create SMART objectives and goals. </a:t>
            </a:r>
          </a:p>
          <a:p>
            <a:pPr marL="342900" indent="-342900">
              <a:buFont typeface="Wingdings" panose="05000000000000000000" pitchFamily="2" charset="2"/>
              <a:buChar char="§"/>
            </a:pPr>
            <a:endParaRPr lang="en-US">
              <a:solidFill>
                <a:srgbClr val="00417C"/>
              </a:solidFill>
              <a:latin typeface="Gotham Condensed Book" panose="02000606030000020004" pitchFamily="50" charset="0"/>
            </a:endParaRPr>
          </a:p>
          <a:p>
            <a:pPr marL="342900" indent="-342900">
              <a:buFont typeface="Wingdings" panose="05000000000000000000" pitchFamily="2" charset="2"/>
              <a:buChar char="§"/>
            </a:pPr>
            <a:r>
              <a:rPr lang="en-US">
                <a:solidFill>
                  <a:srgbClr val="00417C"/>
                </a:solidFill>
                <a:latin typeface="Gotham Condensed Book" panose="02000606030000020004" pitchFamily="50" charset="0"/>
              </a:rPr>
              <a:t>Leaders provide direction and assistance to ensure these SMART goals are achieved.</a:t>
            </a:r>
          </a:p>
        </p:txBody>
      </p:sp>
    </p:spTree>
    <p:custDataLst>
      <p:tags r:id="rId1"/>
    </p:custDataLst>
    <p:extLst>
      <p:ext uri="{BB962C8B-B14F-4D97-AF65-F5344CB8AC3E}">
        <p14:creationId xmlns:p14="http://schemas.microsoft.com/office/powerpoint/2010/main" val="111206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11195-DC56-1BB6-33CE-1A4045A5E53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2A94B23-39D0-B7F7-EE36-A3621427793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4" name="TextBox 3">
            <a:extLst>
              <a:ext uri="{FF2B5EF4-FFF2-40B4-BE49-F238E27FC236}">
                <a16:creationId xmlns:a16="http://schemas.microsoft.com/office/drawing/2014/main" id="{FE0A6DCD-DDC0-381F-026B-2FF00E00D238}"/>
              </a:ext>
            </a:extLst>
          </p:cNvPr>
          <p:cNvSpPr txBox="1"/>
          <p:nvPr/>
        </p:nvSpPr>
        <p:spPr>
          <a:xfrm>
            <a:off x="526944" y="1217846"/>
            <a:ext cx="6245815" cy="4619854"/>
          </a:xfrm>
          <a:prstGeom prst="rect">
            <a:avLst/>
          </a:prstGeom>
          <a:noFill/>
        </p:spPr>
        <p:txBody>
          <a:bodyPr wrap="square">
            <a:spAutoFit/>
          </a:bodyPr>
          <a:lstStyle/>
          <a:p>
            <a:pPr>
              <a:lnSpc>
                <a:spcPct val="150000"/>
              </a:lnSpc>
            </a:pPr>
            <a:r>
              <a:rPr lang="en-US" dirty="0">
                <a:solidFill>
                  <a:srgbClr val="00417C"/>
                </a:solidFill>
                <a:latin typeface="Arial" panose="020B0604020202020204" pitchFamily="34" charset="0"/>
                <a:cs typeface="Arial" panose="020B0604020202020204" pitchFamily="34" charset="0"/>
              </a:rPr>
              <a:t>The very nature of modern business means that we must juggle several key factors. </a:t>
            </a:r>
          </a:p>
          <a:p>
            <a:pPr>
              <a:lnSpc>
                <a:spcPct val="150000"/>
              </a:lnSpc>
            </a:pPr>
            <a:endParaRPr lang="en-US" dirty="0">
              <a:solidFill>
                <a:srgbClr val="00417C"/>
              </a:solidFill>
              <a:latin typeface="Arial" panose="020B0604020202020204" pitchFamily="34" charset="0"/>
              <a:cs typeface="Arial" panose="020B0604020202020204" pitchFamily="34" charset="0"/>
            </a:endParaRPr>
          </a:p>
          <a:p>
            <a:pPr>
              <a:lnSpc>
                <a:spcPct val="150000"/>
              </a:lnSpc>
            </a:pPr>
            <a:r>
              <a:rPr lang="en-US" dirty="0">
                <a:solidFill>
                  <a:srgbClr val="00417C"/>
                </a:solidFill>
                <a:latin typeface="Arial" panose="020B0604020202020204" pitchFamily="34" charset="0"/>
                <a:cs typeface="Arial" panose="020B0604020202020204" pitchFamily="34" charset="0"/>
              </a:rPr>
              <a:t>Objectives, Time, Profit, all must be achieved in order for a team to be successful.</a:t>
            </a:r>
          </a:p>
          <a:p>
            <a:pPr>
              <a:lnSpc>
                <a:spcPct val="150000"/>
              </a:lnSpc>
            </a:pPr>
            <a:endParaRPr lang="en-US" dirty="0">
              <a:solidFill>
                <a:srgbClr val="00417C"/>
              </a:solidFill>
              <a:latin typeface="Arial" panose="020B0604020202020204" pitchFamily="34" charset="0"/>
              <a:cs typeface="Arial" panose="020B0604020202020204" pitchFamily="34" charset="0"/>
            </a:endParaRPr>
          </a:p>
          <a:p>
            <a:pPr>
              <a:lnSpc>
                <a:spcPct val="150000"/>
              </a:lnSpc>
            </a:pPr>
            <a:r>
              <a:rPr lang="en-US" dirty="0">
                <a:solidFill>
                  <a:srgbClr val="00417C"/>
                </a:solidFill>
                <a:latin typeface="Arial" panose="020B0604020202020204" pitchFamily="34" charset="0"/>
                <a:cs typeface="Arial" panose="020B0604020202020204" pitchFamily="34" charset="0"/>
              </a:rPr>
              <a:t>Your job, as a leader, is to find the balance point between all three.  </a:t>
            </a:r>
          </a:p>
          <a:p>
            <a:pPr>
              <a:lnSpc>
                <a:spcPct val="150000"/>
              </a:lnSpc>
            </a:pPr>
            <a:endParaRPr lang="en-US" dirty="0">
              <a:solidFill>
                <a:srgbClr val="00417C"/>
              </a:solidFill>
              <a:latin typeface="Arial" panose="020B0604020202020204" pitchFamily="34" charset="0"/>
              <a:cs typeface="Arial" panose="020B0604020202020204" pitchFamily="34" charset="0"/>
            </a:endParaRPr>
          </a:p>
          <a:p>
            <a:pPr>
              <a:lnSpc>
                <a:spcPct val="150000"/>
              </a:lnSpc>
            </a:pPr>
            <a:r>
              <a:rPr lang="en-US" dirty="0">
                <a:solidFill>
                  <a:srgbClr val="00417C"/>
                </a:solidFill>
                <a:latin typeface="Arial" panose="020B0604020202020204" pitchFamily="34" charset="0"/>
                <a:cs typeface="Arial" panose="020B0604020202020204" pitchFamily="34" charset="0"/>
              </a:rPr>
              <a:t>Remember we are almost always short of time and resources.</a:t>
            </a:r>
          </a:p>
        </p:txBody>
      </p:sp>
      <p:sp>
        <p:nvSpPr>
          <p:cNvPr id="2" name="Flowchart: Connector 1">
            <a:extLst>
              <a:ext uri="{FF2B5EF4-FFF2-40B4-BE49-F238E27FC236}">
                <a16:creationId xmlns:a16="http://schemas.microsoft.com/office/drawing/2014/main" id="{7659EEA0-990E-4E00-AF30-2092D12E1C03}"/>
              </a:ext>
            </a:extLst>
          </p:cNvPr>
          <p:cNvSpPr/>
          <p:nvPr/>
        </p:nvSpPr>
        <p:spPr>
          <a:xfrm>
            <a:off x="8151283" y="1787433"/>
            <a:ext cx="2005986" cy="1989573"/>
          </a:xfrm>
          <a:prstGeom prst="flowChartConnector">
            <a:avLst/>
          </a:prstGeom>
          <a:solidFill>
            <a:srgbClr val="243782">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417C"/>
                </a:solidFill>
              </a:rPr>
              <a:t>OBJECTIVES</a:t>
            </a:r>
          </a:p>
          <a:p>
            <a:pPr algn="ctr"/>
            <a:endParaRPr lang="en-US" b="1">
              <a:solidFill>
                <a:srgbClr val="00417C"/>
              </a:solidFill>
            </a:endParaRPr>
          </a:p>
          <a:p>
            <a:pPr algn="ctr"/>
            <a:endParaRPr lang="en-US" b="1">
              <a:solidFill>
                <a:srgbClr val="00417C"/>
              </a:solidFill>
            </a:endParaRPr>
          </a:p>
        </p:txBody>
      </p:sp>
      <p:sp>
        <p:nvSpPr>
          <p:cNvPr id="3" name="Flowchart: Connector 2">
            <a:extLst>
              <a:ext uri="{FF2B5EF4-FFF2-40B4-BE49-F238E27FC236}">
                <a16:creationId xmlns:a16="http://schemas.microsoft.com/office/drawing/2014/main" id="{EDB64A8B-093A-45FC-A3AD-464DAF3C70B0}"/>
              </a:ext>
            </a:extLst>
          </p:cNvPr>
          <p:cNvSpPr/>
          <p:nvPr/>
        </p:nvSpPr>
        <p:spPr>
          <a:xfrm>
            <a:off x="8954732" y="2945398"/>
            <a:ext cx="2005986" cy="1989573"/>
          </a:xfrm>
          <a:prstGeom prst="flowChartConnector">
            <a:avLst/>
          </a:prstGeom>
          <a:solidFill>
            <a:schemeClr val="tx1">
              <a:lumMod val="50000"/>
              <a:lumOff val="5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b="1">
              <a:solidFill>
                <a:srgbClr val="00417C"/>
              </a:solidFill>
            </a:endParaRPr>
          </a:p>
          <a:p>
            <a:pPr algn="ctr"/>
            <a:r>
              <a:rPr lang="en-US" b="1">
                <a:solidFill>
                  <a:srgbClr val="00417C"/>
                </a:solidFill>
              </a:rPr>
              <a:t>TIME</a:t>
            </a:r>
          </a:p>
          <a:p>
            <a:pPr algn="ctr"/>
            <a:endParaRPr lang="en-US" b="1">
              <a:solidFill>
                <a:srgbClr val="00417C"/>
              </a:solidFill>
            </a:endParaRPr>
          </a:p>
        </p:txBody>
      </p:sp>
      <p:sp>
        <p:nvSpPr>
          <p:cNvPr id="5" name="Flowchart: Connector 4">
            <a:extLst>
              <a:ext uri="{FF2B5EF4-FFF2-40B4-BE49-F238E27FC236}">
                <a16:creationId xmlns:a16="http://schemas.microsoft.com/office/drawing/2014/main" id="{F017657D-550F-4B20-8ADB-1277586CDDC8}"/>
              </a:ext>
            </a:extLst>
          </p:cNvPr>
          <p:cNvSpPr/>
          <p:nvPr/>
        </p:nvSpPr>
        <p:spPr>
          <a:xfrm>
            <a:off x="7347834" y="2945399"/>
            <a:ext cx="2005986" cy="1989573"/>
          </a:xfrm>
          <a:prstGeom prst="flowChartConnector">
            <a:avLst/>
          </a:prstGeom>
          <a:solidFill>
            <a:schemeClr val="accent1">
              <a:lumMod val="20000"/>
              <a:lumOff val="8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417C"/>
              </a:solidFill>
            </a:endParaRPr>
          </a:p>
          <a:p>
            <a:pPr algn="ctr"/>
            <a:r>
              <a:rPr lang="en-US" b="1">
                <a:solidFill>
                  <a:srgbClr val="00417C"/>
                </a:solidFill>
              </a:rPr>
              <a:t>PROFIT</a:t>
            </a:r>
          </a:p>
          <a:p>
            <a:pPr algn="ctr"/>
            <a:endParaRPr lang="en-US" b="1">
              <a:solidFill>
                <a:srgbClr val="00417C"/>
              </a:solidFill>
            </a:endParaRPr>
          </a:p>
        </p:txBody>
      </p:sp>
    </p:spTree>
    <p:custDataLst>
      <p:tags r:id="rId1"/>
    </p:custDataLst>
    <p:extLst>
      <p:ext uri="{BB962C8B-B14F-4D97-AF65-F5344CB8AC3E}">
        <p14:creationId xmlns:p14="http://schemas.microsoft.com/office/powerpoint/2010/main" val="385997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4614F-85D2-DBBE-A07F-4D164A82474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61702AB-3BD2-BF13-235D-D66D9657FC7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LEADERSHIP:  SUCCESS DRIVEN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5" name="Rectangle 4">
            <a:extLst>
              <a:ext uri="{FF2B5EF4-FFF2-40B4-BE49-F238E27FC236}">
                <a16:creationId xmlns:a16="http://schemas.microsoft.com/office/drawing/2014/main" id="{50FB9C74-C18D-1F18-3AEC-5C3968A857A4}"/>
              </a:ext>
            </a:extLst>
          </p:cNvPr>
          <p:cNvSpPr/>
          <p:nvPr/>
        </p:nvSpPr>
        <p:spPr>
          <a:xfrm>
            <a:off x="526941" y="2635493"/>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C4B43C7A-5D45-D8E5-2560-3B72C08FF50A}"/>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A9273912-6544-1946-DA5B-B87AED9295B0}"/>
              </a:ext>
            </a:extLst>
          </p:cNvPr>
          <p:cNvSpPr txBox="1"/>
          <p:nvPr/>
        </p:nvSpPr>
        <p:spPr>
          <a:xfrm>
            <a:off x="526943" y="1752930"/>
            <a:ext cx="7862053" cy="461665"/>
          </a:xfrm>
          <a:prstGeom prst="rect">
            <a:avLst/>
          </a:prstGeom>
          <a:noFill/>
        </p:spPr>
        <p:txBody>
          <a:bodyPr wrap="square" rtlCol="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Remember</a:t>
            </a:r>
          </a:p>
        </p:txBody>
      </p:sp>
      <p:sp>
        <p:nvSpPr>
          <p:cNvPr id="7" name="TextBox 6">
            <a:extLst>
              <a:ext uri="{FF2B5EF4-FFF2-40B4-BE49-F238E27FC236}">
                <a16:creationId xmlns:a16="http://schemas.microsoft.com/office/drawing/2014/main" id="{0804D5D6-B975-226B-C966-7B3DF507CDEB}"/>
              </a:ext>
            </a:extLst>
          </p:cNvPr>
          <p:cNvSpPr txBox="1"/>
          <p:nvPr/>
        </p:nvSpPr>
        <p:spPr>
          <a:xfrm>
            <a:off x="658279" y="2765977"/>
            <a:ext cx="7599378" cy="2232021"/>
          </a:xfrm>
          <a:prstGeom prst="rect">
            <a:avLst/>
          </a:prstGeom>
          <a:noFill/>
        </p:spPr>
        <p:txBody>
          <a:bodyPr wrap="square">
            <a:spAutoFit/>
          </a:bodyPr>
          <a:lstStyle/>
          <a:p>
            <a:pPr algn="ctr">
              <a:lnSpc>
                <a:spcPct val="150000"/>
              </a:lnSpc>
            </a:pPr>
            <a:r>
              <a:rPr lang="en-US" sz="3200" b="1">
                <a:latin typeface="Arial (Headings)"/>
              </a:rPr>
              <a:t>“A leader is one who knows the way, goes the way, and shows the way.”</a:t>
            </a:r>
          </a:p>
          <a:p>
            <a:pPr algn="ctr">
              <a:lnSpc>
                <a:spcPct val="150000"/>
              </a:lnSpc>
            </a:pPr>
            <a:r>
              <a:rPr lang="en-US" sz="3200">
                <a:latin typeface="Arial (Headings)"/>
              </a:rPr>
              <a:t>  John C. Maxwell</a:t>
            </a:r>
          </a:p>
        </p:txBody>
      </p:sp>
      <p:pic>
        <p:nvPicPr>
          <p:cNvPr id="12" name="Graphic 11" descr="Lightbulb with solid fill">
            <a:extLst>
              <a:ext uri="{FF2B5EF4-FFF2-40B4-BE49-F238E27FC236}">
                <a16:creationId xmlns:a16="http://schemas.microsoft.com/office/drawing/2014/main" id="{314E4BA4-2336-B2D8-1DC5-9F41AE3021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273055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B9605-9C96-0206-A8C3-E8EA46A758EB}"/>
            </a:ext>
          </a:extLst>
        </p:cNvPr>
        <p:cNvGrpSpPr/>
        <p:nvPr/>
      </p:nvGrpSpPr>
      <p:grpSpPr>
        <a:xfrm>
          <a:off x="0" y="0"/>
          <a:ext cx="0" cy="0"/>
          <a:chOff x="0" y="0"/>
          <a:chExt cx="0" cy="0"/>
        </a:xfrm>
      </p:grpSpPr>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606540"/>
          </a:xfrm>
          <a:prstGeom prst="rect">
            <a:avLst/>
          </a:prstGeom>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5489809-28D0-5BE8-7C6B-A3988CB45800}"/>
              </a:ext>
            </a:extLst>
          </p:cNvPr>
          <p:cNvSpPr txBox="1">
            <a:spLocks/>
          </p:cNvSpPr>
          <p:nvPr/>
        </p:nvSpPr>
        <p:spPr>
          <a:xfrm>
            <a:off x="164859" y="760556"/>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lang="en-US" sz="2400" b="1">
                <a:solidFill>
                  <a:schemeClr val="bg1"/>
                </a:solidFill>
                <a:latin typeface="Arial" panose="020B0604020202020204" pitchFamily="34" charset="0"/>
                <a:cs typeface="Arial" panose="020B0604020202020204" pitchFamily="34" charset="0"/>
              </a:rPr>
              <a:t>Importance of Morning Meetings</a:t>
            </a:r>
            <a:endParaRPr kumimoji="0" lang="en-US" sz="2400" b="1" i="0" u="none" strike="noStrike" kern="1200" cap="none" spc="0" normalizeH="0" baseline="0" noProof="0">
              <a:ln>
                <a:noFill/>
              </a:ln>
              <a:solidFill>
                <a:schemeClr val="bg1"/>
              </a:solidFill>
              <a:effectLst/>
              <a:uLnTx/>
              <a:uFillTx/>
              <a:latin typeface="Arial (Headings)"/>
              <a:ea typeface="+mj-ea"/>
              <a:cs typeface="+mj-cs"/>
            </a:endParaRPr>
          </a:p>
        </p:txBody>
      </p:sp>
      <p:sp>
        <p:nvSpPr>
          <p:cNvPr id="7" name="Title 1">
            <a:extLst>
              <a:ext uri="{FF2B5EF4-FFF2-40B4-BE49-F238E27FC236}">
                <a16:creationId xmlns:a16="http://schemas.microsoft.com/office/drawing/2014/main" id="{79945AC8-B9E6-6E3A-D276-58C075697990}"/>
              </a:ext>
            </a:extLst>
          </p:cNvPr>
          <p:cNvSpPr txBox="1">
            <a:spLocks/>
          </p:cNvSpPr>
          <p:nvPr/>
        </p:nvSpPr>
        <p:spPr>
          <a:xfrm>
            <a:off x="-3939451" y="868278"/>
            <a:ext cx="11423469"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3</a:t>
            </a:r>
          </a:p>
        </p:txBody>
      </p:sp>
      <p:sp>
        <p:nvSpPr>
          <p:cNvPr id="3" name="TextBox 2">
            <a:extLst>
              <a:ext uri="{FF2B5EF4-FFF2-40B4-BE49-F238E27FC236}">
                <a16:creationId xmlns:a16="http://schemas.microsoft.com/office/drawing/2014/main" id="{90AE0778-19B0-177C-B278-9A9FB0222500}"/>
              </a:ext>
            </a:extLst>
          </p:cNvPr>
          <p:cNvSpPr txBox="1"/>
          <p:nvPr/>
        </p:nvSpPr>
        <p:spPr>
          <a:xfrm>
            <a:off x="-1967866" y="606668"/>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
        <p:nvSpPr>
          <p:cNvPr id="9" name="Title 1">
            <a:extLst>
              <a:ext uri="{FF2B5EF4-FFF2-40B4-BE49-F238E27FC236}">
                <a16:creationId xmlns:a16="http://schemas.microsoft.com/office/drawing/2014/main" id="{9269D5FD-0BBE-9160-8315-04C3903DC458}"/>
              </a:ext>
            </a:extLst>
          </p:cNvPr>
          <p:cNvSpPr txBox="1">
            <a:spLocks/>
          </p:cNvSpPr>
          <p:nvPr/>
        </p:nvSpPr>
        <p:spPr>
          <a:xfrm>
            <a:off x="2227830" y="2978271"/>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a:solidFill>
                  <a:srgbClr val="243782"/>
                </a:solidFill>
                <a:latin typeface="Arial (Headings)"/>
              </a:rPr>
              <a:t>SUCCESSFUL SALES MEETINGS</a:t>
            </a:r>
            <a:endParaRPr kumimoji="0" lang="en-US" sz="3200" b="1" i="0" u="none" strike="noStrike" kern="1200" cap="none" spc="0" normalizeH="0" baseline="0" noProof="0">
              <a:ln>
                <a:noFill/>
              </a:ln>
              <a:solidFill>
                <a:srgbClr val="243782"/>
              </a:solidFill>
              <a:effectLst/>
              <a:uLnTx/>
              <a:uFillTx/>
              <a:latin typeface="Arial (Headings)"/>
              <a:ea typeface="+mj-ea"/>
              <a:cs typeface="+mj-cs"/>
            </a:endParaRPr>
          </a:p>
        </p:txBody>
      </p:sp>
    </p:spTree>
    <p:extLst>
      <p:ext uri="{BB962C8B-B14F-4D97-AF65-F5344CB8AC3E}">
        <p14:creationId xmlns:p14="http://schemas.microsoft.com/office/powerpoint/2010/main" val="177868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D3271-4B4A-F37E-E3D7-EA568404E6C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1DB9900-8AAB-5583-BE4D-E803A313A61F}"/>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C0F0DB25-AB1D-607F-AB71-5BCE434BBDD1}"/>
              </a:ext>
            </a:extLst>
          </p:cNvPr>
          <p:cNvSpPr txBox="1">
            <a:spLocks/>
          </p:cNvSpPr>
          <p:nvPr/>
        </p:nvSpPr>
        <p:spPr bwMode="auto">
          <a:xfrm>
            <a:off x="359833" y="2751891"/>
            <a:ext cx="1147233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i="1">
                <a:solidFill>
                  <a:schemeClr val="bg1"/>
                </a:solidFill>
                <a:latin typeface="Arial (Headings)"/>
                <a:cs typeface="Arial" panose="020B0604020202020204" pitchFamily="34" charset="0"/>
              </a:rPr>
              <a:t>WHY IS IT IMPORTANT TO HAVE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i="1">
                <a:solidFill>
                  <a:schemeClr val="bg1"/>
                </a:solidFill>
                <a:latin typeface="Arial (Headings)"/>
                <a:cs typeface="Arial" panose="020B0604020202020204" pitchFamily="34" charset="0"/>
              </a:rPr>
              <a:t>DAILY MEETINGS?</a:t>
            </a:r>
            <a:endParaRPr kumimoji="0" lang="en-US" sz="3200" b="1" i="1" u="none" strike="noStrike" kern="1200" cap="none" spc="0" normalizeH="0" baseline="0" noProof="0">
              <a:ln>
                <a:noFill/>
              </a:ln>
              <a:solidFill>
                <a:schemeClr val="bg1"/>
              </a:solidFill>
              <a:effectLst/>
              <a:uLnTx/>
              <a:uFillTx/>
              <a:latin typeface="Arial (Headings)"/>
              <a:cs typeface="Arial" panose="020B0604020202020204" pitchFamily="34" charset="0"/>
            </a:endParaRPr>
          </a:p>
        </p:txBody>
      </p:sp>
    </p:spTree>
    <p:custDataLst>
      <p:tags r:id="rId1"/>
    </p:custDataLst>
    <p:extLst>
      <p:ext uri="{BB962C8B-B14F-4D97-AF65-F5344CB8AC3E}">
        <p14:creationId xmlns:p14="http://schemas.microsoft.com/office/powerpoint/2010/main" val="344640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0DB04-09C9-124C-62F2-7292DADF050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DA8F298-DD85-728E-FECB-B873A7DF8C9B}"/>
              </a:ext>
            </a:extLst>
          </p:cNvPr>
          <p:cNvSpPr txBox="1">
            <a:spLocks/>
          </p:cNvSpPr>
          <p:nvPr/>
        </p:nvSpPr>
        <p:spPr>
          <a:xfrm>
            <a:off x="353053" y="380259"/>
            <a:ext cx="6112445" cy="58551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dirty="0">
                <a:solidFill>
                  <a:srgbClr val="1B6CB3"/>
                </a:solidFill>
                <a:latin typeface="Arial (Headings)"/>
                <a:cs typeface="Arial" panose="020B0604020202020204" pitchFamily="34" charset="0"/>
              </a:rPr>
              <a:t>Objective &amp; Importance of Morning Meetings</a:t>
            </a:r>
          </a:p>
        </p:txBody>
      </p:sp>
      <p:sp>
        <p:nvSpPr>
          <p:cNvPr id="8" name="Content Placeholder 3">
            <a:extLst>
              <a:ext uri="{FF2B5EF4-FFF2-40B4-BE49-F238E27FC236}">
                <a16:creationId xmlns:a16="http://schemas.microsoft.com/office/drawing/2014/main" id="{96790095-EECB-D624-18C8-EE8C23C9B48B}"/>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53053" y="965771"/>
            <a:ext cx="6232310" cy="20159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500"/>
              </a:spcBef>
              <a:buFont typeface="Arial" panose="020B0604020202020204" pitchFamily="34" charset="0"/>
              <a:buNone/>
            </a:pPr>
            <a:r>
              <a:rPr lang="en-US" sz="1600" b="1" dirty="0">
                <a:solidFill>
                  <a:srgbClr val="00417C"/>
                </a:solidFill>
                <a:latin typeface="Arial MT"/>
                <a:cs typeface="Arial" panose="020B0604020202020204" pitchFamily="34" charset="0"/>
              </a:rPr>
              <a:t>Aligning Daily Goals</a:t>
            </a:r>
          </a:p>
          <a:p>
            <a:pPr marL="0" lvl="1" indent="0">
              <a:buFont typeface="Arial" panose="020B0604020202020204" pitchFamily="34" charset="0"/>
              <a:buNone/>
            </a:pPr>
            <a:r>
              <a:rPr lang="en-US" sz="1600" dirty="0">
                <a:solidFill>
                  <a:srgbClr val="00417C"/>
                </a:solidFill>
                <a:latin typeface="Arial MT"/>
                <a:cs typeface="Arial" panose="020B0604020202020204" pitchFamily="34" charset="0"/>
              </a:rPr>
              <a:t>Morning meetings provide an opportunity for teams to align on their daily goals and objectives, ensuring everyone is focused.</a:t>
            </a:r>
          </a:p>
          <a:p>
            <a:pPr marL="0" indent="0">
              <a:spcBef>
                <a:spcPts val="2500"/>
              </a:spcBef>
              <a:buFont typeface="Arial" panose="020B0604020202020204" pitchFamily="34" charset="0"/>
              <a:buNone/>
            </a:pPr>
            <a:r>
              <a:rPr lang="en-US" sz="1600" b="1" dirty="0">
                <a:solidFill>
                  <a:srgbClr val="00417C"/>
                </a:solidFill>
                <a:latin typeface="Arial MT"/>
                <a:cs typeface="Arial" panose="020B0604020202020204" pitchFamily="34" charset="0"/>
              </a:rPr>
              <a:t>Sharing Updates</a:t>
            </a:r>
          </a:p>
          <a:p>
            <a:pPr marL="0" lvl="1" indent="0">
              <a:buFont typeface="Arial" panose="020B0604020202020204" pitchFamily="34" charset="0"/>
              <a:buNone/>
            </a:pPr>
            <a:r>
              <a:rPr lang="en-US" sz="1600" dirty="0">
                <a:solidFill>
                  <a:srgbClr val="00417C"/>
                </a:solidFill>
                <a:latin typeface="Arial MT"/>
                <a:cs typeface="Arial" panose="020B0604020202020204" pitchFamily="34" charset="0"/>
              </a:rPr>
              <a:t>These meetings allow team members to share important updates and information, promoting transparency and communication.</a:t>
            </a:r>
          </a:p>
        </p:txBody>
      </p:sp>
      <p:sp>
        <p:nvSpPr>
          <p:cNvPr id="9" name="Content Placeholder 3">
            <a:extLst>
              <a:ext uri="{FF2B5EF4-FFF2-40B4-BE49-F238E27FC236}">
                <a16:creationId xmlns:a16="http://schemas.microsoft.com/office/drawing/2014/main" id="{B553B612-4D25-9B69-B81E-A2F0105EF526}"/>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53053" y="3089863"/>
            <a:ext cx="6232310" cy="376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500"/>
              </a:spcBef>
              <a:buFont typeface="Arial" panose="020B0604020202020204" pitchFamily="34" charset="0"/>
              <a:buNone/>
            </a:pPr>
            <a:r>
              <a:rPr lang="en-US" sz="1600" b="1" dirty="0">
                <a:solidFill>
                  <a:srgbClr val="00417C"/>
                </a:solidFill>
                <a:latin typeface="Arial MT"/>
                <a:cs typeface="Arial" panose="020B0604020202020204" pitchFamily="34" charset="0"/>
              </a:rPr>
              <a:t>Performance Reviews</a:t>
            </a:r>
          </a:p>
          <a:p>
            <a:pPr marL="0" lvl="1" indent="0">
              <a:buFont typeface="Arial" panose="020B0604020202020204" pitchFamily="34" charset="0"/>
              <a:buNone/>
            </a:pPr>
            <a:r>
              <a:rPr lang="en-US" sz="1600" dirty="0">
                <a:solidFill>
                  <a:srgbClr val="00417C"/>
                </a:solidFill>
                <a:latin typeface="Arial MT"/>
                <a:cs typeface="Arial" panose="020B0604020202020204" pitchFamily="34" charset="0"/>
              </a:rPr>
              <a:t>These sessions allow for performance reviews, encouraging constructive feedback and recognizing individual contributions to the team's success.</a:t>
            </a:r>
          </a:p>
          <a:p>
            <a:pPr marL="0" indent="0">
              <a:spcBef>
                <a:spcPts val="2500"/>
              </a:spcBef>
              <a:buFont typeface="Arial" panose="020B0604020202020204" pitchFamily="34" charset="0"/>
              <a:buNone/>
            </a:pPr>
            <a:r>
              <a:rPr lang="en-US" sz="1600" b="1" dirty="0">
                <a:solidFill>
                  <a:srgbClr val="00417C"/>
                </a:solidFill>
                <a:latin typeface="Arial MT"/>
                <a:cs typeface="Arial" panose="020B0604020202020204" pitchFamily="34" charset="0"/>
              </a:rPr>
              <a:t>Strategizing for the Day</a:t>
            </a:r>
          </a:p>
          <a:p>
            <a:pPr marL="0" lvl="1" indent="0">
              <a:buFont typeface="Arial" panose="020B0604020202020204" pitchFamily="34" charset="0"/>
              <a:buNone/>
            </a:pPr>
            <a:r>
              <a:rPr lang="en-US" sz="1600" dirty="0">
                <a:solidFill>
                  <a:srgbClr val="00417C"/>
                </a:solidFill>
                <a:latin typeface="Arial MT"/>
                <a:cs typeface="Arial" panose="020B0604020202020204" pitchFamily="34" charset="0"/>
              </a:rPr>
              <a:t>Strategizing during morning meetings helps the team prioritize tasks and develop effective strategies to tackle daily challenges</a:t>
            </a:r>
            <a:r>
              <a:rPr lang="en-US" sz="1400" dirty="0">
                <a:solidFill>
                  <a:srgbClr val="00417C"/>
                </a:solidFill>
                <a:latin typeface="Arial MT"/>
              </a:rPr>
              <a:t>.</a:t>
            </a:r>
          </a:p>
          <a:p>
            <a:pPr marL="0" indent="0">
              <a:spcBef>
                <a:spcPts val="2500"/>
              </a:spcBef>
              <a:buNone/>
            </a:pPr>
            <a:r>
              <a:rPr lang="en-US" sz="1600" b="1" dirty="0">
                <a:solidFill>
                  <a:srgbClr val="00417C"/>
                </a:solidFill>
                <a:latin typeface="Arial MT"/>
                <a:cs typeface="Arial" panose="020B0604020202020204" pitchFamily="34" charset="0"/>
              </a:rPr>
              <a:t>Setting a Positive Tone</a:t>
            </a:r>
          </a:p>
          <a:p>
            <a:pPr marL="0" lvl="1" indent="0">
              <a:buNone/>
            </a:pPr>
            <a:r>
              <a:rPr lang="en-US" sz="1600" dirty="0">
                <a:solidFill>
                  <a:srgbClr val="00417C"/>
                </a:solidFill>
                <a:latin typeface="Arial MT"/>
                <a:cs typeface="Arial" panose="020B0604020202020204" pitchFamily="34" charset="0"/>
              </a:rPr>
              <a:t>Morning meetings help set a positive tone for the day, boosting morale and fostering a collaborative environment.</a:t>
            </a:r>
          </a:p>
          <a:p>
            <a:pPr marL="0" lvl="1" indent="0">
              <a:buFont typeface="Arial" panose="020B0604020202020204" pitchFamily="34" charset="0"/>
              <a:buNone/>
            </a:pPr>
            <a:endParaRPr lang="en-US" sz="1400" dirty="0">
              <a:solidFill>
                <a:srgbClr val="00417C"/>
              </a:solidFill>
            </a:endParaRPr>
          </a:p>
        </p:txBody>
      </p:sp>
    </p:spTree>
    <p:extLst>
      <p:ext uri="{BB962C8B-B14F-4D97-AF65-F5344CB8AC3E}">
        <p14:creationId xmlns:p14="http://schemas.microsoft.com/office/powerpoint/2010/main" val="17226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fade">
                                      <p:cBhvr>
                                        <p:cTn id="34" dur="500"/>
                                        <p:tgtEl>
                                          <p:spTgt spid="9">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500"/>
                                        <p:tgtEl>
                                          <p:spTgt spid="9">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Effect transition="in" filter="fade">
                                      <p:cBhvr>
                                        <p:cTn id="4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38298-19A6-516E-BEDC-324F52C18B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AEB2B15-9183-83A4-38D6-7F468F5CB815}"/>
              </a:ext>
            </a:extLst>
          </p:cNvPr>
          <p:cNvPicPr>
            <a:picLocks noChangeAspect="1"/>
          </p:cNvPicPr>
          <p:nvPr/>
        </p:nvPicPr>
        <p:blipFill>
          <a:blip r:embed="rId4"/>
          <a:srcRect b="3948"/>
          <a:stretch/>
        </p:blipFill>
        <p:spPr>
          <a:xfrm>
            <a:off x="0" y="0"/>
            <a:ext cx="12192000" cy="6587231"/>
          </a:xfrm>
          <a:prstGeom prst="rect">
            <a:avLst/>
          </a:prstGeom>
        </p:spPr>
      </p:pic>
      <p:sp>
        <p:nvSpPr>
          <p:cNvPr id="8" name="Rectangle 7">
            <a:extLst>
              <a:ext uri="{FF2B5EF4-FFF2-40B4-BE49-F238E27FC236}">
                <a16:creationId xmlns:a16="http://schemas.microsoft.com/office/drawing/2014/main" id="{32A90E1F-2320-C8D9-DD6D-9A7AB364D065}"/>
              </a:ext>
            </a:extLst>
          </p:cNvPr>
          <p:cNvSpPr/>
          <p:nvPr/>
        </p:nvSpPr>
        <p:spPr>
          <a:xfrm>
            <a:off x="3951514" y="1090872"/>
            <a:ext cx="45719" cy="499957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E8C4C5FC-0E1C-FD1C-88E8-510DCE0ED0EA}"/>
              </a:ext>
            </a:extLst>
          </p:cNvPr>
          <p:cNvSpPr txBox="1">
            <a:spLocks/>
          </p:cNvSpPr>
          <p:nvPr/>
        </p:nvSpPr>
        <p:spPr bwMode="auto">
          <a:xfrm>
            <a:off x="418599" y="270769"/>
            <a:ext cx="79400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3600" b="1" i="0" u="none" strike="noStrike" kern="0" cap="none" spc="0" normalizeH="0" baseline="0" noProof="0">
                <a:ln>
                  <a:noFill/>
                </a:ln>
                <a:solidFill>
                  <a:prstClr val="white"/>
                </a:solidFill>
                <a:effectLst/>
                <a:uLnTx/>
                <a:uFillTx/>
                <a:latin typeface="Arial (Headings)"/>
                <a:ea typeface="+mj-ea"/>
                <a:cs typeface="+mj-cs"/>
              </a:rPr>
              <a:t>AGENDA</a:t>
            </a:r>
          </a:p>
        </p:txBody>
      </p:sp>
      <p:sp>
        <p:nvSpPr>
          <p:cNvPr id="10" name="TextBox 9">
            <a:extLst>
              <a:ext uri="{FF2B5EF4-FFF2-40B4-BE49-F238E27FC236}">
                <a16:creationId xmlns:a16="http://schemas.microsoft.com/office/drawing/2014/main" id="{280414A2-F537-199D-F4BE-6019929541EE}"/>
              </a:ext>
            </a:extLst>
          </p:cNvPr>
          <p:cNvSpPr txBox="1"/>
          <p:nvPr/>
        </p:nvSpPr>
        <p:spPr>
          <a:xfrm>
            <a:off x="4204759" y="734527"/>
            <a:ext cx="7487975" cy="5536837"/>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MT"/>
              </a:rPr>
              <a:t>Welcome &amp; Introduction</a:t>
            </a:r>
          </a:p>
          <a:p>
            <a:pPr>
              <a:lnSpc>
                <a:spcPct val="200000"/>
              </a:lnSpc>
              <a:defRPr/>
            </a:pPr>
            <a:r>
              <a:rPr lang="en-US" sz="2000" dirty="0">
                <a:solidFill>
                  <a:prstClr val="white"/>
                </a:solidFill>
                <a:latin typeface="Arial MT"/>
              </a:rPr>
              <a:t>What Makes a Great Sales Manager?</a:t>
            </a:r>
          </a:p>
          <a:p>
            <a:pPr>
              <a:lnSpc>
                <a:spcPct val="200000"/>
              </a:lnSpc>
              <a:defRPr/>
            </a:pPr>
            <a:r>
              <a:rPr lang="en-US" sz="2000" dirty="0">
                <a:solidFill>
                  <a:prstClr val="white"/>
                </a:solidFill>
                <a:latin typeface="Arial MT"/>
              </a:rPr>
              <a:t>Successful Sales Meetings</a:t>
            </a:r>
          </a:p>
          <a:p>
            <a:pPr>
              <a:lnSpc>
                <a:spcPct val="200000"/>
              </a:lnSpc>
              <a:defRPr/>
            </a:pPr>
            <a:r>
              <a:rPr lang="en-US" sz="2000" dirty="0">
                <a:solidFill>
                  <a:prstClr val="white"/>
                </a:solidFill>
                <a:latin typeface="Arial MT"/>
              </a:rPr>
              <a:t>Presenting Performance</a:t>
            </a:r>
          </a:p>
          <a:p>
            <a:pPr>
              <a:lnSpc>
                <a:spcPct val="200000"/>
              </a:lnSpc>
              <a:defRPr/>
            </a:pPr>
            <a:r>
              <a:rPr lang="en-US" sz="2000" dirty="0">
                <a:solidFill>
                  <a:prstClr val="white"/>
                </a:solidFill>
                <a:latin typeface="Arial MT"/>
              </a:rPr>
              <a:t>Second Facing</a:t>
            </a:r>
          </a:p>
          <a:p>
            <a:pPr>
              <a:lnSpc>
                <a:spcPct val="200000"/>
              </a:lnSpc>
              <a:defRPr/>
            </a:pPr>
            <a:r>
              <a:rPr lang="en-US" sz="2000" dirty="0">
                <a:solidFill>
                  <a:prstClr val="white"/>
                </a:solidFill>
                <a:latin typeface="Arial MT"/>
              </a:rPr>
              <a:t>Showroom Standards</a:t>
            </a:r>
          </a:p>
          <a:p>
            <a:pPr>
              <a:lnSpc>
                <a:spcPct val="200000"/>
              </a:lnSpc>
              <a:defRPr/>
            </a:pPr>
            <a:r>
              <a:rPr lang="en-US" sz="2000" dirty="0">
                <a:solidFill>
                  <a:prstClr val="white"/>
                </a:solidFill>
                <a:latin typeface="Arial MT"/>
              </a:rPr>
              <a:t>Coaching &amp; Development</a:t>
            </a:r>
          </a:p>
          <a:p>
            <a:pPr>
              <a:lnSpc>
                <a:spcPct val="200000"/>
              </a:lnSpc>
              <a:defRPr/>
            </a:pPr>
            <a:r>
              <a:rPr lang="en-US" sz="2000" dirty="0">
                <a:solidFill>
                  <a:prstClr val="white"/>
                </a:solidFill>
                <a:latin typeface="Arial MT"/>
              </a:rPr>
              <a:t>NPS</a:t>
            </a:r>
          </a:p>
          <a:p>
            <a:pPr>
              <a:lnSpc>
                <a:spcPct val="200000"/>
              </a:lnSpc>
              <a:defRPr/>
            </a:pPr>
            <a:r>
              <a:rPr lang="en-US" sz="2000" dirty="0">
                <a:solidFill>
                  <a:prstClr val="white"/>
                </a:solidFill>
                <a:latin typeface="Arial MT"/>
              </a:rPr>
              <a:t>Your Next Steps</a:t>
            </a:r>
          </a:p>
        </p:txBody>
      </p:sp>
    </p:spTree>
    <p:custDataLst>
      <p:tags r:id="rId1"/>
    </p:custDataLst>
    <p:extLst>
      <p:ext uri="{BB962C8B-B14F-4D97-AF65-F5344CB8AC3E}">
        <p14:creationId xmlns:p14="http://schemas.microsoft.com/office/powerpoint/2010/main" val="70910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8179D-0A0D-CB01-9B63-4404B98CE08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F00C1BB-5BB3-8253-1337-C7641672FC2D}"/>
              </a:ext>
            </a:extLst>
          </p:cNvPr>
          <p:cNvGrpSpPr/>
          <p:nvPr/>
        </p:nvGrpSpPr>
        <p:grpSpPr>
          <a:xfrm>
            <a:off x="268942" y="866268"/>
            <a:ext cx="5623200" cy="4427632"/>
            <a:chOff x="2370576" y="757984"/>
            <a:chExt cx="3528289" cy="4427632"/>
          </a:xfrm>
        </p:grpSpPr>
        <p:sp>
          <p:nvSpPr>
            <p:cNvPr id="4" name="Freeform: Shape 3">
              <a:extLst>
                <a:ext uri="{FF2B5EF4-FFF2-40B4-BE49-F238E27FC236}">
                  <a16:creationId xmlns:a16="http://schemas.microsoft.com/office/drawing/2014/main" id="{F3359142-08D5-F4F2-ADF7-D83064098270}"/>
                </a:ext>
              </a:extLst>
            </p:cNvPr>
            <p:cNvSpPr/>
            <p:nvPr/>
          </p:nvSpPr>
          <p:spPr>
            <a:xfrm>
              <a:off x="2377513" y="757984"/>
              <a:ext cx="3521352" cy="305271"/>
            </a:xfrm>
            <a:custGeom>
              <a:avLst/>
              <a:gdLst>
                <a:gd name="connsiteX0" fmla="*/ 0 w 3521352"/>
                <a:gd name="connsiteY0" fmla="*/ 0 h 305271"/>
                <a:gd name="connsiteX1" fmla="*/ 3521352 w 3521352"/>
                <a:gd name="connsiteY1" fmla="*/ 0 h 305271"/>
                <a:gd name="connsiteX2" fmla="*/ 3521352 w 3521352"/>
                <a:gd name="connsiteY2" fmla="*/ 305271 h 305271"/>
                <a:gd name="connsiteX3" fmla="*/ 0 w 3521352"/>
                <a:gd name="connsiteY3" fmla="*/ 305271 h 305271"/>
                <a:gd name="connsiteX4" fmla="*/ 0 w 3521352"/>
                <a:gd name="connsiteY4" fmla="*/ 0 h 30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52" h="305271">
                  <a:moveTo>
                    <a:pt x="0" y="0"/>
                  </a:moveTo>
                  <a:lnTo>
                    <a:pt x="3521352" y="0"/>
                  </a:lnTo>
                  <a:lnTo>
                    <a:pt x="3521352" y="305271"/>
                  </a:lnTo>
                  <a:lnTo>
                    <a:pt x="0" y="3052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rgbClr val="243782"/>
                  </a:solidFill>
                  <a:latin typeface="Arial MT"/>
                  <a:cs typeface="Arial" panose="020B0604020202020204" pitchFamily="34" charset="0"/>
                </a:rPr>
                <a:t>Clear Objectives</a:t>
              </a:r>
            </a:p>
          </p:txBody>
        </p:sp>
        <p:sp>
          <p:nvSpPr>
            <p:cNvPr id="5" name="Freeform: Shape 4">
              <a:extLst>
                <a:ext uri="{FF2B5EF4-FFF2-40B4-BE49-F238E27FC236}">
                  <a16:creationId xmlns:a16="http://schemas.microsoft.com/office/drawing/2014/main" id="{7AB09076-673B-F79A-3147-323180623E2B}"/>
                </a:ext>
              </a:extLst>
            </p:cNvPr>
            <p:cNvSpPr/>
            <p:nvPr/>
          </p:nvSpPr>
          <p:spPr>
            <a:xfrm>
              <a:off x="2370576" y="1110266"/>
              <a:ext cx="3521352" cy="1606128"/>
            </a:xfrm>
            <a:custGeom>
              <a:avLst/>
              <a:gdLst>
                <a:gd name="connsiteX0" fmla="*/ 0 w 3521352"/>
                <a:gd name="connsiteY0" fmla="*/ 0 h 1606128"/>
                <a:gd name="connsiteX1" fmla="*/ 3521352 w 3521352"/>
                <a:gd name="connsiteY1" fmla="*/ 0 h 1606128"/>
                <a:gd name="connsiteX2" fmla="*/ 3521352 w 3521352"/>
                <a:gd name="connsiteY2" fmla="*/ 1606128 h 1606128"/>
                <a:gd name="connsiteX3" fmla="*/ 0 w 3521352"/>
                <a:gd name="connsiteY3" fmla="*/ 1606128 h 1606128"/>
                <a:gd name="connsiteX4" fmla="*/ 0 w 3521352"/>
                <a:gd name="connsiteY4" fmla="*/ 0 h 1606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52" h="1606128">
                  <a:moveTo>
                    <a:pt x="0" y="0"/>
                  </a:moveTo>
                  <a:lnTo>
                    <a:pt x="3521352" y="0"/>
                  </a:lnTo>
                  <a:lnTo>
                    <a:pt x="3521352" y="1606128"/>
                  </a:lnTo>
                  <a:lnTo>
                    <a:pt x="0" y="16061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pPr>
              <a:r>
                <a:rPr lang="en-US" sz="1600" kern="1200">
                  <a:solidFill>
                    <a:srgbClr val="243782"/>
                  </a:solidFill>
                  <a:latin typeface="Arial MT"/>
                  <a:cs typeface="Arial" panose="020B0604020202020204" pitchFamily="34" charset="0"/>
                </a:rPr>
                <a:t>Effective meetings begin with clear objectives that guide discussions and keep participants focused on the goals.</a:t>
              </a:r>
            </a:p>
          </p:txBody>
        </p:sp>
        <p:sp>
          <p:nvSpPr>
            <p:cNvPr id="10" name="Freeform: Shape 9">
              <a:extLst>
                <a:ext uri="{FF2B5EF4-FFF2-40B4-BE49-F238E27FC236}">
                  <a16:creationId xmlns:a16="http://schemas.microsoft.com/office/drawing/2014/main" id="{0668F5E0-2CB3-CF17-1CD0-75C62BBE0EB1}"/>
                </a:ext>
              </a:extLst>
            </p:cNvPr>
            <p:cNvSpPr/>
            <p:nvPr/>
          </p:nvSpPr>
          <p:spPr>
            <a:xfrm>
              <a:off x="2370576" y="2058000"/>
              <a:ext cx="3521352" cy="305271"/>
            </a:xfrm>
            <a:custGeom>
              <a:avLst/>
              <a:gdLst>
                <a:gd name="connsiteX0" fmla="*/ 0 w 3521352"/>
                <a:gd name="connsiteY0" fmla="*/ 0 h 305271"/>
                <a:gd name="connsiteX1" fmla="*/ 3521352 w 3521352"/>
                <a:gd name="connsiteY1" fmla="*/ 0 h 305271"/>
                <a:gd name="connsiteX2" fmla="*/ 3521352 w 3521352"/>
                <a:gd name="connsiteY2" fmla="*/ 305271 h 305271"/>
                <a:gd name="connsiteX3" fmla="*/ 0 w 3521352"/>
                <a:gd name="connsiteY3" fmla="*/ 305271 h 305271"/>
                <a:gd name="connsiteX4" fmla="*/ 0 w 3521352"/>
                <a:gd name="connsiteY4" fmla="*/ 0 h 30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52" h="305271">
                  <a:moveTo>
                    <a:pt x="0" y="0"/>
                  </a:moveTo>
                  <a:lnTo>
                    <a:pt x="3521352" y="0"/>
                  </a:lnTo>
                  <a:lnTo>
                    <a:pt x="3521352" y="305271"/>
                  </a:lnTo>
                  <a:lnTo>
                    <a:pt x="0" y="3052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rgbClr val="243782"/>
                  </a:solidFill>
                  <a:latin typeface="Arial MT"/>
                  <a:cs typeface="Arial" panose="020B0604020202020204" pitchFamily="34" charset="0"/>
                </a:rPr>
                <a:t>Concise Agendas</a:t>
              </a:r>
            </a:p>
          </p:txBody>
        </p:sp>
        <p:sp>
          <p:nvSpPr>
            <p:cNvPr id="11" name="Freeform: Shape 10">
              <a:extLst>
                <a:ext uri="{FF2B5EF4-FFF2-40B4-BE49-F238E27FC236}">
                  <a16:creationId xmlns:a16="http://schemas.microsoft.com/office/drawing/2014/main" id="{6C4AB066-5984-6541-C9D9-88E0AF9B45EC}"/>
                </a:ext>
              </a:extLst>
            </p:cNvPr>
            <p:cNvSpPr/>
            <p:nvPr/>
          </p:nvSpPr>
          <p:spPr>
            <a:xfrm>
              <a:off x="2370576" y="2363271"/>
              <a:ext cx="3521352" cy="1606128"/>
            </a:xfrm>
            <a:custGeom>
              <a:avLst/>
              <a:gdLst>
                <a:gd name="connsiteX0" fmla="*/ 0 w 3521352"/>
                <a:gd name="connsiteY0" fmla="*/ 0 h 1606128"/>
                <a:gd name="connsiteX1" fmla="*/ 3521352 w 3521352"/>
                <a:gd name="connsiteY1" fmla="*/ 0 h 1606128"/>
                <a:gd name="connsiteX2" fmla="*/ 3521352 w 3521352"/>
                <a:gd name="connsiteY2" fmla="*/ 1606128 h 1606128"/>
                <a:gd name="connsiteX3" fmla="*/ 0 w 3521352"/>
                <a:gd name="connsiteY3" fmla="*/ 1606128 h 1606128"/>
                <a:gd name="connsiteX4" fmla="*/ 0 w 3521352"/>
                <a:gd name="connsiteY4" fmla="*/ 0 h 1606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52" h="1606128">
                  <a:moveTo>
                    <a:pt x="0" y="0"/>
                  </a:moveTo>
                  <a:lnTo>
                    <a:pt x="3521352" y="0"/>
                  </a:lnTo>
                  <a:lnTo>
                    <a:pt x="3521352" y="1606128"/>
                  </a:lnTo>
                  <a:lnTo>
                    <a:pt x="0" y="16061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pPr>
              <a:r>
                <a:rPr lang="en-US" sz="1600" kern="1200">
                  <a:solidFill>
                    <a:srgbClr val="243782"/>
                  </a:solidFill>
                  <a:latin typeface="Arial MT"/>
                  <a:cs typeface="Arial" panose="020B0604020202020204" pitchFamily="34" charset="0"/>
                </a:rPr>
                <a:t>A concise agenda helps streamline the meeting process, ensuring that all important topics are covered efficiently.</a:t>
              </a:r>
            </a:p>
          </p:txBody>
        </p:sp>
        <p:sp>
          <p:nvSpPr>
            <p:cNvPr id="13" name="Freeform: Shape 12">
              <a:extLst>
                <a:ext uri="{FF2B5EF4-FFF2-40B4-BE49-F238E27FC236}">
                  <a16:creationId xmlns:a16="http://schemas.microsoft.com/office/drawing/2014/main" id="{5CE17A65-D76C-F2F7-A454-1FC9F30C45AD}"/>
                </a:ext>
              </a:extLst>
            </p:cNvPr>
            <p:cNvSpPr/>
            <p:nvPr/>
          </p:nvSpPr>
          <p:spPr>
            <a:xfrm>
              <a:off x="2377513" y="3274217"/>
              <a:ext cx="3521352" cy="305271"/>
            </a:xfrm>
            <a:custGeom>
              <a:avLst/>
              <a:gdLst>
                <a:gd name="connsiteX0" fmla="*/ 0 w 3521352"/>
                <a:gd name="connsiteY0" fmla="*/ 0 h 305271"/>
                <a:gd name="connsiteX1" fmla="*/ 3521352 w 3521352"/>
                <a:gd name="connsiteY1" fmla="*/ 0 h 305271"/>
                <a:gd name="connsiteX2" fmla="*/ 3521352 w 3521352"/>
                <a:gd name="connsiteY2" fmla="*/ 305271 h 305271"/>
                <a:gd name="connsiteX3" fmla="*/ 0 w 3521352"/>
                <a:gd name="connsiteY3" fmla="*/ 305271 h 305271"/>
                <a:gd name="connsiteX4" fmla="*/ 0 w 3521352"/>
                <a:gd name="connsiteY4" fmla="*/ 0 h 30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52" h="305271">
                  <a:moveTo>
                    <a:pt x="0" y="0"/>
                  </a:moveTo>
                  <a:lnTo>
                    <a:pt x="3521352" y="0"/>
                  </a:lnTo>
                  <a:lnTo>
                    <a:pt x="3521352" y="305271"/>
                  </a:lnTo>
                  <a:lnTo>
                    <a:pt x="0" y="3052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rgbClr val="243782"/>
                  </a:solidFill>
                  <a:latin typeface="Arial MT"/>
                  <a:cs typeface="Arial" panose="020B0604020202020204" pitchFamily="34" charset="0"/>
                </a:rPr>
                <a:t>Active Participation</a:t>
              </a:r>
            </a:p>
          </p:txBody>
        </p:sp>
        <p:sp>
          <p:nvSpPr>
            <p:cNvPr id="14" name="Freeform: Shape 13">
              <a:extLst>
                <a:ext uri="{FF2B5EF4-FFF2-40B4-BE49-F238E27FC236}">
                  <a16:creationId xmlns:a16="http://schemas.microsoft.com/office/drawing/2014/main" id="{B2C038D0-B566-2631-880B-1266D4AFB741}"/>
                </a:ext>
              </a:extLst>
            </p:cNvPr>
            <p:cNvSpPr/>
            <p:nvPr/>
          </p:nvSpPr>
          <p:spPr>
            <a:xfrm>
              <a:off x="2377513" y="3579488"/>
              <a:ext cx="3521352" cy="1606128"/>
            </a:xfrm>
            <a:custGeom>
              <a:avLst/>
              <a:gdLst>
                <a:gd name="connsiteX0" fmla="*/ 0 w 3521352"/>
                <a:gd name="connsiteY0" fmla="*/ 0 h 1606128"/>
                <a:gd name="connsiteX1" fmla="*/ 3521352 w 3521352"/>
                <a:gd name="connsiteY1" fmla="*/ 0 h 1606128"/>
                <a:gd name="connsiteX2" fmla="*/ 3521352 w 3521352"/>
                <a:gd name="connsiteY2" fmla="*/ 1606128 h 1606128"/>
                <a:gd name="connsiteX3" fmla="*/ 0 w 3521352"/>
                <a:gd name="connsiteY3" fmla="*/ 1606128 h 1606128"/>
                <a:gd name="connsiteX4" fmla="*/ 0 w 3521352"/>
                <a:gd name="connsiteY4" fmla="*/ 0 h 1606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52" h="1606128">
                  <a:moveTo>
                    <a:pt x="0" y="0"/>
                  </a:moveTo>
                  <a:lnTo>
                    <a:pt x="3521352" y="0"/>
                  </a:lnTo>
                  <a:lnTo>
                    <a:pt x="3521352" y="1606128"/>
                  </a:lnTo>
                  <a:lnTo>
                    <a:pt x="0" y="16061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pPr>
              <a:r>
                <a:rPr lang="en-US" sz="1600" kern="1200">
                  <a:solidFill>
                    <a:srgbClr val="243782"/>
                  </a:solidFill>
                  <a:latin typeface="Arial MT"/>
                  <a:cs typeface="Arial" panose="020B0604020202020204" pitchFamily="34" charset="0"/>
                </a:rPr>
                <a:t>Active participation from all attendees promotes collaboration and encourages diverse viewpoints, enhancing the meeting's value.</a:t>
              </a:r>
            </a:p>
            <a:p>
              <a:pPr marL="0" lvl="0" indent="0" algn="l" defTabSz="711200">
                <a:lnSpc>
                  <a:spcPct val="100000"/>
                </a:lnSpc>
                <a:spcBef>
                  <a:spcPct val="0"/>
                </a:spcBef>
                <a:spcAft>
                  <a:spcPct val="35000"/>
                </a:spcAft>
                <a:buNone/>
              </a:pPr>
              <a:endParaRPr lang="en-US" sz="1600">
                <a:solidFill>
                  <a:srgbClr val="243782"/>
                </a:solidFill>
                <a:latin typeface="Arial MT"/>
                <a:cs typeface="Arial" panose="020B0604020202020204" pitchFamily="34" charset="0"/>
              </a:endParaRPr>
            </a:p>
            <a:p>
              <a:pPr marL="0" lvl="0" indent="0" algn="l" defTabSz="711200">
                <a:lnSpc>
                  <a:spcPct val="100000"/>
                </a:lnSpc>
                <a:spcBef>
                  <a:spcPct val="0"/>
                </a:spcBef>
                <a:spcAft>
                  <a:spcPct val="35000"/>
                </a:spcAft>
                <a:buNone/>
              </a:pPr>
              <a:r>
                <a:rPr lang="en-US" sz="1600" b="1" kern="1200">
                  <a:solidFill>
                    <a:srgbClr val="243782"/>
                  </a:solidFill>
                  <a:latin typeface="Arial MT"/>
                  <a:cs typeface="Arial" panose="020B0604020202020204" pitchFamily="34" charset="0"/>
                </a:rPr>
                <a:t>Communication</a:t>
              </a:r>
            </a:p>
            <a:p>
              <a:pPr marL="0" lvl="0" indent="0" algn="l" defTabSz="711200">
                <a:lnSpc>
                  <a:spcPct val="100000"/>
                </a:lnSpc>
                <a:spcBef>
                  <a:spcPct val="0"/>
                </a:spcBef>
                <a:spcAft>
                  <a:spcPct val="35000"/>
                </a:spcAft>
                <a:buNone/>
              </a:pPr>
              <a:r>
                <a:rPr lang="en-US" sz="1600">
                  <a:solidFill>
                    <a:srgbClr val="243782"/>
                  </a:solidFill>
                  <a:latin typeface="Arial MT"/>
                  <a:cs typeface="Arial" panose="020B0604020202020204" pitchFamily="34" charset="0"/>
                </a:rPr>
                <a:t>Communicate the meeting agenda and give your team advanced notice of what they need to prepare</a:t>
              </a:r>
              <a:endParaRPr lang="en-US" sz="1600" kern="1200">
                <a:solidFill>
                  <a:srgbClr val="243782"/>
                </a:solidFill>
                <a:latin typeface="Arial MT"/>
                <a:cs typeface="Arial" panose="020B0604020202020204" pitchFamily="34" charset="0"/>
              </a:endParaRPr>
            </a:p>
            <a:p>
              <a:pPr marL="0" lvl="0" indent="0" algn="l" defTabSz="711200">
                <a:lnSpc>
                  <a:spcPct val="100000"/>
                </a:lnSpc>
                <a:spcBef>
                  <a:spcPct val="0"/>
                </a:spcBef>
                <a:spcAft>
                  <a:spcPct val="35000"/>
                </a:spcAft>
                <a:buNone/>
              </a:pPr>
              <a:endParaRPr lang="en-US" sz="1600" b="1" kern="1200">
                <a:solidFill>
                  <a:srgbClr val="243782"/>
                </a:solidFill>
                <a:latin typeface="Arial MT"/>
                <a:cs typeface="Arial" panose="020B0604020202020204" pitchFamily="34" charset="0"/>
              </a:endParaRPr>
            </a:p>
          </p:txBody>
        </p:sp>
      </p:grpSp>
      <p:sp>
        <p:nvSpPr>
          <p:cNvPr id="8" name="Title 1">
            <a:extLst>
              <a:ext uri="{FF2B5EF4-FFF2-40B4-BE49-F238E27FC236}">
                <a16:creationId xmlns:a16="http://schemas.microsoft.com/office/drawing/2014/main" id="{0F4BDC4A-C1EB-BC5C-7566-25CBBA3B6073}"/>
              </a:ext>
            </a:extLst>
          </p:cNvPr>
          <p:cNvSpPr>
            <a:spLocks noGrp="1"/>
          </p:cNvSpPr>
          <p:nvPr>
            <p:ph type="title"/>
          </p:nvPr>
        </p:nvSpPr>
        <p:spPr>
          <a:xfrm>
            <a:off x="1157089" y="-482091"/>
            <a:ext cx="5976257" cy="979715"/>
          </a:xfrm>
        </p:spPr>
        <p:txBody>
          <a:bodyPr>
            <a:normAutofit/>
          </a:bodyPr>
          <a:lstStyle/>
          <a:p>
            <a:r>
              <a:rPr lang="en-US" sz="1800" b="1">
                <a:solidFill>
                  <a:srgbClr val="1B6CB3"/>
                </a:solidFill>
                <a:latin typeface="Arial (Headings)"/>
                <a:cs typeface="Arial" panose="020B0604020202020204" pitchFamily="34" charset="0"/>
              </a:rPr>
              <a:t>Key Elements of Effective Meetings</a:t>
            </a:r>
          </a:p>
        </p:txBody>
      </p:sp>
    </p:spTree>
    <p:extLst>
      <p:ext uri="{BB962C8B-B14F-4D97-AF65-F5344CB8AC3E}">
        <p14:creationId xmlns:p14="http://schemas.microsoft.com/office/powerpoint/2010/main" val="5101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3DA36-3293-DF0B-4392-8E8955F9DF1A}"/>
            </a:ext>
          </a:extLst>
        </p:cNvPr>
        <p:cNvGrpSpPr/>
        <p:nvPr/>
      </p:nvGrpSpPr>
      <p:grpSpPr>
        <a:xfrm>
          <a:off x="0" y="0"/>
          <a:ext cx="0" cy="0"/>
          <a:chOff x="0" y="0"/>
          <a:chExt cx="0" cy="0"/>
        </a:xfrm>
      </p:grpSpPr>
      <p:pic>
        <p:nvPicPr>
          <p:cNvPr id="9" name="Graphic 8" descr="Badge 1 with solid fill">
            <a:extLst>
              <a:ext uri="{FF2B5EF4-FFF2-40B4-BE49-F238E27FC236}">
                <a16:creationId xmlns:a16="http://schemas.microsoft.com/office/drawing/2014/main" id="{35428F32-0DF6-E74F-B45B-10A9EC7D92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10" name="Title 1">
            <a:extLst>
              <a:ext uri="{FF2B5EF4-FFF2-40B4-BE49-F238E27FC236}">
                <a16:creationId xmlns:a16="http://schemas.microsoft.com/office/drawing/2014/main" id="{6B12EF77-87F8-0832-739D-50E6FDFB69B5}"/>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AGENDA FOR DAILY MEETINGS</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4318E18F-833E-FCE5-469E-637B342071B1}"/>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B390B224-B08A-F150-2CF6-5F8797184525}"/>
              </a:ext>
            </a:extLst>
          </p:cNvPr>
          <p:cNvSpPr txBox="1"/>
          <p:nvPr/>
        </p:nvSpPr>
        <p:spPr>
          <a:xfrm>
            <a:off x="2943456" y="1254755"/>
            <a:ext cx="9114291" cy="681042"/>
          </a:xfrm>
          <a:prstGeom prst="rect">
            <a:avLst/>
          </a:prstGeom>
          <a:noFill/>
        </p:spPr>
        <p:txBody>
          <a:bodyPr wrap="square" lIns="90000" rIns="90000" rtlCol="0" anchor="ctr">
            <a:noAutofit/>
          </a:bodyPr>
          <a:lstStyle/>
          <a:p>
            <a:pPr>
              <a:spcBef>
                <a:spcPts val="2500"/>
              </a:spcBef>
            </a:pPr>
            <a:r>
              <a:rPr lang="en-US">
                <a:solidFill>
                  <a:srgbClr val="243782"/>
                </a:solidFill>
                <a:latin typeface="Arial MT"/>
                <a:cs typeface="Arial" panose="020B0604020202020204" pitchFamily="34" charset="0"/>
              </a:rPr>
              <a:t>Warm Welcome</a:t>
            </a:r>
            <a:r>
              <a:rPr lang="en-US" sz="1800">
                <a:solidFill>
                  <a:srgbClr val="243782"/>
                </a:solidFill>
                <a:latin typeface="Arial MT"/>
              </a:rPr>
              <a:t>: </a:t>
            </a:r>
            <a:r>
              <a:rPr lang="en-US">
                <a:solidFill>
                  <a:srgbClr val="243782"/>
                </a:solidFill>
                <a:latin typeface="Arial MT"/>
                <a:cs typeface="Arial" panose="020B0604020202020204" pitchFamily="34" charset="0"/>
              </a:rPr>
              <a:t>Team Mood Check</a:t>
            </a:r>
            <a:r>
              <a:rPr lang="en-US">
                <a:solidFill>
                  <a:srgbClr val="243782"/>
                </a:solidFill>
                <a:latin typeface="Arial MT"/>
              </a:rPr>
              <a:t>:  </a:t>
            </a:r>
            <a:r>
              <a:rPr lang="en-US">
                <a:solidFill>
                  <a:srgbClr val="243782"/>
                </a:solidFill>
                <a:latin typeface="Arial MT"/>
                <a:cs typeface="Arial" panose="020B0604020202020204" pitchFamily="34" charset="0"/>
              </a:rPr>
              <a:t>Positive Engagement</a:t>
            </a:r>
          </a:p>
        </p:txBody>
      </p:sp>
      <p:sp>
        <p:nvSpPr>
          <p:cNvPr id="32" name="TextBox 31">
            <a:extLst>
              <a:ext uri="{FF2B5EF4-FFF2-40B4-BE49-F238E27FC236}">
                <a16:creationId xmlns:a16="http://schemas.microsoft.com/office/drawing/2014/main" id="{C7818EAC-01F8-DFB4-E8E3-0004D1276312}"/>
              </a:ext>
            </a:extLst>
          </p:cNvPr>
          <p:cNvSpPr txBox="1"/>
          <p:nvPr/>
        </p:nvSpPr>
        <p:spPr>
          <a:xfrm>
            <a:off x="868512" y="1384802"/>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WELCOME &amp; </a:t>
            </a:r>
          </a:p>
          <a:p>
            <a:r>
              <a:rPr lang="en-US" sz="2000" b="1">
                <a:solidFill>
                  <a:srgbClr val="00417C"/>
                </a:solidFill>
                <a:latin typeface="Gotham Condensed Medium" panose="02000606030000020004" pitchFamily="50" charset="0"/>
              </a:rPr>
              <a:t>CHECK-IN</a:t>
            </a:r>
          </a:p>
        </p:txBody>
      </p:sp>
      <p:sp>
        <p:nvSpPr>
          <p:cNvPr id="5" name="Rounded Rectangle 3">
            <a:extLst>
              <a:ext uri="{FF2B5EF4-FFF2-40B4-BE49-F238E27FC236}">
                <a16:creationId xmlns:a16="http://schemas.microsoft.com/office/drawing/2014/main" id="{976DA897-D850-57DC-6334-8621EF4A5A55}"/>
              </a:ext>
            </a:extLst>
          </p:cNvPr>
          <p:cNvSpPr>
            <a:spLocks/>
          </p:cNvSpPr>
          <p:nvPr/>
        </p:nvSpPr>
        <p:spPr>
          <a:xfrm>
            <a:off x="668573" y="2213800"/>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18" name="TextBox 17">
            <a:extLst>
              <a:ext uri="{FF2B5EF4-FFF2-40B4-BE49-F238E27FC236}">
                <a16:creationId xmlns:a16="http://schemas.microsoft.com/office/drawing/2014/main" id="{FDD7EF0A-ACFA-5C93-384D-E9B9BFE2680B}"/>
              </a:ext>
            </a:extLst>
          </p:cNvPr>
          <p:cNvSpPr txBox="1"/>
          <p:nvPr/>
        </p:nvSpPr>
        <p:spPr>
          <a:xfrm>
            <a:off x="868512" y="2414965"/>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PERFORMANCE REVIEW</a:t>
            </a:r>
          </a:p>
        </p:txBody>
      </p:sp>
      <p:sp>
        <p:nvSpPr>
          <p:cNvPr id="54" name="Rounded Rectangle 3">
            <a:extLst>
              <a:ext uri="{FF2B5EF4-FFF2-40B4-BE49-F238E27FC236}">
                <a16:creationId xmlns:a16="http://schemas.microsoft.com/office/drawing/2014/main" id="{96FB5207-5024-FDEC-6226-027A85E32E76}"/>
              </a:ext>
            </a:extLst>
          </p:cNvPr>
          <p:cNvSpPr>
            <a:spLocks/>
          </p:cNvSpPr>
          <p:nvPr/>
        </p:nvSpPr>
        <p:spPr>
          <a:xfrm>
            <a:off x="668573" y="324396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56" name="TextBox 55">
            <a:extLst>
              <a:ext uri="{FF2B5EF4-FFF2-40B4-BE49-F238E27FC236}">
                <a16:creationId xmlns:a16="http://schemas.microsoft.com/office/drawing/2014/main" id="{744836CD-B2DD-D468-8A72-531F895A0FAC}"/>
              </a:ext>
            </a:extLst>
          </p:cNvPr>
          <p:cNvSpPr txBox="1"/>
          <p:nvPr/>
        </p:nvSpPr>
        <p:spPr>
          <a:xfrm>
            <a:off x="2943456" y="3315081"/>
            <a:ext cx="7848071" cy="681042"/>
          </a:xfrm>
          <a:prstGeom prst="rect">
            <a:avLst/>
          </a:prstGeom>
          <a:noFill/>
        </p:spPr>
        <p:txBody>
          <a:bodyPr wrap="square" lIns="90000" rIns="90000" rtlCol="0" anchor="ctr">
            <a:noAutofit/>
          </a:bodyPr>
          <a:lstStyle/>
          <a:p>
            <a:pPr>
              <a:spcBef>
                <a:spcPts val="2500"/>
              </a:spcBef>
            </a:pPr>
            <a:r>
              <a:rPr lang="en-US">
                <a:solidFill>
                  <a:srgbClr val="243782"/>
                </a:solidFill>
                <a:latin typeface="Arial MT"/>
              </a:rPr>
              <a:t>Understanding progress: Identify Challenges:  Fostering Accountability: Enhancing Teamwork</a:t>
            </a:r>
          </a:p>
        </p:txBody>
      </p:sp>
      <p:sp>
        <p:nvSpPr>
          <p:cNvPr id="58" name="TextBox 57">
            <a:extLst>
              <a:ext uri="{FF2B5EF4-FFF2-40B4-BE49-F238E27FC236}">
                <a16:creationId xmlns:a16="http://schemas.microsoft.com/office/drawing/2014/main" id="{0EAEBEF1-C967-3CC9-0D97-B35907CF4D93}"/>
              </a:ext>
            </a:extLst>
          </p:cNvPr>
          <p:cNvSpPr txBox="1"/>
          <p:nvPr/>
        </p:nvSpPr>
        <p:spPr>
          <a:xfrm>
            <a:off x="868512" y="3445128"/>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BOOKING &amp; INVOICE REVIEW</a:t>
            </a:r>
          </a:p>
        </p:txBody>
      </p:sp>
      <p:sp>
        <p:nvSpPr>
          <p:cNvPr id="60" name="Rounded Rectangle 3">
            <a:extLst>
              <a:ext uri="{FF2B5EF4-FFF2-40B4-BE49-F238E27FC236}">
                <a16:creationId xmlns:a16="http://schemas.microsoft.com/office/drawing/2014/main" id="{BEE12082-F1CE-31D1-DA3B-D6F206AC520F}"/>
              </a:ext>
            </a:extLst>
          </p:cNvPr>
          <p:cNvSpPr>
            <a:spLocks/>
          </p:cNvSpPr>
          <p:nvPr/>
        </p:nvSpPr>
        <p:spPr>
          <a:xfrm>
            <a:off x="668573" y="4287659"/>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62" name="TextBox 61">
            <a:extLst>
              <a:ext uri="{FF2B5EF4-FFF2-40B4-BE49-F238E27FC236}">
                <a16:creationId xmlns:a16="http://schemas.microsoft.com/office/drawing/2014/main" id="{9CB144D4-E013-9486-E7C5-7A81685A2CCC}"/>
              </a:ext>
            </a:extLst>
          </p:cNvPr>
          <p:cNvSpPr txBox="1"/>
          <p:nvPr/>
        </p:nvSpPr>
        <p:spPr>
          <a:xfrm>
            <a:off x="2943456" y="4358777"/>
            <a:ext cx="8123325" cy="681042"/>
          </a:xfrm>
          <a:prstGeom prst="rect">
            <a:avLst/>
          </a:prstGeom>
          <a:noFill/>
        </p:spPr>
        <p:txBody>
          <a:bodyPr wrap="square" lIns="90000" rIns="90000" rtlCol="0" anchor="ctr">
            <a:noAutofit/>
          </a:bodyPr>
          <a:lstStyle/>
          <a:p>
            <a:pPr>
              <a:spcBef>
                <a:spcPts val="2500"/>
              </a:spcBef>
            </a:pPr>
            <a:r>
              <a:rPr lang="en-US">
                <a:solidFill>
                  <a:srgbClr val="243782"/>
                </a:solidFill>
                <a:latin typeface="Arial MT"/>
              </a:rPr>
              <a:t>Factual Discussions:  Tracking Progress:  Motivating Team Members </a:t>
            </a:r>
          </a:p>
        </p:txBody>
      </p:sp>
      <p:sp>
        <p:nvSpPr>
          <p:cNvPr id="64" name="TextBox 63">
            <a:extLst>
              <a:ext uri="{FF2B5EF4-FFF2-40B4-BE49-F238E27FC236}">
                <a16:creationId xmlns:a16="http://schemas.microsoft.com/office/drawing/2014/main" id="{B3F140D1-212F-006D-9627-7D0758470F89}"/>
              </a:ext>
            </a:extLst>
          </p:cNvPr>
          <p:cNvSpPr txBox="1"/>
          <p:nvPr/>
        </p:nvSpPr>
        <p:spPr>
          <a:xfrm>
            <a:off x="868512" y="4488824"/>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PLANS FOR </a:t>
            </a:r>
          </a:p>
          <a:p>
            <a:r>
              <a:rPr lang="en-US" sz="2000" b="1">
                <a:solidFill>
                  <a:srgbClr val="00417C"/>
                </a:solidFill>
                <a:latin typeface="Gotham Condensed Medium" panose="02000606030000020004" pitchFamily="50" charset="0"/>
              </a:rPr>
              <a:t>COMING DAYS</a:t>
            </a:r>
          </a:p>
        </p:txBody>
      </p:sp>
      <p:sp>
        <p:nvSpPr>
          <p:cNvPr id="66" name="Rounded Rectangle 3">
            <a:extLst>
              <a:ext uri="{FF2B5EF4-FFF2-40B4-BE49-F238E27FC236}">
                <a16:creationId xmlns:a16="http://schemas.microsoft.com/office/drawing/2014/main" id="{CB262BFA-D66A-AA26-7D97-2CB34462746B}"/>
              </a:ext>
            </a:extLst>
          </p:cNvPr>
          <p:cNvSpPr>
            <a:spLocks/>
          </p:cNvSpPr>
          <p:nvPr/>
        </p:nvSpPr>
        <p:spPr>
          <a:xfrm>
            <a:off x="668573" y="5278221"/>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68" name="TextBox 67">
            <a:extLst>
              <a:ext uri="{FF2B5EF4-FFF2-40B4-BE49-F238E27FC236}">
                <a16:creationId xmlns:a16="http://schemas.microsoft.com/office/drawing/2014/main" id="{58E8FEF8-37BD-EED7-86E4-DDF0314495F0}"/>
              </a:ext>
            </a:extLst>
          </p:cNvPr>
          <p:cNvSpPr txBox="1"/>
          <p:nvPr/>
        </p:nvSpPr>
        <p:spPr>
          <a:xfrm>
            <a:off x="2943456" y="5349339"/>
            <a:ext cx="8402189" cy="681042"/>
          </a:xfrm>
          <a:prstGeom prst="rect">
            <a:avLst/>
          </a:prstGeom>
          <a:noFill/>
        </p:spPr>
        <p:txBody>
          <a:bodyPr wrap="square" lIns="90000" rIns="90000" rtlCol="0" anchor="ctr">
            <a:noAutofit/>
          </a:bodyPr>
          <a:lstStyle/>
          <a:p>
            <a:r>
              <a:rPr lang="en-US" sz="1800" kern="1200">
                <a:solidFill>
                  <a:srgbClr val="243782"/>
                </a:solidFill>
                <a:latin typeface="Arial (Headings)"/>
              </a:rPr>
              <a:t>Effective Lead Management:  Strategizing Outcomes:  Cohesive Team Approach</a:t>
            </a:r>
          </a:p>
        </p:txBody>
      </p:sp>
      <p:sp>
        <p:nvSpPr>
          <p:cNvPr id="70" name="TextBox 69">
            <a:extLst>
              <a:ext uri="{FF2B5EF4-FFF2-40B4-BE49-F238E27FC236}">
                <a16:creationId xmlns:a16="http://schemas.microsoft.com/office/drawing/2014/main" id="{9A03DF1A-4410-2854-2530-69F13249BC23}"/>
              </a:ext>
            </a:extLst>
          </p:cNvPr>
          <p:cNvSpPr txBox="1"/>
          <p:nvPr/>
        </p:nvSpPr>
        <p:spPr>
          <a:xfrm>
            <a:off x="868512" y="5479386"/>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LEADS &amp; OUTCOMES</a:t>
            </a:r>
          </a:p>
        </p:txBody>
      </p:sp>
      <p:pic>
        <p:nvPicPr>
          <p:cNvPr id="14" name="Graphic 13" descr="Badge with solid fill">
            <a:extLst>
              <a:ext uri="{FF2B5EF4-FFF2-40B4-BE49-F238E27FC236}">
                <a16:creationId xmlns:a16="http://schemas.microsoft.com/office/drawing/2014/main" id="{D71FBAD7-791B-2658-755E-513E26C938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253" y="1951859"/>
            <a:ext cx="914400" cy="914400"/>
          </a:xfrm>
          <a:prstGeom prst="rect">
            <a:avLst/>
          </a:prstGeom>
        </p:spPr>
      </p:pic>
      <p:pic>
        <p:nvPicPr>
          <p:cNvPr id="16" name="Graphic 15" descr="Badge 3 with solid fill">
            <a:extLst>
              <a:ext uri="{FF2B5EF4-FFF2-40B4-BE49-F238E27FC236}">
                <a16:creationId xmlns:a16="http://schemas.microsoft.com/office/drawing/2014/main" id="{5C573028-3AE4-0BB7-B9CD-1F8104D1DB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253" y="3016642"/>
            <a:ext cx="914400" cy="914400"/>
          </a:xfrm>
          <a:prstGeom prst="rect">
            <a:avLst/>
          </a:prstGeom>
        </p:spPr>
      </p:pic>
      <p:pic>
        <p:nvPicPr>
          <p:cNvPr id="20" name="Graphic 19" descr="Badge 4 with solid fill">
            <a:extLst>
              <a:ext uri="{FF2B5EF4-FFF2-40B4-BE49-F238E27FC236}">
                <a16:creationId xmlns:a16="http://schemas.microsoft.com/office/drawing/2014/main" id="{A8B44509-0ABD-6CD9-01F8-4814FF43D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253" y="4040969"/>
            <a:ext cx="914400" cy="914400"/>
          </a:xfrm>
          <a:prstGeom prst="rect">
            <a:avLst/>
          </a:prstGeom>
        </p:spPr>
      </p:pic>
      <p:pic>
        <p:nvPicPr>
          <p:cNvPr id="22" name="Graphic 21" descr="Badge 5 with solid fill">
            <a:extLst>
              <a:ext uri="{FF2B5EF4-FFF2-40B4-BE49-F238E27FC236}">
                <a16:creationId xmlns:a16="http://schemas.microsoft.com/office/drawing/2014/main" id="{23D520AF-D491-B6EB-185D-2759FA6060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9884" y="5013568"/>
            <a:ext cx="914400" cy="914400"/>
          </a:xfrm>
          <a:prstGeom prst="rect">
            <a:avLst/>
          </a:prstGeom>
        </p:spPr>
      </p:pic>
      <p:sp>
        <p:nvSpPr>
          <p:cNvPr id="3" name="TextBox 2">
            <a:extLst>
              <a:ext uri="{FF2B5EF4-FFF2-40B4-BE49-F238E27FC236}">
                <a16:creationId xmlns:a16="http://schemas.microsoft.com/office/drawing/2014/main" id="{883BB013-676A-CDC0-4439-CEC99B98BA32}"/>
              </a:ext>
            </a:extLst>
          </p:cNvPr>
          <p:cNvSpPr txBox="1"/>
          <p:nvPr/>
        </p:nvSpPr>
        <p:spPr>
          <a:xfrm>
            <a:off x="2943456" y="2264159"/>
            <a:ext cx="9114291" cy="681042"/>
          </a:xfrm>
          <a:prstGeom prst="rect">
            <a:avLst/>
          </a:prstGeom>
          <a:noFill/>
        </p:spPr>
        <p:txBody>
          <a:bodyPr wrap="square" lIns="90000" rIns="90000" rtlCol="0" anchor="ctr">
            <a:noAutofit/>
          </a:bodyPr>
          <a:lstStyle/>
          <a:p>
            <a:pPr>
              <a:spcBef>
                <a:spcPts val="2500"/>
              </a:spcBef>
            </a:pPr>
            <a:r>
              <a:rPr lang="en-US" sz="1800">
                <a:solidFill>
                  <a:srgbClr val="243782"/>
                </a:solidFill>
                <a:latin typeface="Arial MT"/>
              </a:rPr>
              <a:t>Celebrating Successes: Identify Improvements</a:t>
            </a:r>
            <a:r>
              <a:rPr lang="en-US">
                <a:solidFill>
                  <a:srgbClr val="243782"/>
                </a:solidFill>
                <a:latin typeface="Arial MT"/>
              </a:rPr>
              <a:t>:  </a:t>
            </a:r>
            <a:r>
              <a:rPr lang="en-US" sz="1800">
                <a:solidFill>
                  <a:srgbClr val="243782"/>
                </a:solidFill>
                <a:latin typeface="Arial MT"/>
              </a:rPr>
              <a:t>Staying Informed</a:t>
            </a:r>
          </a:p>
        </p:txBody>
      </p:sp>
    </p:spTree>
    <p:custDataLst>
      <p:tags r:id="rId1"/>
    </p:custDataLst>
    <p:extLst>
      <p:ext uri="{BB962C8B-B14F-4D97-AF65-F5344CB8AC3E}">
        <p14:creationId xmlns:p14="http://schemas.microsoft.com/office/powerpoint/2010/main" val="276681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a:extLst>
              <a:ext uri="{FF2B5EF4-FFF2-40B4-BE49-F238E27FC236}">
                <a16:creationId xmlns:a16="http://schemas.microsoft.com/office/drawing/2014/main" id="{4FAF373D-8701-3C4C-E75E-F3EE665058C3}"/>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Content Placeholder 3">
            <a:extLst>
              <a:ext uri="{FF2B5EF4-FFF2-40B4-BE49-F238E27FC236}">
                <a16:creationId xmlns:a16="http://schemas.microsoft.com/office/drawing/2014/main" id="{911A5C0C-7BA8-E3B9-FF6E-14920EE0D16D}"/>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4360" y="1536192"/>
            <a:ext cx="6161314" cy="40277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500"/>
              </a:spcBef>
            </a:pPr>
            <a:r>
              <a:rPr lang="en-US" b="1">
                <a:solidFill>
                  <a:srgbClr val="243782"/>
                </a:solidFill>
                <a:latin typeface="Arial MT"/>
                <a:cs typeface="Arial" panose="020B0604020202020204" pitchFamily="34" charset="0"/>
              </a:rPr>
              <a:t>Warm Welcome</a:t>
            </a:r>
          </a:p>
          <a:p>
            <a:pPr marL="0" lvl="1"/>
            <a:r>
              <a:rPr lang="en-US" sz="1600">
                <a:solidFill>
                  <a:srgbClr val="243782"/>
                </a:solidFill>
                <a:latin typeface="Arial MT"/>
                <a:cs typeface="Arial" panose="020B0604020202020204" pitchFamily="34" charset="0"/>
              </a:rPr>
              <a:t>Begin the meeting with a warm welcome to create an inviting atmosphere for all participants.</a:t>
            </a:r>
          </a:p>
          <a:p>
            <a:pPr>
              <a:spcBef>
                <a:spcPts val="2500"/>
              </a:spcBef>
            </a:pPr>
            <a:r>
              <a:rPr lang="en-US" b="1">
                <a:solidFill>
                  <a:srgbClr val="243782"/>
                </a:solidFill>
                <a:latin typeface="Arial MT"/>
                <a:cs typeface="Arial" panose="020B0604020202020204" pitchFamily="34" charset="0"/>
              </a:rPr>
              <a:t>Team Mood Check</a:t>
            </a:r>
          </a:p>
          <a:p>
            <a:pPr marL="0" lvl="1"/>
            <a:r>
              <a:rPr lang="en-US" sz="1600">
                <a:solidFill>
                  <a:srgbClr val="243782"/>
                </a:solidFill>
                <a:latin typeface="Arial MT"/>
                <a:cs typeface="Arial" panose="020B0604020202020204" pitchFamily="34" charset="0"/>
              </a:rPr>
              <a:t>Conduct a quick check-in to gauge the team's mood, fostering open communication and connection.</a:t>
            </a:r>
          </a:p>
          <a:p>
            <a:pPr>
              <a:spcBef>
                <a:spcPts val="2500"/>
              </a:spcBef>
            </a:pPr>
            <a:r>
              <a:rPr lang="en-US" b="1">
                <a:solidFill>
                  <a:srgbClr val="243782"/>
                </a:solidFill>
                <a:latin typeface="Arial MT"/>
                <a:cs typeface="Arial" panose="020B0604020202020204" pitchFamily="34" charset="0"/>
              </a:rPr>
              <a:t>Positive Engagement</a:t>
            </a:r>
          </a:p>
          <a:p>
            <a:pPr marL="0" lvl="1"/>
            <a:r>
              <a:rPr lang="en-US" sz="1600">
                <a:solidFill>
                  <a:srgbClr val="243782"/>
                </a:solidFill>
                <a:latin typeface="Arial MT"/>
                <a:cs typeface="Arial" panose="020B0604020202020204" pitchFamily="34" charset="0"/>
              </a:rPr>
              <a:t>Setting a positive tone from the start encourages team members to actively engage throughout the meeting.</a:t>
            </a:r>
          </a:p>
        </p:txBody>
      </p:sp>
      <p:pic>
        <p:nvPicPr>
          <p:cNvPr id="4" name="Graphic 3" descr="Badge 1 with solid fill">
            <a:extLst>
              <a:ext uri="{FF2B5EF4-FFF2-40B4-BE49-F238E27FC236}">
                <a16:creationId xmlns:a16="http://schemas.microsoft.com/office/drawing/2014/main" id="{ED5A7CC9-3B7A-6515-76B0-2EEB8D22B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253" y="49248"/>
            <a:ext cx="914400" cy="914400"/>
          </a:xfrm>
          <a:prstGeom prst="rect">
            <a:avLst/>
          </a:prstGeom>
        </p:spPr>
      </p:pic>
      <p:sp>
        <p:nvSpPr>
          <p:cNvPr id="8" name="TextBox 7">
            <a:extLst>
              <a:ext uri="{FF2B5EF4-FFF2-40B4-BE49-F238E27FC236}">
                <a16:creationId xmlns:a16="http://schemas.microsoft.com/office/drawing/2014/main" id="{8E625060-E19C-6FD7-96F4-2D37CB2F21B5}"/>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WELCOME &amp; CHECK-IN</a:t>
            </a:r>
          </a:p>
        </p:txBody>
      </p:sp>
    </p:spTree>
    <p:extLst>
      <p:ext uri="{BB962C8B-B14F-4D97-AF65-F5344CB8AC3E}">
        <p14:creationId xmlns:p14="http://schemas.microsoft.com/office/powerpoint/2010/main" val="225094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F1DDA50-2213-44BE-FE9B-76ED19F08C5D}"/>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a typeface="+mn-ea"/>
                <a:cs typeface="+mn-cs"/>
              </a:rPr>
              <a:t>     </a:t>
            </a:r>
          </a:p>
        </p:txBody>
      </p:sp>
      <p:pic>
        <p:nvPicPr>
          <p:cNvPr id="9" name="Graphic 8" descr="Badge with solid fill">
            <a:extLst>
              <a:ext uri="{FF2B5EF4-FFF2-40B4-BE49-F238E27FC236}">
                <a16:creationId xmlns:a16="http://schemas.microsoft.com/office/drawing/2014/main" id="{3D113223-C7DB-FB02-BB08-CF752E38E9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253" y="49248"/>
            <a:ext cx="914400" cy="914400"/>
          </a:xfrm>
          <a:prstGeom prst="rect">
            <a:avLst/>
          </a:prstGeom>
        </p:spPr>
      </p:pic>
      <p:sp>
        <p:nvSpPr>
          <p:cNvPr id="6" name="Content Placeholder 3">
            <a:extLst>
              <a:ext uri="{FF2B5EF4-FFF2-40B4-BE49-F238E27FC236}">
                <a16:creationId xmlns:a16="http://schemas.microsoft.com/office/drawing/2014/main" id="{B32CF1EA-189B-CF0D-43F1-8A99B588E793}"/>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4360" y="1536192"/>
            <a:ext cx="6626474" cy="37681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500"/>
              </a:spcBef>
            </a:pPr>
            <a:r>
              <a:rPr lang="en-US" b="1">
                <a:solidFill>
                  <a:srgbClr val="243782"/>
                </a:solidFill>
                <a:latin typeface="Arial MT"/>
                <a:cs typeface="Arial" panose="020B0604020202020204" pitchFamily="34" charset="0"/>
              </a:rPr>
              <a:t>Celebrating Successes</a:t>
            </a:r>
          </a:p>
          <a:p>
            <a:pPr marL="0" lvl="1"/>
            <a:r>
              <a:rPr lang="en-US" sz="1600">
                <a:solidFill>
                  <a:srgbClr val="243782"/>
                </a:solidFill>
                <a:latin typeface="Arial MT"/>
                <a:cs typeface="Arial" panose="020B0604020202020204" pitchFamily="34" charset="0"/>
              </a:rPr>
              <a:t>Recognizing and celebrating team achievements fosters a positive atmosphere and boosts morale among team members.</a:t>
            </a:r>
          </a:p>
          <a:p>
            <a:pPr>
              <a:spcBef>
                <a:spcPts val="2500"/>
              </a:spcBef>
            </a:pPr>
            <a:r>
              <a:rPr lang="en-US" b="1">
                <a:solidFill>
                  <a:srgbClr val="243782"/>
                </a:solidFill>
                <a:latin typeface="Arial MT"/>
                <a:cs typeface="Arial" panose="020B0604020202020204" pitchFamily="34" charset="0"/>
              </a:rPr>
              <a:t>Identifying Improvements</a:t>
            </a:r>
          </a:p>
          <a:p>
            <a:pPr marL="0" lvl="1"/>
            <a:r>
              <a:rPr lang="en-US" sz="1600">
                <a:solidFill>
                  <a:srgbClr val="243782"/>
                </a:solidFill>
                <a:latin typeface="Arial MT"/>
                <a:cs typeface="Arial" panose="020B0604020202020204" pitchFamily="34" charset="0"/>
              </a:rPr>
              <a:t>Reviewing performance allows teams to pinpoint areas needing improvement, guiding future efforts effectively.</a:t>
            </a:r>
          </a:p>
          <a:p>
            <a:pPr>
              <a:spcBef>
                <a:spcPts val="2500"/>
              </a:spcBef>
            </a:pPr>
            <a:r>
              <a:rPr lang="en-US" b="1">
                <a:solidFill>
                  <a:srgbClr val="243782"/>
                </a:solidFill>
                <a:latin typeface="Arial MT"/>
                <a:cs typeface="Arial" panose="020B0604020202020204" pitchFamily="34" charset="0"/>
              </a:rPr>
              <a:t>Staying Informed</a:t>
            </a:r>
          </a:p>
          <a:p>
            <a:pPr marL="0" lvl="1"/>
            <a:r>
              <a:rPr lang="en-US" sz="1600">
                <a:solidFill>
                  <a:srgbClr val="243782"/>
                </a:solidFill>
                <a:latin typeface="Arial MT"/>
                <a:cs typeface="Arial" panose="020B0604020202020204" pitchFamily="34" charset="0"/>
              </a:rPr>
              <a:t>Keeping everyone informed about performance updates ensures that all team members are aligned with their goals</a:t>
            </a:r>
            <a:r>
              <a:rPr lang="en-US" sz="1600">
                <a:solidFill>
                  <a:srgbClr val="243782"/>
                </a:solidFill>
                <a:latin typeface="Arial MT"/>
              </a:rPr>
              <a:t>.</a:t>
            </a:r>
          </a:p>
        </p:txBody>
      </p:sp>
      <p:sp>
        <p:nvSpPr>
          <p:cNvPr id="15" name="TextBox 14">
            <a:extLst>
              <a:ext uri="{FF2B5EF4-FFF2-40B4-BE49-F238E27FC236}">
                <a16:creationId xmlns:a16="http://schemas.microsoft.com/office/drawing/2014/main" id="{99999351-F281-4E33-C70D-52C36C85C60A}"/>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PERFORMANCE REVIEW</a:t>
            </a:r>
          </a:p>
        </p:txBody>
      </p:sp>
    </p:spTree>
    <p:extLst>
      <p:ext uri="{BB962C8B-B14F-4D97-AF65-F5344CB8AC3E}">
        <p14:creationId xmlns:p14="http://schemas.microsoft.com/office/powerpoint/2010/main" val="34890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dge 3 with solid fill">
            <a:extLst>
              <a:ext uri="{FF2B5EF4-FFF2-40B4-BE49-F238E27FC236}">
                <a16:creationId xmlns:a16="http://schemas.microsoft.com/office/drawing/2014/main" id="{0E72F55E-DB13-DA0F-86D8-5FE17B1CFD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253" y="49248"/>
            <a:ext cx="914400" cy="914400"/>
          </a:xfrm>
          <a:prstGeom prst="rect">
            <a:avLst/>
          </a:prstGeom>
        </p:spPr>
      </p:pic>
      <p:sp>
        <p:nvSpPr>
          <p:cNvPr id="2" name="Rounded Rectangle 3">
            <a:extLst>
              <a:ext uri="{FF2B5EF4-FFF2-40B4-BE49-F238E27FC236}">
                <a16:creationId xmlns:a16="http://schemas.microsoft.com/office/drawing/2014/main" id="{3FD1210D-23E1-C531-E642-864C77272982}"/>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a typeface="+mn-ea"/>
                <a:cs typeface="+mn-cs"/>
              </a:rPr>
              <a:t>     </a:t>
            </a:r>
          </a:p>
        </p:txBody>
      </p:sp>
      <p:sp>
        <p:nvSpPr>
          <p:cNvPr id="4" name="TextBox 3">
            <a:extLst>
              <a:ext uri="{FF2B5EF4-FFF2-40B4-BE49-F238E27FC236}">
                <a16:creationId xmlns:a16="http://schemas.microsoft.com/office/drawing/2014/main" id="{274E5918-E532-CF1F-A7DB-98A59D2F24B7}"/>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BOOKING &amp; INVOICE REVIEW</a:t>
            </a:r>
          </a:p>
        </p:txBody>
      </p:sp>
      <p:sp>
        <p:nvSpPr>
          <p:cNvPr id="5" name="Content Placeholder 3">
            <a:extLst>
              <a:ext uri="{FF2B5EF4-FFF2-40B4-BE49-F238E27FC236}">
                <a16:creationId xmlns:a16="http://schemas.microsoft.com/office/drawing/2014/main" id="{BC500D5D-58A6-2507-8AAA-3C25C8D78FCF}"/>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4360" y="1536192"/>
            <a:ext cx="509219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500"/>
              </a:spcBef>
            </a:pPr>
            <a:r>
              <a:rPr lang="en-US" b="1">
                <a:solidFill>
                  <a:srgbClr val="243782"/>
                </a:solidFill>
                <a:latin typeface="Arial MT"/>
                <a:cs typeface="Arial" panose="020B0604020202020204" pitchFamily="34" charset="0"/>
              </a:rPr>
              <a:t>Understanding Progress</a:t>
            </a:r>
          </a:p>
          <a:p>
            <a:pPr marL="0" lvl="1"/>
            <a:r>
              <a:rPr lang="en-US" sz="1600">
                <a:solidFill>
                  <a:srgbClr val="243782"/>
                </a:solidFill>
                <a:latin typeface="Arial MT"/>
                <a:cs typeface="Arial" panose="020B0604020202020204" pitchFamily="34" charset="0"/>
              </a:rPr>
              <a:t>Regularly reviewing bookings allows the team to track progress and identify areas needing attention.</a:t>
            </a:r>
          </a:p>
          <a:p>
            <a:pPr>
              <a:spcBef>
                <a:spcPts val="2500"/>
              </a:spcBef>
            </a:pPr>
            <a:r>
              <a:rPr lang="en-US" b="1">
                <a:solidFill>
                  <a:srgbClr val="243782"/>
                </a:solidFill>
                <a:latin typeface="Arial MT"/>
                <a:cs typeface="Arial" panose="020B0604020202020204" pitchFamily="34" charset="0"/>
              </a:rPr>
              <a:t>Identifying Challenges</a:t>
            </a:r>
          </a:p>
          <a:p>
            <a:pPr marL="0" lvl="1"/>
            <a:r>
              <a:rPr lang="en-US" sz="1600">
                <a:solidFill>
                  <a:srgbClr val="243782"/>
                </a:solidFill>
                <a:latin typeface="Arial MT"/>
                <a:cs typeface="Arial" panose="020B0604020202020204" pitchFamily="34" charset="0"/>
              </a:rPr>
              <a:t>The review process helps uncover challenges faced in bookings, enabling proactive solutions.</a:t>
            </a:r>
          </a:p>
          <a:p>
            <a:pPr>
              <a:spcBef>
                <a:spcPts val="2500"/>
              </a:spcBef>
            </a:pPr>
            <a:r>
              <a:rPr lang="en-US" b="1">
                <a:solidFill>
                  <a:srgbClr val="243782"/>
                </a:solidFill>
                <a:latin typeface="Arial MT"/>
                <a:cs typeface="Arial" panose="020B0604020202020204" pitchFamily="34" charset="0"/>
              </a:rPr>
              <a:t>Fostering Accountability</a:t>
            </a:r>
          </a:p>
          <a:p>
            <a:pPr marL="0" lvl="1"/>
            <a:r>
              <a:rPr lang="en-US" sz="1600">
                <a:solidFill>
                  <a:srgbClr val="243782"/>
                </a:solidFill>
                <a:latin typeface="Arial MT"/>
                <a:cs typeface="Arial" panose="020B0604020202020204" pitchFamily="34" charset="0"/>
              </a:rPr>
              <a:t>Transparency in reviewing bookings promotes accountability among team members, encouraging responsibility.</a:t>
            </a:r>
          </a:p>
          <a:p>
            <a:pPr>
              <a:spcBef>
                <a:spcPts val="2500"/>
              </a:spcBef>
            </a:pPr>
            <a:r>
              <a:rPr lang="en-US" b="1">
                <a:solidFill>
                  <a:srgbClr val="243782"/>
                </a:solidFill>
                <a:latin typeface="Arial MT"/>
                <a:cs typeface="Arial" panose="020B0604020202020204" pitchFamily="34" charset="0"/>
              </a:rPr>
              <a:t>Enhancing Teamwork</a:t>
            </a:r>
          </a:p>
          <a:p>
            <a:pPr marL="0" lvl="1"/>
            <a:r>
              <a:rPr lang="en-US" sz="1600">
                <a:solidFill>
                  <a:srgbClr val="243782"/>
                </a:solidFill>
                <a:latin typeface="Arial MT"/>
                <a:cs typeface="Arial" panose="020B0604020202020204" pitchFamily="34" charset="0"/>
              </a:rPr>
              <a:t>Collaborative discussions during bookings review enhance team dynamics and cooperation.</a:t>
            </a:r>
          </a:p>
        </p:txBody>
      </p:sp>
    </p:spTree>
    <p:extLst>
      <p:ext uri="{BB962C8B-B14F-4D97-AF65-F5344CB8AC3E}">
        <p14:creationId xmlns:p14="http://schemas.microsoft.com/office/powerpoint/2010/main" val="275199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a:extLst>
              <a:ext uri="{FF2B5EF4-FFF2-40B4-BE49-F238E27FC236}">
                <a16:creationId xmlns:a16="http://schemas.microsoft.com/office/drawing/2014/main" id="{7C24577C-759A-C494-97C0-CF83DBD03285}"/>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a typeface="+mn-ea"/>
                <a:cs typeface="+mn-cs"/>
              </a:rPr>
              <a:t>     </a:t>
            </a:r>
          </a:p>
        </p:txBody>
      </p:sp>
      <p:pic>
        <p:nvPicPr>
          <p:cNvPr id="8" name="Graphic 7" descr="Badge 4 with solid fill">
            <a:extLst>
              <a:ext uri="{FF2B5EF4-FFF2-40B4-BE49-F238E27FC236}">
                <a16:creationId xmlns:a16="http://schemas.microsoft.com/office/drawing/2014/main" id="{C2EEFF52-0978-2597-0486-AB95FF022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253" y="49248"/>
            <a:ext cx="914400" cy="914400"/>
          </a:xfrm>
          <a:prstGeom prst="rect">
            <a:avLst/>
          </a:prstGeom>
        </p:spPr>
      </p:pic>
      <p:sp>
        <p:nvSpPr>
          <p:cNvPr id="5" name="Content Placeholder 3">
            <a:extLst>
              <a:ext uri="{FF2B5EF4-FFF2-40B4-BE49-F238E27FC236}">
                <a16:creationId xmlns:a16="http://schemas.microsoft.com/office/drawing/2014/main" id="{64519136-A31B-AEB9-32D6-4FC16908C052}"/>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1453" y="1536192"/>
            <a:ext cx="5838952" cy="44071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500"/>
              </a:spcBef>
            </a:pPr>
            <a:r>
              <a:rPr lang="en-US" sz="1700" b="1">
                <a:solidFill>
                  <a:srgbClr val="243782"/>
                </a:solidFill>
                <a:latin typeface="Arial MT"/>
              </a:rPr>
              <a:t>Setting Clear Expectations</a:t>
            </a:r>
          </a:p>
          <a:p>
            <a:pPr marL="0" lvl="1"/>
            <a:r>
              <a:rPr lang="en-US" sz="1700">
                <a:solidFill>
                  <a:srgbClr val="243782"/>
                </a:solidFill>
                <a:latin typeface="Arial MT"/>
              </a:rPr>
              <a:t>Establishing clear expectations helps team members understand their roles and responsibilities for the upcoming days.</a:t>
            </a:r>
          </a:p>
          <a:p>
            <a:pPr>
              <a:spcBef>
                <a:spcPts val="2500"/>
              </a:spcBef>
            </a:pPr>
            <a:r>
              <a:rPr lang="en-US" sz="1700" b="1">
                <a:solidFill>
                  <a:srgbClr val="243782"/>
                </a:solidFill>
                <a:latin typeface="Arial MT"/>
              </a:rPr>
              <a:t>Aligning Strategies</a:t>
            </a:r>
          </a:p>
          <a:p>
            <a:pPr marL="0" lvl="1"/>
            <a:r>
              <a:rPr lang="en-US" sz="1700">
                <a:solidFill>
                  <a:srgbClr val="243782"/>
                </a:solidFill>
                <a:latin typeface="Arial MT"/>
              </a:rPr>
              <a:t>Aligning on strategies ensures a cohesive approach to achieving team objectives and enhances collaboration.</a:t>
            </a:r>
          </a:p>
          <a:p>
            <a:pPr>
              <a:spcBef>
                <a:spcPts val="2500"/>
              </a:spcBef>
            </a:pPr>
            <a:r>
              <a:rPr lang="en-US" sz="1700" b="1">
                <a:solidFill>
                  <a:srgbClr val="243782"/>
                </a:solidFill>
                <a:latin typeface="Arial MT"/>
              </a:rPr>
              <a:t>Prioritizing Tasks</a:t>
            </a:r>
          </a:p>
          <a:p>
            <a:pPr marL="0" lvl="1"/>
            <a:r>
              <a:rPr lang="en-US" sz="1700">
                <a:solidFill>
                  <a:srgbClr val="243782"/>
                </a:solidFill>
                <a:latin typeface="Arial MT"/>
              </a:rPr>
              <a:t>Prioritizing tasks allows the team to focus on the most important objectives and manage time effectively</a:t>
            </a:r>
            <a:r>
              <a:rPr lang="en-US" sz="1700">
                <a:latin typeface="Arial MT"/>
              </a:rPr>
              <a:t>.</a:t>
            </a:r>
          </a:p>
        </p:txBody>
      </p:sp>
      <p:sp>
        <p:nvSpPr>
          <p:cNvPr id="4" name="TextBox 3">
            <a:extLst>
              <a:ext uri="{FF2B5EF4-FFF2-40B4-BE49-F238E27FC236}">
                <a16:creationId xmlns:a16="http://schemas.microsoft.com/office/drawing/2014/main" id="{B4C5B178-292F-027F-20EF-3A3EDB2697EE}"/>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PLANS FOR COMING DAYS</a:t>
            </a:r>
          </a:p>
        </p:txBody>
      </p:sp>
    </p:spTree>
    <p:extLst>
      <p:ext uri="{BB962C8B-B14F-4D97-AF65-F5344CB8AC3E}">
        <p14:creationId xmlns:p14="http://schemas.microsoft.com/office/powerpoint/2010/main" val="378698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Badge 5 with solid fill">
            <a:extLst>
              <a:ext uri="{FF2B5EF4-FFF2-40B4-BE49-F238E27FC236}">
                <a16:creationId xmlns:a16="http://schemas.microsoft.com/office/drawing/2014/main" id="{13F8E516-9984-94AA-E197-C1A28F745A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253" y="49248"/>
            <a:ext cx="914400" cy="914400"/>
          </a:xfrm>
          <a:prstGeom prst="rect">
            <a:avLst/>
          </a:prstGeom>
        </p:spPr>
      </p:pic>
      <p:sp>
        <p:nvSpPr>
          <p:cNvPr id="3" name="Rounded Rectangle 3">
            <a:extLst>
              <a:ext uri="{FF2B5EF4-FFF2-40B4-BE49-F238E27FC236}">
                <a16:creationId xmlns:a16="http://schemas.microsoft.com/office/drawing/2014/main" id="{AB71B938-2EA5-BB73-5FDE-5E3B2394EE35}"/>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a typeface="+mn-ea"/>
                <a:cs typeface="+mn-cs"/>
              </a:rPr>
              <a:t>     </a:t>
            </a:r>
          </a:p>
        </p:txBody>
      </p:sp>
      <p:sp>
        <p:nvSpPr>
          <p:cNvPr id="5" name="Content Placeholder 3">
            <a:extLst>
              <a:ext uri="{FF2B5EF4-FFF2-40B4-BE49-F238E27FC236}">
                <a16:creationId xmlns:a16="http://schemas.microsoft.com/office/drawing/2014/main" id="{7668F610-4761-8DC4-25ED-1E403CFE63B9}"/>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1453" y="1531699"/>
            <a:ext cx="4373505" cy="35279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500"/>
              </a:spcBef>
            </a:pPr>
            <a:r>
              <a:rPr lang="en-US" b="1">
                <a:solidFill>
                  <a:srgbClr val="243782"/>
                </a:solidFill>
                <a:latin typeface="Arial MT"/>
              </a:rPr>
              <a:t>Effective Lead Management</a:t>
            </a:r>
          </a:p>
          <a:p>
            <a:pPr marL="0" lvl="1"/>
            <a:r>
              <a:rPr lang="en-US" sz="1600">
                <a:solidFill>
                  <a:srgbClr val="243782"/>
                </a:solidFill>
                <a:latin typeface="Arial MT"/>
              </a:rPr>
              <a:t>Managing leads effectively is crucial for maximizing conversion rates and ensuring consistent follow-ups.</a:t>
            </a:r>
          </a:p>
          <a:p>
            <a:pPr>
              <a:spcBef>
                <a:spcPts val="2500"/>
              </a:spcBef>
            </a:pPr>
            <a:r>
              <a:rPr lang="en-US" b="1">
                <a:solidFill>
                  <a:srgbClr val="243782"/>
                </a:solidFill>
                <a:latin typeface="Arial MT"/>
              </a:rPr>
              <a:t>Strategizing Outcomes</a:t>
            </a:r>
          </a:p>
          <a:p>
            <a:pPr marL="0" lvl="1"/>
            <a:r>
              <a:rPr lang="en-US" sz="1600">
                <a:solidFill>
                  <a:srgbClr val="243782"/>
                </a:solidFill>
                <a:latin typeface="Arial MT"/>
              </a:rPr>
              <a:t>Discussing outcomes allows the team to evaluate previous interactions and plan future strategies effectively.</a:t>
            </a:r>
          </a:p>
          <a:p>
            <a:pPr>
              <a:spcBef>
                <a:spcPts val="2500"/>
              </a:spcBef>
            </a:pPr>
            <a:r>
              <a:rPr lang="en-US" b="1">
                <a:solidFill>
                  <a:srgbClr val="243782"/>
                </a:solidFill>
                <a:latin typeface="Arial MT"/>
              </a:rPr>
              <a:t>Cohesive Team Approach</a:t>
            </a:r>
          </a:p>
          <a:p>
            <a:pPr marL="0" lvl="1"/>
            <a:r>
              <a:rPr lang="en-US" sz="1600">
                <a:solidFill>
                  <a:srgbClr val="243782"/>
                </a:solidFill>
                <a:latin typeface="Arial MT"/>
              </a:rPr>
              <a:t>A cohesive approach among team members ensures that everyone is aligned on follow-up actions and future interactions.</a:t>
            </a:r>
          </a:p>
        </p:txBody>
      </p:sp>
      <p:sp>
        <p:nvSpPr>
          <p:cNvPr id="4" name="TextBox 3">
            <a:extLst>
              <a:ext uri="{FF2B5EF4-FFF2-40B4-BE49-F238E27FC236}">
                <a16:creationId xmlns:a16="http://schemas.microsoft.com/office/drawing/2014/main" id="{5610C2FF-BAD2-328A-E4C4-5490C98E790B}"/>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MANAGING LEADS &amp; OUTCOMES</a:t>
            </a:r>
          </a:p>
        </p:txBody>
      </p:sp>
    </p:spTree>
    <p:extLst>
      <p:ext uri="{BB962C8B-B14F-4D97-AF65-F5344CB8AC3E}">
        <p14:creationId xmlns:p14="http://schemas.microsoft.com/office/powerpoint/2010/main" val="412538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E54B-0247-8F51-7406-214F3F3E3567}"/>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CB5A7157-DB2F-B6B4-D907-4E4E93BF66F9}"/>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46B2561D-1D47-37AC-A5CF-0581E9B7F8CD}"/>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0D96DC16-4AC5-292A-4223-A5619CAAFBF2}"/>
              </a:ext>
            </a:extLst>
          </p:cNvPr>
          <p:cNvPicPr>
            <a:picLocks noChangeAspect="1"/>
          </p:cNvPicPr>
          <p:nvPr/>
        </p:nvPicPr>
        <p:blipFill>
          <a:blip r:embed="rId2"/>
          <a:stretch>
            <a:fillRect/>
          </a:stretch>
        </p:blipFill>
        <p:spPr>
          <a:xfrm>
            <a:off x="0" y="0"/>
            <a:ext cx="12192000" cy="6578600"/>
          </a:xfrm>
          <a:prstGeom prst="rect">
            <a:avLst/>
          </a:prstGeom>
        </p:spPr>
      </p:pic>
      <p:sp>
        <p:nvSpPr>
          <p:cNvPr id="6" name="Content Placeholder 2">
            <a:extLst>
              <a:ext uri="{FF2B5EF4-FFF2-40B4-BE49-F238E27FC236}">
                <a16:creationId xmlns:a16="http://schemas.microsoft.com/office/drawing/2014/main" id="{63EFE1CC-D428-F274-D68A-10E39B7A0BDC}"/>
              </a:ext>
            </a:extLst>
          </p:cNvPr>
          <p:cNvSpPr txBox="1">
            <a:spLocks/>
          </p:cNvSpPr>
          <p:nvPr/>
        </p:nvSpPr>
        <p:spPr>
          <a:xfrm>
            <a:off x="313179" y="2586648"/>
            <a:ext cx="11565642" cy="184613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3526">
              <a:tabLst>
                <a:tab pos="275353" algn="l"/>
              </a:tabLst>
              <a:defRPr/>
            </a:pPr>
            <a:r>
              <a:rPr lang="en-US" sz="3200" b="1" i="1">
                <a:solidFill>
                  <a:schemeClr val="bg1"/>
                </a:solidFill>
                <a:latin typeface="Arial (Headings)"/>
                <a:ea typeface="Calibri Light"/>
                <a:cs typeface="Calibri Light"/>
              </a:rPr>
              <a:t>WHAT ARE THE BEST PRACTICES FOR AN EFFECTIVE MEETING? </a:t>
            </a:r>
          </a:p>
          <a:p>
            <a:endParaRPr lang="en-US" i="1">
              <a:ea typeface="Calibri"/>
              <a:cs typeface="Calibri"/>
            </a:endParaRPr>
          </a:p>
        </p:txBody>
      </p:sp>
    </p:spTree>
    <p:extLst>
      <p:ext uri="{BB962C8B-B14F-4D97-AF65-F5344CB8AC3E}">
        <p14:creationId xmlns:p14="http://schemas.microsoft.com/office/powerpoint/2010/main" val="397326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2971-E3BD-C469-2A47-1C06F926438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AEC4CEF-B066-85D7-D406-997A3263D96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BEST PRACTICES FOR EFFECTIVE MEETINGS</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8607AE44-2E7C-538B-0655-0BEDD7206BC9}"/>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368FC6D0-69ED-E423-D498-CED42DCDA8D5}"/>
              </a:ext>
            </a:extLst>
          </p:cNvPr>
          <p:cNvSpPr txBox="1"/>
          <p:nvPr/>
        </p:nvSpPr>
        <p:spPr>
          <a:xfrm>
            <a:off x="2943456" y="1254755"/>
            <a:ext cx="9114291" cy="681042"/>
          </a:xfrm>
          <a:prstGeom prst="rect">
            <a:avLst/>
          </a:prstGeom>
          <a:noFill/>
        </p:spPr>
        <p:txBody>
          <a:bodyPr wrap="square" lIns="90000" rIns="90000" rtlCol="0" anchor="ctr">
            <a:noAutofit/>
          </a:bodyPr>
          <a:lstStyle/>
          <a:p>
            <a:pPr>
              <a:spcBef>
                <a:spcPts val="2500"/>
              </a:spcBef>
            </a:pPr>
            <a:r>
              <a:rPr lang="en-US" sz="1800">
                <a:solidFill>
                  <a:srgbClr val="243782"/>
                </a:solidFill>
                <a:latin typeface="Arial MT"/>
              </a:rPr>
              <a:t>Respect for Schedules: Encouraging Punctuality</a:t>
            </a:r>
            <a:r>
              <a:rPr lang="en-US">
                <a:solidFill>
                  <a:srgbClr val="243782"/>
                </a:solidFill>
                <a:latin typeface="Arial MT"/>
              </a:rPr>
              <a:t>:  </a:t>
            </a:r>
            <a:r>
              <a:rPr lang="en-US" sz="1800">
                <a:solidFill>
                  <a:srgbClr val="243782"/>
                </a:solidFill>
                <a:latin typeface="Arial MT"/>
              </a:rPr>
              <a:t>Maintaining Productivity</a:t>
            </a:r>
            <a:r>
              <a:rPr lang="en-US">
                <a:solidFill>
                  <a:srgbClr val="243782"/>
                </a:solidFill>
                <a:latin typeface="Arial MT"/>
              </a:rPr>
              <a:t> </a:t>
            </a:r>
            <a:endParaRPr lang="en-US" sz="1800">
              <a:solidFill>
                <a:srgbClr val="243782"/>
              </a:solidFill>
              <a:latin typeface="Arial MT"/>
            </a:endParaRPr>
          </a:p>
        </p:txBody>
      </p:sp>
      <p:sp>
        <p:nvSpPr>
          <p:cNvPr id="32" name="TextBox 31">
            <a:extLst>
              <a:ext uri="{FF2B5EF4-FFF2-40B4-BE49-F238E27FC236}">
                <a16:creationId xmlns:a16="http://schemas.microsoft.com/office/drawing/2014/main" id="{7BB6DBDC-E868-BBCB-9C90-656F022152A4}"/>
              </a:ext>
            </a:extLst>
          </p:cNvPr>
          <p:cNvSpPr txBox="1"/>
          <p:nvPr/>
        </p:nvSpPr>
        <p:spPr>
          <a:xfrm>
            <a:off x="868512" y="1384802"/>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PUNCTUALITY</a:t>
            </a:r>
          </a:p>
        </p:txBody>
      </p:sp>
      <p:sp>
        <p:nvSpPr>
          <p:cNvPr id="5" name="Rounded Rectangle 3">
            <a:extLst>
              <a:ext uri="{FF2B5EF4-FFF2-40B4-BE49-F238E27FC236}">
                <a16:creationId xmlns:a16="http://schemas.microsoft.com/office/drawing/2014/main" id="{221A4F8E-1840-D89D-E622-931EFDDB794F}"/>
              </a:ext>
            </a:extLst>
          </p:cNvPr>
          <p:cNvSpPr>
            <a:spLocks/>
          </p:cNvSpPr>
          <p:nvPr/>
        </p:nvSpPr>
        <p:spPr>
          <a:xfrm>
            <a:off x="668573" y="2213800"/>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18" name="TextBox 17">
            <a:extLst>
              <a:ext uri="{FF2B5EF4-FFF2-40B4-BE49-F238E27FC236}">
                <a16:creationId xmlns:a16="http://schemas.microsoft.com/office/drawing/2014/main" id="{F290C6A3-D7E5-2608-888E-B2A2B54779A6}"/>
              </a:ext>
            </a:extLst>
          </p:cNvPr>
          <p:cNvSpPr txBox="1"/>
          <p:nvPr/>
        </p:nvSpPr>
        <p:spPr>
          <a:xfrm>
            <a:off x="868512" y="2414965"/>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FOCUS</a:t>
            </a:r>
          </a:p>
        </p:txBody>
      </p:sp>
      <p:sp>
        <p:nvSpPr>
          <p:cNvPr id="54" name="Rounded Rectangle 3">
            <a:extLst>
              <a:ext uri="{FF2B5EF4-FFF2-40B4-BE49-F238E27FC236}">
                <a16:creationId xmlns:a16="http://schemas.microsoft.com/office/drawing/2014/main" id="{8C8CAF1D-75EF-0ECF-7051-474C9496BDCC}"/>
              </a:ext>
            </a:extLst>
          </p:cNvPr>
          <p:cNvSpPr>
            <a:spLocks/>
          </p:cNvSpPr>
          <p:nvPr/>
        </p:nvSpPr>
        <p:spPr>
          <a:xfrm>
            <a:off x="668573" y="324396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56" name="TextBox 55">
            <a:extLst>
              <a:ext uri="{FF2B5EF4-FFF2-40B4-BE49-F238E27FC236}">
                <a16:creationId xmlns:a16="http://schemas.microsoft.com/office/drawing/2014/main" id="{AFF55C4D-6637-F6BC-F6E4-28DE8B37E2AE}"/>
              </a:ext>
            </a:extLst>
          </p:cNvPr>
          <p:cNvSpPr txBox="1"/>
          <p:nvPr/>
        </p:nvSpPr>
        <p:spPr>
          <a:xfrm>
            <a:off x="2943456" y="3315081"/>
            <a:ext cx="7848071" cy="681042"/>
          </a:xfrm>
          <a:prstGeom prst="rect">
            <a:avLst/>
          </a:prstGeom>
          <a:noFill/>
        </p:spPr>
        <p:txBody>
          <a:bodyPr wrap="square" lIns="90000" rIns="90000" rtlCol="0" anchor="ctr">
            <a:noAutofit/>
          </a:bodyPr>
          <a:lstStyle/>
          <a:p>
            <a:pPr>
              <a:spcBef>
                <a:spcPts val="2500"/>
              </a:spcBef>
            </a:pPr>
            <a:r>
              <a:rPr lang="en-US">
                <a:solidFill>
                  <a:srgbClr val="243782"/>
                </a:solidFill>
                <a:latin typeface="Arial MT"/>
              </a:rPr>
              <a:t>Fostering Ownership: Collaboration Benefits:  Innovative Solutions</a:t>
            </a:r>
          </a:p>
        </p:txBody>
      </p:sp>
      <p:sp>
        <p:nvSpPr>
          <p:cNvPr id="58" name="TextBox 57">
            <a:extLst>
              <a:ext uri="{FF2B5EF4-FFF2-40B4-BE49-F238E27FC236}">
                <a16:creationId xmlns:a16="http://schemas.microsoft.com/office/drawing/2014/main" id="{39D5A648-0C11-30C4-70C1-FE8BC8FD27A7}"/>
              </a:ext>
            </a:extLst>
          </p:cNvPr>
          <p:cNvSpPr txBox="1"/>
          <p:nvPr/>
        </p:nvSpPr>
        <p:spPr>
          <a:xfrm>
            <a:off x="868512" y="3445128"/>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PARTICIPATION</a:t>
            </a:r>
          </a:p>
        </p:txBody>
      </p:sp>
      <p:sp>
        <p:nvSpPr>
          <p:cNvPr id="60" name="Rounded Rectangle 3">
            <a:extLst>
              <a:ext uri="{FF2B5EF4-FFF2-40B4-BE49-F238E27FC236}">
                <a16:creationId xmlns:a16="http://schemas.microsoft.com/office/drawing/2014/main" id="{4AD0A670-BBBE-4661-A8B1-B8DCB65FD0D6}"/>
              </a:ext>
            </a:extLst>
          </p:cNvPr>
          <p:cNvSpPr>
            <a:spLocks/>
          </p:cNvSpPr>
          <p:nvPr/>
        </p:nvSpPr>
        <p:spPr>
          <a:xfrm>
            <a:off x="668573" y="4287659"/>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62" name="TextBox 61">
            <a:extLst>
              <a:ext uri="{FF2B5EF4-FFF2-40B4-BE49-F238E27FC236}">
                <a16:creationId xmlns:a16="http://schemas.microsoft.com/office/drawing/2014/main" id="{4BDADD2F-FEF2-8E07-B4F2-52E0DE7F7D96}"/>
              </a:ext>
            </a:extLst>
          </p:cNvPr>
          <p:cNvSpPr txBox="1"/>
          <p:nvPr/>
        </p:nvSpPr>
        <p:spPr>
          <a:xfrm>
            <a:off x="2943456" y="4358777"/>
            <a:ext cx="8123325" cy="681042"/>
          </a:xfrm>
          <a:prstGeom prst="rect">
            <a:avLst/>
          </a:prstGeom>
          <a:noFill/>
        </p:spPr>
        <p:txBody>
          <a:bodyPr wrap="square" lIns="90000" rIns="90000" rtlCol="0" anchor="ctr">
            <a:noAutofit/>
          </a:bodyPr>
          <a:lstStyle/>
          <a:p>
            <a:pPr>
              <a:spcBef>
                <a:spcPts val="2500"/>
              </a:spcBef>
            </a:pPr>
            <a:r>
              <a:rPr lang="en-US">
                <a:solidFill>
                  <a:srgbClr val="243782"/>
                </a:solidFill>
                <a:latin typeface="Arial MT"/>
              </a:rPr>
              <a:t>Factual Discussions:  Tracking Progress:  Motivating Team Members </a:t>
            </a:r>
          </a:p>
        </p:txBody>
      </p:sp>
      <p:sp>
        <p:nvSpPr>
          <p:cNvPr id="64" name="TextBox 63">
            <a:extLst>
              <a:ext uri="{FF2B5EF4-FFF2-40B4-BE49-F238E27FC236}">
                <a16:creationId xmlns:a16="http://schemas.microsoft.com/office/drawing/2014/main" id="{E9F68C69-7AB5-41B2-6BE3-F9A7A1F5AB47}"/>
              </a:ext>
            </a:extLst>
          </p:cNvPr>
          <p:cNvSpPr txBox="1"/>
          <p:nvPr/>
        </p:nvSpPr>
        <p:spPr>
          <a:xfrm>
            <a:off x="868512" y="4488824"/>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DATA</a:t>
            </a:r>
          </a:p>
        </p:txBody>
      </p:sp>
      <p:sp>
        <p:nvSpPr>
          <p:cNvPr id="66" name="Rounded Rectangle 3">
            <a:extLst>
              <a:ext uri="{FF2B5EF4-FFF2-40B4-BE49-F238E27FC236}">
                <a16:creationId xmlns:a16="http://schemas.microsoft.com/office/drawing/2014/main" id="{5DF71560-EDDC-FEFD-DFEB-EC0606003A54}"/>
              </a:ext>
            </a:extLst>
          </p:cNvPr>
          <p:cNvSpPr>
            <a:spLocks/>
          </p:cNvSpPr>
          <p:nvPr/>
        </p:nvSpPr>
        <p:spPr>
          <a:xfrm>
            <a:off x="668573" y="5278221"/>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68" name="TextBox 67">
            <a:extLst>
              <a:ext uri="{FF2B5EF4-FFF2-40B4-BE49-F238E27FC236}">
                <a16:creationId xmlns:a16="http://schemas.microsoft.com/office/drawing/2014/main" id="{6449230F-7A8B-13D5-DD4C-C92B61972064}"/>
              </a:ext>
            </a:extLst>
          </p:cNvPr>
          <p:cNvSpPr txBox="1"/>
          <p:nvPr/>
        </p:nvSpPr>
        <p:spPr>
          <a:xfrm>
            <a:off x="2943456" y="5349339"/>
            <a:ext cx="8402189" cy="681042"/>
          </a:xfrm>
          <a:prstGeom prst="rect">
            <a:avLst/>
          </a:prstGeom>
          <a:noFill/>
        </p:spPr>
        <p:txBody>
          <a:bodyPr wrap="square" lIns="90000" rIns="90000" rtlCol="0" anchor="ctr">
            <a:noAutofit/>
          </a:bodyPr>
          <a:lstStyle/>
          <a:p>
            <a:r>
              <a:rPr lang="en-US" sz="1800" kern="1200">
                <a:solidFill>
                  <a:srgbClr val="243782"/>
                </a:solidFill>
                <a:latin typeface="Arial (Headings)"/>
              </a:rPr>
              <a:t>Boosting Team Morale:  Encouraging Proactivity:  Recognizing Achievements</a:t>
            </a:r>
          </a:p>
        </p:txBody>
      </p:sp>
      <p:sp>
        <p:nvSpPr>
          <p:cNvPr id="70" name="TextBox 69">
            <a:extLst>
              <a:ext uri="{FF2B5EF4-FFF2-40B4-BE49-F238E27FC236}">
                <a16:creationId xmlns:a16="http://schemas.microsoft.com/office/drawing/2014/main" id="{07CF889F-9D84-B5E6-017E-497D521C9B64}"/>
              </a:ext>
            </a:extLst>
          </p:cNvPr>
          <p:cNvSpPr txBox="1"/>
          <p:nvPr/>
        </p:nvSpPr>
        <p:spPr>
          <a:xfrm>
            <a:off x="868512" y="5479386"/>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POSITIVITY</a:t>
            </a:r>
          </a:p>
        </p:txBody>
      </p:sp>
      <p:pic>
        <p:nvPicPr>
          <p:cNvPr id="9" name="Graphic 8" descr="Badge 1 with solid fill">
            <a:extLst>
              <a:ext uri="{FF2B5EF4-FFF2-40B4-BE49-F238E27FC236}">
                <a16:creationId xmlns:a16="http://schemas.microsoft.com/office/drawing/2014/main" id="{51476FA0-4E9B-E519-CA64-51AAF5729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pic>
        <p:nvPicPr>
          <p:cNvPr id="14" name="Graphic 13" descr="Badge with solid fill">
            <a:extLst>
              <a:ext uri="{FF2B5EF4-FFF2-40B4-BE49-F238E27FC236}">
                <a16:creationId xmlns:a16="http://schemas.microsoft.com/office/drawing/2014/main" id="{5D872D5E-B7E9-A5B6-775B-474763B5E2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253" y="1951859"/>
            <a:ext cx="914400" cy="914400"/>
          </a:xfrm>
          <a:prstGeom prst="rect">
            <a:avLst/>
          </a:prstGeom>
        </p:spPr>
      </p:pic>
      <p:pic>
        <p:nvPicPr>
          <p:cNvPr id="16" name="Graphic 15" descr="Badge 3 with solid fill">
            <a:extLst>
              <a:ext uri="{FF2B5EF4-FFF2-40B4-BE49-F238E27FC236}">
                <a16:creationId xmlns:a16="http://schemas.microsoft.com/office/drawing/2014/main" id="{5FB713B8-5563-DFCF-BA3C-53F11FEA44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253" y="3016642"/>
            <a:ext cx="914400" cy="914400"/>
          </a:xfrm>
          <a:prstGeom prst="rect">
            <a:avLst/>
          </a:prstGeom>
        </p:spPr>
      </p:pic>
      <p:pic>
        <p:nvPicPr>
          <p:cNvPr id="20" name="Graphic 19" descr="Badge 4 with solid fill">
            <a:extLst>
              <a:ext uri="{FF2B5EF4-FFF2-40B4-BE49-F238E27FC236}">
                <a16:creationId xmlns:a16="http://schemas.microsoft.com/office/drawing/2014/main" id="{D46CACD5-A1F5-5E2A-9D2E-2E61F408D4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253" y="4040969"/>
            <a:ext cx="914400" cy="914400"/>
          </a:xfrm>
          <a:prstGeom prst="rect">
            <a:avLst/>
          </a:prstGeom>
        </p:spPr>
      </p:pic>
      <p:pic>
        <p:nvPicPr>
          <p:cNvPr id="22" name="Graphic 21" descr="Badge 5 with solid fill">
            <a:extLst>
              <a:ext uri="{FF2B5EF4-FFF2-40B4-BE49-F238E27FC236}">
                <a16:creationId xmlns:a16="http://schemas.microsoft.com/office/drawing/2014/main" id="{86271DB0-C93D-BC3B-E512-53B7C5E983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9884" y="5013568"/>
            <a:ext cx="914400" cy="914400"/>
          </a:xfrm>
          <a:prstGeom prst="rect">
            <a:avLst/>
          </a:prstGeom>
        </p:spPr>
      </p:pic>
      <p:sp>
        <p:nvSpPr>
          <p:cNvPr id="3" name="TextBox 2">
            <a:extLst>
              <a:ext uri="{FF2B5EF4-FFF2-40B4-BE49-F238E27FC236}">
                <a16:creationId xmlns:a16="http://schemas.microsoft.com/office/drawing/2014/main" id="{7EE00490-1429-5B0F-7ED1-F369BF713E23}"/>
              </a:ext>
            </a:extLst>
          </p:cNvPr>
          <p:cNvSpPr txBox="1"/>
          <p:nvPr/>
        </p:nvSpPr>
        <p:spPr>
          <a:xfrm>
            <a:off x="2943456" y="2264159"/>
            <a:ext cx="9114291" cy="681042"/>
          </a:xfrm>
          <a:prstGeom prst="rect">
            <a:avLst/>
          </a:prstGeom>
          <a:noFill/>
        </p:spPr>
        <p:txBody>
          <a:bodyPr wrap="square" lIns="90000" rIns="90000" rtlCol="0" anchor="ctr">
            <a:noAutofit/>
          </a:bodyPr>
          <a:lstStyle/>
          <a:p>
            <a:pPr>
              <a:spcBef>
                <a:spcPts val="2500"/>
              </a:spcBef>
            </a:pPr>
            <a:r>
              <a:rPr lang="en-US" sz="1800">
                <a:solidFill>
                  <a:srgbClr val="243782"/>
                </a:solidFill>
                <a:latin typeface="Arial MT"/>
              </a:rPr>
              <a:t>Prevent Time-Wasting: Cover Important Topics</a:t>
            </a:r>
            <a:r>
              <a:rPr lang="en-US">
                <a:solidFill>
                  <a:srgbClr val="243782"/>
                </a:solidFill>
                <a:latin typeface="Arial MT"/>
              </a:rPr>
              <a:t>:  </a:t>
            </a:r>
            <a:r>
              <a:rPr lang="en-US" sz="1800">
                <a:solidFill>
                  <a:srgbClr val="243782"/>
                </a:solidFill>
                <a:latin typeface="Arial MT"/>
              </a:rPr>
              <a:t>Enhance Meeting Effectiveness</a:t>
            </a:r>
          </a:p>
        </p:txBody>
      </p:sp>
    </p:spTree>
    <p:custDataLst>
      <p:tags r:id="rId1"/>
    </p:custDataLst>
    <p:extLst>
      <p:ext uri="{BB962C8B-B14F-4D97-AF65-F5344CB8AC3E}">
        <p14:creationId xmlns:p14="http://schemas.microsoft.com/office/powerpoint/2010/main" val="63603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0086-DE4C-5E7F-928C-445CE7589A9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42EF2F-0B15-FAEB-78B4-935FFA8EFAF0}"/>
              </a:ext>
            </a:extLst>
          </p:cNvPr>
          <p:cNvSpPr txBox="1">
            <a:spLocks/>
          </p:cNvSpPr>
          <p:nvPr/>
        </p:nvSpPr>
        <p:spPr>
          <a:xfrm>
            <a:off x="594360" y="1536192"/>
            <a:ext cx="6057901" cy="5614378"/>
          </a:xfrm>
          <a:prstGeom prst="rect">
            <a:avLst/>
          </a:prstGeom>
        </p:spPr>
        <p:txBody>
          <a:bodyPr anchor="t">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0" indent="0">
              <a:spcBef>
                <a:spcPts val="2500"/>
              </a:spcBef>
              <a:buNone/>
            </a:pPr>
            <a:r>
              <a:rPr lang="en-US" sz="1600" b="1">
                <a:solidFill>
                  <a:srgbClr val="243782"/>
                </a:solidFill>
                <a:latin typeface="Arial MT"/>
              </a:rPr>
              <a:t>Respect for Schedules</a:t>
            </a:r>
          </a:p>
          <a:p>
            <a:pPr marL="0" lvl="1" indent="0">
              <a:buNone/>
            </a:pPr>
            <a:r>
              <a:rPr lang="en-US" sz="1600">
                <a:solidFill>
                  <a:srgbClr val="243782"/>
                </a:solidFill>
                <a:latin typeface="Arial MT"/>
              </a:rPr>
              <a:t>Starting meetings on time shows respect for everyone's busy schedules and commitments, fostering a considerate work environment.</a:t>
            </a:r>
          </a:p>
          <a:p>
            <a:pPr marL="0" indent="0">
              <a:spcBef>
                <a:spcPts val="2500"/>
              </a:spcBef>
              <a:buNone/>
            </a:pPr>
            <a:r>
              <a:rPr lang="en-US" sz="1600" b="1">
                <a:solidFill>
                  <a:srgbClr val="243782"/>
                </a:solidFill>
                <a:latin typeface="Arial MT"/>
              </a:rPr>
              <a:t>Encouraging Punctuality</a:t>
            </a:r>
          </a:p>
          <a:p>
            <a:pPr marL="0" lvl="1" indent="0">
              <a:buNone/>
            </a:pPr>
            <a:r>
              <a:rPr lang="en-US" sz="1600">
                <a:solidFill>
                  <a:srgbClr val="243782"/>
                </a:solidFill>
                <a:latin typeface="Arial MT"/>
              </a:rPr>
              <a:t>Ending meetings on time encourages team members to be punctual and accountable, promoting a culture of reliability.</a:t>
            </a:r>
          </a:p>
          <a:p>
            <a:pPr marL="0" indent="0">
              <a:spcBef>
                <a:spcPts val="2500"/>
              </a:spcBef>
              <a:buNone/>
            </a:pPr>
            <a:r>
              <a:rPr lang="en-US" sz="1600" b="1">
                <a:solidFill>
                  <a:srgbClr val="243782"/>
                </a:solidFill>
                <a:latin typeface="Arial MT"/>
              </a:rPr>
              <a:t>Maintaining Productivity</a:t>
            </a:r>
          </a:p>
          <a:p>
            <a:pPr marL="0" lvl="1" indent="0">
              <a:buNone/>
            </a:pPr>
            <a:r>
              <a:rPr lang="en-US" sz="1600">
                <a:solidFill>
                  <a:srgbClr val="243782"/>
                </a:solidFill>
                <a:latin typeface="Arial MT"/>
              </a:rPr>
              <a:t>Keeping a productive rhythm by adhering to scheduled times helps maximize efficiency and focus during meetings.</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kern="0">
              <a:solidFill>
                <a:srgbClr val="00417C"/>
              </a:solidFill>
              <a:latin typeface="Arial MT"/>
            </a:endParaRPr>
          </a:p>
        </p:txBody>
      </p:sp>
      <p:sp>
        <p:nvSpPr>
          <p:cNvPr id="5" name="Rounded Rectangle 3">
            <a:extLst>
              <a:ext uri="{FF2B5EF4-FFF2-40B4-BE49-F238E27FC236}">
                <a16:creationId xmlns:a16="http://schemas.microsoft.com/office/drawing/2014/main" id="{3A919D82-1B76-4268-20A6-30ACC6B94EBE}"/>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3" name="Rectangle 2">
            <a:extLst>
              <a:ext uri="{FF2B5EF4-FFF2-40B4-BE49-F238E27FC236}">
                <a16:creationId xmlns:a16="http://schemas.microsoft.com/office/drawing/2014/main" id="{E769D8C0-0682-F1D2-E0F7-6AB91F0CA6D0}"/>
              </a:ext>
            </a:extLst>
          </p:cNvPr>
          <p:cNvSpPr/>
          <p:nvPr/>
        </p:nvSpPr>
        <p:spPr>
          <a:xfrm>
            <a:off x="9391135" y="0"/>
            <a:ext cx="2800865" cy="467594"/>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Change Design</a:t>
            </a:r>
          </a:p>
        </p:txBody>
      </p:sp>
      <p:pic>
        <p:nvPicPr>
          <p:cNvPr id="6" name="Graphic 5" descr="Badge 1 with solid fill">
            <a:extLst>
              <a:ext uri="{FF2B5EF4-FFF2-40B4-BE49-F238E27FC236}">
                <a16:creationId xmlns:a16="http://schemas.microsoft.com/office/drawing/2014/main" id="{2C0C4D50-833B-6725-6336-A6766D5E19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49248"/>
            <a:ext cx="914400" cy="914400"/>
          </a:xfrm>
          <a:prstGeom prst="rect">
            <a:avLst/>
          </a:prstGeom>
        </p:spPr>
      </p:pic>
      <p:sp>
        <p:nvSpPr>
          <p:cNvPr id="7" name="TextBox 6">
            <a:extLst>
              <a:ext uri="{FF2B5EF4-FFF2-40B4-BE49-F238E27FC236}">
                <a16:creationId xmlns:a16="http://schemas.microsoft.com/office/drawing/2014/main" id="{E25862F6-2486-49EB-CB46-703EEEF3E052}"/>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PUNCTUALITY</a:t>
            </a:r>
          </a:p>
        </p:txBody>
      </p:sp>
    </p:spTree>
    <p:custDataLst>
      <p:tags r:id="rId1"/>
    </p:custDataLst>
    <p:extLst>
      <p:ext uri="{BB962C8B-B14F-4D97-AF65-F5344CB8AC3E}">
        <p14:creationId xmlns:p14="http://schemas.microsoft.com/office/powerpoint/2010/main" val="153955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2BF7E-943A-FCEA-AC5C-1C6FEA0BDC2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272B5D6-6DE0-CB1E-AA65-59B1B1963E50}"/>
              </a:ext>
            </a:extLst>
          </p:cNvPr>
          <p:cNvSpPr txBox="1">
            <a:spLocks/>
          </p:cNvSpPr>
          <p:nvPr/>
        </p:nvSpPr>
        <p:spPr>
          <a:xfrm>
            <a:off x="4982515" y="2936557"/>
            <a:ext cx="585909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526" fontAlgn="base">
              <a:lnSpc>
                <a:spcPct val="100000"/>
              </a:lnSpc>
              <a:spcAft>
                <a:spcPct val="0"/>
              </a:spcAft>
              <a:tabLst>
                <a:tab pos="275353" algn="l"/>
              </a:tabLst>
              <a:defRPr/>
            </a:pPr>
            <a:r>
              <a:rPr lang="en-US" sz="3200" b="1">
                <a:solidFill>
                  <a:srgbClr val="243782"/>
                </a:solidFill>
                <a:latin typeface="Arial (Headings)"/>
              </a:rPr>
              <a:t>WELCOME &amp; INTRODUCTION</a:t>
            </a:r>
          </a:p>
        </p:txBody>
      </p:sp>
      <p:pic>
        <p:nvPicPr>
          <p:cNvPr id="8" name="Picture 7" descr="image">
            <a:extLst>
              <a:ext uri="{FF2B5EF4-FFF2-40B4-BE49-F238E27FC236}">
                <a16:creationId xmlns:a16="http://schemas.microsoft.com/office/drawing/2014/main" id="{B4A6119C-0EB2-257F-7801-BB64FF01AB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211"/>
          <a:stretch/>
        </p:blipFill>
        <p:spPr bwMode="auto">
          <a:xfrm>
            <a:off x="0" y="0"/>
            <a:ext cx="3544570" cy="6569242"/>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8AB3A14-AF3F-344D-28E8-CFD87BFDB386}"/>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dirty="0">
                <a:ln>
                  <a:noFill/>
                </a:ln>
                <a:solidFill>
                  <a:prstClr val="white"/>
                </a:solidFill>
                <a:effectLst/>
                <a:uLnTx/>
                <a:uFillTx/>
                <a:latin typeface="Arial (Headings)"/>
                <a:ea typeface="+mj-ea"/>
                <a:cs typeface="+mj-cs"/>
              </a:rPr>
              <a:t>1</a:t>
            </a:r>
          </a:p>
        </p:txBody>
      </p:sp>
      <p:sp>
        <p:nvSpPr>
          <p:cNvPr id="2" name="TextBox 1">
            <a:extLst>
              <a:ext uri="{FF2B5EF4-FFF2-40B4-BE49-F238E27FC236}">
                <a16:creationId xmlns:a16="http://schemas.microsoft.com/office/drawing/2014/main" id="{0A8B76DC-F270-39BC-31C9-611E90336483}"/>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21022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1BD9F-419E-4B5D-9284-BA6125C5F9C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D375F06-CCD6-5E85-6C25-5423448DCA9F}"/>
              </a:ext>
            </a:extLst>
          </p:cNvPr>
          <p:cNvSpPr/>
          <p:nvPr/>
        </p:nvSpPr>
        <p:spPr>
          <a:xfrm>
            <a:off x="9391135" y="0"/>
            <a:ext cx="2800865" cy="467594"/>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Change Design</a:t>
            </a:r>
          </a:p>
        </p:txBody>
      </p:sp>
      <p:sp>
        <p:nvSpPr>
          <p:cNvPr id="2" name="Rounded Rectangle 3">
            <a:extLst>
              <a:ext uri="{FF2B5EF4-FFF2-40B4-BE49-F238E27FC236}">
                <a16:creationId xmlns:a16="http://schemas.microsoft.com/office/drawing/2014/main" id="{2C2A8B31-670E-653D-06E5-5A572723CE4A}"/>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a typeface="+mn-ea"/>
                <a:cs typeface="+mn-cs"/>
              </a:rPr>
              <a:t>     </a:t>
            </a:r>
          </a:p>
        </p:txBody>
      </p:sp>
      <p:pic>
        <p:nvPicPr>
          <p:cNvPr id="5" name="Graphic 4" descr="Badge with solid fill">
            <a:extLst>
              <a:ext uri="{FF2B5EF4-FFF2-40B4-BE49-F238E27FC236}">
                <a16:creationId xmlns:a16="http://schemas.microsoft.com/office/drawing/2014/main" id="{B3F01A3E-5627-96FA-82D0-F3FA88E4B1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49248"/>
            <a:ext cx="914400" cy="914400"/>
          </a:xfrm>
          <a:prstGeom prst="rect">
            <a:avLst/>
          </a:prstGeom>
        </p:spPr>
      </p:pic>
      <p:sp>
        <p:nvSpPr>
          <p:cNvPr id="23" name="TextBox 22">
            <a:extLst>
              <a:ext uri="{FF2B5EF4-FFF2-40B4-BE49-F238E27FC236}">
                <a16:creationId xmlns:a16="http://schemas.microsoft.com/office/drawing/2014/main" id="{3FCA2E87-D596-EEEF-C4F3-DFC701EF72B2}"/>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FOCUS</a:t>
            </a:r>
          </a:p>
        </p:txBody>
      </p:sp>
      <p:sp>
        <p:nvSpPr>
          <p:cNvPr id="25" name="Text Placeholder 1">
            <a:extLst>
              <a:ext uri="{FF2B5EF4-FFF2-40B4-BE49-F238E27FC236}">
                <a16:creationId xmlns:a16="http://schemas.microsoft.com/office/drawing/2014/main" id="{96DC6926-F58E-1644-6AC5-9E160B6498B5}"/>
              </a:ext>
            </a:extLst>
          </p:cNvPr>
          <p:cNvSpPr txBox="1">
            <a:spLocks/>
          </p:cNvSpPr>
          <p:nvPr/>
        </p:nvSpPr>
        <p:spPr>
          <a:xfrm>
            <a:off x="594360" y="1536192"/>
            <a:ext cx="6057901" cy="5614378"/>
          </a:xfrm>
          <a:prstGeom prst="rect">
            <a:avLst/>
          </a:prstGeom>
        </p:spPr>
        <p:txBody>
          <a:bodyPr anchor="ctr">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defTabSz="711200">
              <a:spcBef>
                <a:spcPct val="0"/>
              </a:spcBef>
              <a:spcAft>
                <a:spcPct val="35000"/>
              </a:spcAft>
            </a:pPr>
            <a:r>
              <a:rPr lang="en-US" sz="1600" b="1" dirty="0">
                <a:solidFill>
                  <a:srgbClr val="243782"/>
                </a:solidFill>
                <a:latin typeface="Arial (Headings)"/>
                <a:cs typeface="Arial" panose="020B0604020202020204" pitchFamily="34" charset="0"/>
              </a:rPr>
              <a:t>Prevent Time-Wasting</a:t>
            </a:r>
          </a:p>
          <a:p>
            <a:pPr marL="0" lvl="0" indent="0" algn="l" defTabSz="711200">
              <a:lnSpc>
                <a:spcPct val="100000"/>
              </a:lnSpc>
              <a:spcBef>
                <a:spcPct val="0"/>
              </a:spcBef>
              <a:spcAft>
                <a:spcPct val="35000"/>
              </a:spcAft>
              <a:buNone/>
            </a:pPr>
            <a:r>
              <a:rPr lang="en-US" sz="1600" kern="1200" dirty="0">
                <a:solidFill>
                  <a:srgbClr val="243782"/>
                </a:solidFill>
                <a:latin typeface="Arial MT"/>
              </a:rPr>
              <a:t>By adhering to the agenda, discussions remain purposeful, avoiding unnecessary digressions and maximizing efficiency.</a:t>
            </a:r>
          </a:p>
          <a:p>
            <a:pPr marL="0" lvl="0" indent="0" algn="l" defTabSz="711200">
              <a:lnSpc>
                <a:spcPct val="100000"/>
              </a:lnSpc>
              <a:spcBef>
                <a:spcPct val="0"/>
              </a:spcBef>
              <a:spcAft>
                <a:spcPct val="35000"/>
              </a:spcAft>
              <a:buNone/>
            </a:pPr>
            <a:endParaRPr lang="en-US" sz="1600" kern="1200" dirty="0">
              <a:solidFill>
                <a:srgbClr val="243782"/>
              </a:solidFill>
              <a:latin typeface="Arial MT"/>
            </a:endParaRPr>
          </a:p>
          <a:p>
            <a:pPr defTabSz="711200">
              <a:spcBef>
                <a:spcPct val="0"/>
              </a:spcBef>
              <a:spcAft>
                <a:spcPct val="35000"/>
              </a:spcAft>
            </a:pPr>
            <a:r>
              <a:rPr lang="en-US" sz="1600" b="1" kern="1200" dirty="0">
                <a:solidFill>
                  <a:srgbClr val="243782"/>
                </a:solidFill>
                <a:latin typeface="Arial (Headings)"/>
              </a:rPr>
              <a:t>Enhance Meeting Effectiveness</a:t>
            </a:r>
          </a:p>
          <a:p>
            <a:pPr defTabSz="711200">
              <a:spcBef>
                <a:spcPct val="0"/>
              </a:spcBef>
              <a:spcAft>
                <a:spcPct val="35000"/>
              </a:spcAft>
            </a:pPr>
            <a:r>
              <a:rPr lang="en-US" sz="1600" kern="1200" dirty="0">
                <a:solidFill>
                  <a:srgbClr val="243782"/>
                </a:solidFill>
                <a:latin typeface="Arial MT"/>
              </a:rPr>
              <a:t>Clarity in discussions fosters better decision-making and improves the overall outcome of the meeting.</a:t>
            </a:r>
          </a:p>
          <a:p>
            <a:pPr defTabSz="711200">
              <a:spcBef>
                <a:spcPct val="0"/>
              </a:spcBef>
              <a:spcAft>
                <a:spcPct val="35000"/>
              </a:spcAft>
            </a:pPr>
            <a:endParaRPr lang="en-US" sz="1600" b="1" kern="1200" dirty="0">
              <a:solidFill>
                <a:srgbClr val="243782"/>
              </a:solidFill>
              <a:latin typeface="Arial (Headings)"/>
            </a:endParaRPr>
          </a:p>
          <a:p>
            <a:pPr defTabSz="711200">
              <a:spcBef>
                <a:spcPct val="0"/>
              </a:spcBef>
              <a:spcAft>
                <a:spcPct val="35000"/>
              </a:spcAft>
            </a:pPr>
            <a:r>
              <a:rPr lang="en-US" sz="1600" b="1" kern="1200" dirty="0">
                <a:solidFill>
                  <a:srgbClr val="243782"/>
                </a:solidFill>
                <a:latin typeface="Arial (Headings)"/>
              </a:rPr>
              <a:t>Cover Important Topics</a:t>
            </a:r>
          </a:p>
          <a:p>
            <a:pPr defTabSz="711200">
              <a:spcBef>
                <a:spcPct val="0"/>
              </a:spcBef>
              <a:spcAft>
                <a:spcPct val="35000"/>
              </a:spcAft>
            </a:pPr>
            <a:r>
              <a:rPr lang="en-US" sz="1600" kern="1200" dirty="0">
                <a:solidFill>
                  <a:srgbClr val="243782"/>
                </a:solidFill>
                <a:latin typeface="Arial MT"/>
              </a:rPr>
              <a:t>Focusing on the agenda ensures that all critical topics are addressed, and valuable insights are shared.</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dirty="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dirty="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kern="0" dirty="0">
              <a:solidFill>
                <a:srgbClr val="00417C"/>
              </a:solidFill>
              <a:latin typeface="Arial MT"/>
            </a:endParaRPr>
          </a:p>
        </p:txBody>
      </p:sp>
    </p:spTree>
    <p:custDataLst>
      <p:tags r:id="rId1"/>
    </p:custDataLst>
    <p:extLst>
      <p:ext uri="{BB962C8B-B14F-4D97-AF65-F5344CB8AC3E}">
        <p14:creationId xmlns:p14="http://schemas.microsoft.com/office/powerpoint/2010/main" val="159831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59E90373-EFBF-D437-B380-016B7E99C0B7}"/>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a typeface="+mn-ea"/>
                <a:cs typeface="+mn-cs"/>
              </a:rPr>
              <a:t>     </a:t>
            </a:r>
          </a:p>
        </p:txBody>
      </p:sp>
      <p:pic>
        <p:nvPicPr>
          <p:cNvPr id="11" name="Graphic 10" descr="Badge 3 with solid fill">
            <a:extLst>
              <a:ext uri="{FF2B5EF4-FFF2-40B4-BE49-F238E27FC236}">
                <a16:creationId xmlns:a16="http://schemas.microsoft.com/office/drawing/2014/main" id="{6A102142-90C3-ACD0-7205-EDDB7FA5E7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253" y="49248"/>
            <a:ext cx="914400" cy="914400"/>
          </a:xfrm>
          <a:prstGeom prst="rect">
            <a:avLst/>
          </a:prstGeom>
        </p:spPr>
      </p:pic>
      <p:sp>
        <p:nvSpPr>
          <p:cNvPr id="5" name="Content Placeholder 3">
            <a:extLst>
              <a:ext uri="{FF2B5EF4-FFF2-40B4-BE49-F238E27FC236}">
                <a16:creationId xmlns:a16="http://schemas.microsoft.com/office/drawing/2014/main" id="{AB875652-A5E7-6324-8177-4193523A2DCC}"/>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4360" y="1536192"/>
            <a:ext cx="6039128" cy="43233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500"/>
              </a:spcBef>
            </a:pPr>
            <a:r>
              <a:rPr lang="en-US" b="1">
                <a:solidFill>
                  <a:srgbClr val="243782"/>
                </a:solidFill>
                <a:latin typeface="Arial MT"/>
              </a:rPr>
              <a:t>Fostering Ownership</a:t>
            </a:r>
          </a:p>
          <a:p>
            <a:pPr marL="0" lvl="1"/>
            <a:r>
              <a:rPr lang="en-US" sz="1600">
                <a:solidFill>
                  <a:srgbClr val="243782"/>
                </a:solidFill>
                <a:latin typeface="Arial MT"/>
              </a:rPr>
              <a:t>Encouraging participation helps team members feel a sense of ownership over their contributions, enhancing their commitment to the project.</a:t>
            </a:r>
          </a:p>
          <a:p>
            <a:pPr>
              <a:spcBef>
                <a:spcPts val="2500"/>
              </a:spcBef>
            </a:pPr>
            <a:r>
              <a:rPr lang="en-US" b="1">
                <a:solidFill>
                  <a:srgbClr val="243782"/>
                </a:solidFill>
                <a:latin typeface="Arial MT"/>
              </a:rPr>
              <a:t>Collaboration Benefits</a:t>
            </a:r>
          </a:p>
          <a:p>
            <a:pPr marL="0" lvl="1"/>
            <a:r>
              <a:rPr lang="en-US" sz="1600">
                <a:solidFill>
                  <a:srgbClr val="243782"/>
                </a:solidFill>
                <a:latin typeface="Arial MT"/>
              </a:rPr>
              <a:t>When all members participate, it fosters collaboration, leading to more effective communication and stronger team dynamics.</a:t>
            </a:r>
          </a:p>
          <a:p>
            <a:pPr>
              <a:spcBef>
                <a:spcPts val="2500"/>
              </a:spcBef>
            </a:pPr>
            <a:r>
              <a:rPr lang="en-US" b="1">
                <a:solidFill>
                  <a:srgbClr val="243782"/>
                </a:solidFill>
                <a:latin typeface="Arial MT"/>
              </a:rPr>
              <a:t>Innovative Solutions</a:t>
            </a:r>
          </a:p>
          <a:p>
            <a:pPr marL="0" lvl="1"/>
            <a:r>
              <a:rPr lang="en-US" sz="1600">
                <a:solidFill>
                  <a:srgbClr val="243782"/>
                </a:solidFill>
                <a:latin typeface="Arial MT"/>
              </a:rPr>
              <a:t>Diversity in input can spark innovative ideas and solutions that might not arise in a less inclusive environment.</a:t>
            </a:r>
          </a:p>
        </p:txBody>
      </p:sp>
      <p:sp>
        <p:nvSpPr>
          <p:cNvPr id="10" name="TextBox 9">
            <a:extLst>
              <a:ext uri="{FF2B5EF4-FFF2-40B4-BE49-F238E27FC236}">
                <a16:creationId xmlns:a16="http://schemas.microsoft.com/office/drawing/2014/main" id="{183450B6-F701-66A4-CCC9-80CFCB689CF9}"/>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PARTICIPATION</a:t>
            </a:r>
          </a:p>
        </p:txBody>
      </p:sp>
    </p:spTree>
    <p:extLst>
      <p:ext uri="{BB962C8B-B14F-4D97-AF65-F5344CB8AC3E}">
        <p14:creationId xmlns:p14="http://schemas.microsoft.com/office/powerpoint/2010/main" val="113206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07BCC8C3-EB57-3573-6999-8C8657E49244}"/>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a typeface="+mn-ea"/>
                <a:cs typeface="+mn-cs"/>
              </a:rPr>
              <a:t>     </a:t>
            </a:r>
          </a:p>
        </p:txBody>
      </p:sp>
      <p:pic>
        <p:nvPicPr>
          <p:cNvPr id="8" name="Graphic 7" descr="Badge 4 with solid fill">
            <a:extLst>
              <a:ext uri="{FF2B5EF4-FFF2-40B4-BE49-F238E27FC236}">
                <a16:creationId xmlns:a16="http://schemas.microsoft.com/office/drawing/2014/main" id="{EBD09D80-38CB-4BE5-387C-D886312649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253" y="49248"/>
            <a:ext cx="914400" cy="914400"/>
          </a:xfrm>
          <a:prstGeom prst="rect">
            <a:avLst/>
          </a:prstGeom>
        </p:spPr>
      </p:pic>
      <p:sp>
        <p:nvSpPr>
          <p:cNvPr id="5" name="Content Placeholder 3">
            <a:extLst>
              <a:ext uri="{FF2B5EF4-FFF2-40B4-BE49-F238E27FC236}">
                <a16:creationId xmlns:a16="http://schemas.microsoft.com/office/drawing/2014/main" id="{E0ED28DC-ED45-490A-1401-D1FCD5B3E393}"/>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4360" y="1536192"/>
            <a:ext cx="6847840" cy="38327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500"/>
              </a:spcBef>
            </a:pPr>
            <a:r>
              <a:rPr lang="en-US" b="1">
                <a:solidFill>
                  <a:srgbClr val="243782"/>
                </a:solidFill>
                <a:latin typeface="Arial MT"/>
              </a:rPr>
              <a:t>Factual Discussions</a:t>
            </a:r>
          </a:p>
          <a:p>
            <a:pPr marL="0" lvl="1"/>
            <a:r>
              <a:rPr lang="en-US" sz="1600">
                <a:solidFill>
                  <a:srgbClr val="243782"/>
                </a:solidFill>
                <a:latin typeface="Arial MT"/>
              </a:rPr>
              <a:t>Utilizing data in meetings fosters factual discussions, ensuring decisions are based on actual information.</a:t>
            </a:r>
          </a:p>
          <a:p>
            <a:pPr>
              <a:spcBef>
                <a:spcPts val="2500"/>
              </a:spcBef>
            </a:pPr>
            <a:r>
              <a:rPr lang="en-US" b="1">
                <a:solidFill>
                  <a:srgbClr val="243782"/>
                </a:solidFill>
                <a:latin typeface="Arial MT"/>
              </a:rPr>
              <a:t>Tracking Progress</a:t>
            </a:r>
          </a:p>
          <a:p>
            <a:pPr marL="0" lvl="1"/>
            <a:r>
              <a:rPr lang="en-US" sz="1600">
                <a:solidFill>
                  <a:srgbClr val="243782"/>
                </a:solidFill>
                <a:latin typeface="Arial MT"/>
              </a:rPr>
              <a:t>Data aids in tracking team progress, allowing for adjustments and improvements in performance.</a:t>
            </a:r>
          </a:p>
          <a:p>
            <a:pPr>
              <a:spcBef>
                <a:spcPts val="2500"/>
              </a:spcBef>
            </a:pPr>
            <a:r>
              <a:rPr lang="en-US" b="1">
                <a:solidFill>
                  <a:srgbClr val="243782"/>
                </a:solidFill>
                <a:latin typeface="Arial MT"/>
              </a:rPr>
              <a:t>Motivating Team Members</a:t>
            </a:r>
          </a:p>
          <a:p>
            <a:pPr marL="0" lvl="1"/>
            <a:r>
              <a:rPr lang="en-US" sz="1600">
                <a:solidFill>
                  <a:srgbClr val="243782"/>
                </a:solidFill>
                <a:latin typeface="Arial MT"/>
              </a:rPr>
              <a:t>Concrete results derived from data can motivate team members and boost morale through recognition of achievements.</a:t>
            </a:r>
          </a:p>
        </p:txBody>
      </p:sp>
      <p:sp>
        <p:nvSpPr>
          <p:cNvPr id="4" name="TextBox 3">
            <a:extLst>
              <a:ext uri="{FF2B5EF4-FFF2-40B4-BE49-F238E27FC236}">
                <a16:creationId xmlns:a16="http://schemas.microsoft.com/office/drawing/2014/main" id="{5D67291B-CEFD-F2AF-C368-BA344D3F3E8D}"/>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DATA</a:t>
            </a:r>
          </a:p>
        </p:txBody>
      </p:sp>
    </p:spTree>
    <p:extLst>
      <p:ext uri="{BB962C8B-B14F-4D97-AF65-F5344CB8AC3E}">
        <p14:creationId xmlns:p14="http://schemas.microsoft.com/office/powerpoint/2010/main" val="177273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
            <a:extLst>
              <a:ext uri="{FF2B5EF4-FFF2-40B4-BE49-F238E27FC236}">
                <a16:creationId xmlns:a16="http://schemas.microsoft.com/office/drawing/2014/main" id="{D3D13A57-40E9-C4BE-7AE1-32F021C099DB}"/>
              </a:ext>
            </a:extLst>
          </p:cNvPr>
          <p:cNvSpPr>
            <a:spLocks/>
          </p:cNvSpPr>
          <p:nvPr/>
        </p:nvSpPr>
        <p:spPr>
          <a:xfrm>
            <a:off x="668573" y="30285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a typeface="+mn-ea"/>
                <a:cs typeface="+mn-cs"/>
              </a:rPr>
              <a:t>     </a:t>
            </a:r>
          </a:p>
        </p:txBody>
      </p:sp>
      <p:pic>
        <p:nvPicPr>
          <p:cNvPr id="2" name="Graphic 1" descr="Badge 5 with solid fill">
            <a:extLst>
              <a:ext uri="{FF2B5EF4-FFF2-40B4-BE49-F238E27FC236}">
                <a16:creationId xmlns:a16="http://schemas.microsoft.com/office/drawing/2014/main" id="{35C1B01D-8DD2-E3FF-E601-B7709BC43A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253" y="49248"/>
            <a:ext cx="914400" cy="914400"/>
          </a:xfrm>
          <a:prstGeom prst="rect">
            <a:avLst/>
          </a:prstGeom>
        </p:spPr>
      </p:pic>
      <p:sp>
        <p:nvSpPr>
          <p:cNvPr id="42" name="Rectangle 41">
            <a:extLst>
              <a:ext uri="{FF2B5EF4-FFF2-40B4-BE49-F238E27FC236}">
                <a16:creationId xmlns:a16="http://schemas.microsoft.com/office/drawing/2014/main" id="{BFE00150-1146-1EA3-4835-8832D2D336A0}"/>
              </a:ext>
            </a:extLst>
          </p:cNvPr>
          <p:cNvSpPr/>
          <p:nvPr/>
        </p:nvSpPr>
        <p:spPr>
          <a:xfrm>
            <a:off x="1541157" y="2608255"/>
            <a:ext cx="4386613" cy="2982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44" name="Group 43">
            <a:extLst>
              <a:ext uri="{FF2B5EF4-FFF2-40B4-BE49-F238E27FC236}">
                <a16:creationId xmlns:a16="http://schemas.microsoft.com/office/drawing/2014/main" id="{4D5134D0-F9B0-061A-4EC1-37C547BC9125}"/>
              </a:ext>
            </a:extLst>
          </p:cNvPr>
          <p:cNvGrpSpPr/>
          <p:nvPr/>
        </p:nvGrpSpPr>
        <p:grpSpPr>
          <a:xfrm>
            <a:off x="594360" y="1536192"/>
            <a:ext cx="6241517" cy="1439247"/>
            <a:chOff x="2480474" y="2637728"/>
            <a:chExt cx="4386613" cy="1439247"/>
          </a:xfrm>
        </p:grpSpPr>
        <p:sp>
          <p:nvSpPr>
            <p:cNvPr id="45" name="Rectangle 44">
              <a:extLst>
                <a:ext uri="{FF2B5EF4-FFF2-40B4-BE49-F238E27FC236}">
                  <a16:creationId xmlns:a16="http://schemas.microsoft.com/office/drawing/2014/main" id="{046A2E5C-7AAB-963C-6FC3-B47191F31F61}"/>
                </a:ext>
              </a:extLst>
            </p:cNvPr>
            <p:cNvSpPr/>
            <p:nvPr/>
          </p:nvSpPr>
          <p:spPr>
            <a:xfrm>
              <a:off x="2480474" y="2751011"/>
              <a:ext cx="4386613" cy="13259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6" name="TextBox 45">
              <a:extLst>
                <a:ext uri="{FF2B5EF4-FFF2-40B4-BE49-F238E27FC236}">
                  <a16:creationId xmlns:a16="http://schemas.microsoft.com/office/drawing/2014/main" id="{04136590-8F15-C755-68FE-3C936DF8DC83}"/>
                </a:ext>
              </a:extLst>
            </p:cNvPr>
            <p:cNvSpPr txBox="1"/>
            <p:nvPr/>
          </p:nvSpPr>
          <p:spPr>
            <a:xfrm>
              <a:off x="2480474" y="2637728"/>
              <a:ext cx="4386613" cy="13259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20320" rIns="20320" bIns="20320" numCol="1" spcCol="1270" anchor="t" anchorCtr="0">
              <a:noAutofit/>
            </a:bodyPr>
            <a:lstStyle/>
            <a:p>
              <a:pPr marL="0" marR="0" lvl="0" indent="0" algn="l" defTabSz="711200" rtl="0" eaLnBrk="1" fontAlgn="auto" latinLnBrk="0" hangingPunct="1">
                <a:lnSpc>
                  <a:spcPct val="100000"/>
                </a:lnSpc>
                <a:spcBef>
                  <a:spcPct val="0"/>
                </a:spcBef>
                <a:spcAft>
                  <a:spcPct val="35000"/>
                </a:spcAft>
                <a:buClrTx/>
                <a:buSzTx/>
                <a:buFontTx/>
                <a:buNone/>
                <a:tabLst/>
                <a:defRPr b="1"/>
              </a:pPr>
              <a:r>
                <a:rPr kumimoji="0" lang="en-US" sz="1600" b="1" i="0" u="none" strike="noStrike" kern="1200" cap="none" spc="0" normalizeH="0" baseline="0" noProof="0">
                  <a:ln>
                    <a:noFill/>
                  </a:ln>
                  <a:solidFill>
                    <a:srgbClr val="243782"/>
                  </a:solidFill>
                  <a:effectLst/>
                  <a:uLnTx/>
                  <a:uFillTx/>
                  <a:latin typeface="Arial (Headings)"/>
                  <a:ea typeface="+mn-ea"/>
                  <a:cs typeface="+mn-cs"/>
                </a:rPr>
                <a:t>Boosting Team Morale</a:t>
              </a:r>
            </a:p>
            <a:p>
              <a:pPr marL="0" lvl="0" indent="0" algn="l" defTabSz="711200">
                <a:lnSpc>
                  <a:spcPct val="100000"/>
                </a:lnSpc>
                <a:spcBef>
                  <a:spcPct val="0"/>
                </a:spcBef>
                <a:spcAft>
                  <a:spcPct val="35000"/>
                </a:spcAft>
                <a:buNone/>
              </a:pPr>
              <a:r>
                <a:rPr lang="en-US" sz="1600" kern="1200">
                  <a:solidFill>
                    <a:srgbClr val="243782"/>
                  </a:solidFill>
                  <a:latin typeface="Arial MT"/>
                </a:rPr>
                <a:t>Creating a positive atmosphere enhances team morale and makes members feel valued and motivated to contribute.</a:t>
              </a:r>
            </a:p>
            <a:p>
              <a:pPr marL="0" lvl="0" indent="0" algn="l" defTabSz="711200">
                <a:lnSpc>
                  <a:spcPct val="100000"/>
                </a:lnSpc>
                <a:spcBef>
                  <a:spcPct val="0"/>
                </a:spcBef>
                <a:spcAft>
                  <a:spcPct val="35000"/>
                </a:spcAft>
                <a:buNone/>
              </a:pPr>
              <a:endParaRPr lang="en-US" sz="1600" kern="1200">
                <a:solidFill>
                  <a:srgbClr val="243782"/>
                </a:solidFill>
                <a:latin typeface="Arial MT"/>
              </a:endParaRPr>
            </a:p>
            <a:p>
              <a:pPr marL="0" marR="0" lvl="0" indent="0" algn="l" defTabSz="711200" rtl="0" eaLnBrk="1" fontAlgn="auto" latinLnBrk="0" hangingPunct="1">
                <a:lnSpc>
                  <a:spcPct val="100000"/>
                </a:lnSpc>
                <a:spcBef>
                  <a:spcPct val="0"/>
                </a:spcBef>
                <a:spcAft>
                  <a:spcPct val="35000"/>
                </a:spcAft>
                <a:buClrTx/>
                <a:buSzTx/>
                <a:buFontTx/>
                <a:buNone/>
                <a:tabLst/>
                <a:defRPr b="1"/>
              </a:pPr>
              <a:r>
                <a:rPr kumimoji="0" lang="en-US" sz="1600" b="1" i="0" u="none" strike="noStrike" kern="1200" cap="none" spc="0" normalizeH="0" baseline="0" noProof="0">
                  <a:ln>
                    <a:noFill/>
                  </a:ln>
                  <a:solidFill>
                    <a:srgbClr val="243782"/>
                  </a:solidFill>
                  <a:effectLst/>
                  <a:uLnTx/>
                  <a:uFillTx/>
                  <a:latin typeface="Arial (Headings)"/>
                  <a:ea typeface="+mn-ea"/>
                  <a:cs typeface="+mn-cs"/>
                </a:rPr>
                <a:t>Encouraging Proactivity</a:t>
              </a:r>
            </a:p>
            <a:p>
              <a:pPr marL="0" marR="0" lvl="0" indent="0" algn="l"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243782"/>
                  </a:solidFill>
                  <a:effectLst/>
                  <a:uLnTx/>
                  <a:uFillTx/>
                  <a:latin typeface="Calibri" panose="020F0502020204030204"/>
                  <a:ea typeface="+mn-ea"/>
                  <a:cs typeface="+mn-cs"/>
                </a:rPr>
                <a:t>A motivating environment encourages team members to take initiative and approach challenges with confidence and creativity.</a:t>
              </a:r>
            </a:p>
            <a:p>
              <a:pPr marL="0" marR="0" lvl="0" indent="0" algn="l" defTabSz="711200" rtl="0" eaLnBrk="1" fontAlgn="auto" latinLnBrk="0" hangingPunct="1">
                <a:lnSpc>
                  <a:spcPct val="100000"/>
                </a:lnSpc>
                <a:spcBef>
                  <a:spcPct val="0"/>
                </a:spcBef>
                <a:spcAft>
                  <a:spcPct val="35000"/>
                </a:spcAft>
                <a:buClrTx/>
                <a:buSzTx/>
                <a:buFontTx/>
                <a:buNone/>
                <a:tabLst/>
                <a:defRPr/>
              </a:pPr>
              <a:endParaRPr kumimoji="0" lang="en-US" sz="1600" b="0" i="0" u="none" strike="noStrike" kern="1200" cap="none" spc="0" normalizeH="0" baseline="0" noProof="0">
                <a:ln>
                  <a:noFill/>
                </a:ln>
                <a:solidFill>
                  <a:srgbClr val="243782"/>
                </a:solidFill>
                <a:effectLst/>
                <a:uLnTx/>
                <a:uFillTx/>
                <a:latin typeface="Calibri" panose="020F0502020204030204"/>
                <a:ea typeface="+mn-ea"/>
                <a:cs typeface="+mn-cs"/>
              </a:endParaRPr>
            </a:p>
            <a:p>
              <a:pPr marL="0" marR="0" lvl="0" indent="0" algn="l" defTabSz="711200" rtl="0" eaLnBrk="1" fontAlgn="auto" latinLnBrk="0" hangingPunct="1">
                <a:lnSpc>
                  <a:spcPct val="100000"/>
                </a:lnSpc>
                <a:spcBef>
                  <a:spcPct val="0"/>
                </a:spcBef>
                <a:spcAft>
                  <a:spcPct val="35000"/>
                </a:spcAft>
                <a:buClrTx/>
                <a:buSzTx/>
                <a:buFontTx/>
                <a:buNone/>
                <a:tabLst/>
                <a:defRPr b="1"/>
              </a:pPr>
              <a:r>
                <a:rPr kumimoji="0" lang="en-US" sz="1600" b="1" i="0" u="none" strike="noStrike" kern="1200" cap="none" spc="0" normalizeH="0" baseline="0" noProof="0">
                  <a:ln>
                    <a:noFill/>
                  </a:ln>
                  <a:solidFill>
                    <a:srgbClr val="243782"/>
                  </a:solidFill>
                  <a:effectLst/>
                  <a:uLnTx/>
                  <a:uFillTx/>
                  <a:latin typeface="Arial (Headings)"/>
                  <a:ea typeface="+mn-ea"/>
                  <a:cs typeface="+mn-cs"/>
                </a:rPr>
                <a:t>Recognizing Achievements</a:t>
              </a:r>
            </a:p>
            <a:p>
              <a:pPr defTabSz="711200">
                <a:spcBef>
                  <a:spcPct val="0"/>
                </a:spcBef>
                <a:spcAft>
                  <a:spcPct val="35000"/>
                </a:spcAft>
                <a:defRPr/>
              </a:pPr>
              <a:r>
                <a:rPr lang="en-US" sz="1600" kern="1200">
                  <a:solidFill>
                    <a:srgbClr val="243782"/>
                  </a:solidFill>
                  <a:latin typeface="Arial MT"/>
                </a:rPr>
                <a:t>Acknowledging individual and team accomplishments not only boosts confidence but also inspires continuous improvement and motivation.</a:t>
              </a:r>
            </a:p>
            <a:p>
              <a:pPr defTabSz="711200">
                <a:spcBef>
                  <a:spcPct val="0"/>
                </a:spcBef>
                <a:spcAft>
                  <a:spcPct val="35000"/>
                </a:spcAft>
                <a:defRPr/>
              </a:pPr>
              <a:endParaRPr kumimoji="0" lang="en-US" sz="1600" b="0" i="0" u="none" strike="noStrike" kern="1200" cap="none" spc="0" normalizeH="0" baseline="0" noProof="0">
                <a:ln>
                  <a:noFill/>
                </a:ln>
                <a:solidFill>
                  <a:srgbClr val="243782"/>
                </a:solidFill>
                <a:effectLst/>
                <a:uLnTx/>
                <a:uFillTx/>
                <a:latin typeface="Calibri" panose="020F0502020204030204"/>
                <a:ea typeface="+mn-ea"/>
                <a:cs typeface="+mn-cs"/>
              </a:endParaRPr>
            </a:p>
            <a:p>
              <a:pPr marL="0" marR="0" lvl="0" indent="0" algn="l" defTabSz="711200" rtl="0" eaLnBrk="1" fontAlgn="auto" latinLnBrk="0" hangingPunct="1">
                <a:lnSpc>
                  <a:spcPct val="100000"/>
                </a:lnSpc>
                <a:spcBef>
                  <a:spcPct val="0"/>
                </a:spcBef>
                <a:spcAft>
                  <a:spcPct val="35000"/>
                </a:spcAft>
                <a:buClrTx/>
                <a:buSzTx/>
                <a:buFontTx/>
                <a:buNone/>
                <a:tabLst/>
                <a:defRPr b="1"/>
              </a:pPr>
              <a:endParaRPr kumimoji="0" lang="en-US" sz="1600" b="1" i="0" u="none" strike="noStrike" kern="1200" cap="none" spc="0" normalizeH="0" baseline="0" noProof="0">
                <a:ln>
                  <a:noFill/>
                </a:ln>
                <a:solidFill>
                  <a:srgbClr val="243782"/>
                </a:solidFill>
                <a:effectLst/>
                <a:uLnTx/>
                <a:uFillTx/>
                <a:latin typeface="Arial (Headings)"/>
                <a:ea typeface="+mn-ea"/>
                <a:cs typeface="+mn-cs"/>
              </a:endParaRPr>
            </a:p>
            <a:p>
              <a:pPr marL="0" lvl="0" indent="0" algn="l" defTabSz="711200">
                <a:lnSpc>
                  <a:spcPct val="100000"/>
                </a:lnSpc>
                <a:spcBef>
                  <a:spcPct val="0"/>
                </a:spcBef>
                <a:spcAft>
                  <a:spcPct val="35000"/>
                </a:spcAft>
                <a:buNone/>
              </a:pPr>
              <a:endParaRPr lang="en-US" sz="1600" kern="1200">
                <a:solidFill>
                  <a:srgbClr val="243782"/>
                </a:solidFill>
                <a:latin typeface="Arial MT"/>
              </a:endParaRPr>
            </a:p>
            <a:p>
              <a:pPr marL="0" lvl="0" indent="0" algn="l" defTabSz="711200">
                <a:lnSpc>
                  <a:spcPct val="100000"/>
                </a:lnSpc>
                <a:spcBef>
                  <a:spcPct val="0"/>
                </a:spcBef>
                <a:spcAft>
                  <a:spcPct val="35000"/>
                </a:spcAft>
                <a:buNone/>
              </a:pPr>
              <a:endParaRPr lang="en-US" sz="1600">
                <a:solidFill>
                  <a:srgbClr val="243782"/>
                </a:solidFill>
                <a:latin typeface="Arial MT"/>
              </a:endParaRPr>
            </a:p>
            <a:p>
              <a:pPr marL="0" lvl="0" indent="0" algn="l" defTabSz="711200">
                <a:lnSpc>
                  <a:spcPct val="100000"/>
                </a:lnSpc>
                <a:spcBef>
                  <a:spcPct val="0"/>
                </a:spcBef>
                <a:spcAft>
                  <a:spcPct val="35000"/>
                </a:spcAft>
                <a:buNone/>
              </a:pPr>
              <a:endParaRPr lang="en-US" sz="1600" kern="1200">
                <a:solidFill>
                  <a:srgbClr val="243782"/>
                </a:solidFill>
                <a:latin typeface="Arial MT"/>
              </a:endParaRPr>
            </a:p>
          </p:txBody>
        </p:sp>
      </p:grpSp>
      <p:sp>
        <p:nvSpPr>
          <p:cNvPr id="7" name="TextBox 6">
            <a:extLst>
              <a:ext uri="{FF2B5EF4-FFF2-40B4-BE49-F238E27FC236}">
                <a16:creationId xmlns:a16="http://schemas.microsoft.com/office/drawing/2014/main" id="{D1E34AA0-518D-BC75-DD2F-D28A622AF818}"/>
              </a:ext>
            </a:extLst>
          </p:cNvPr>
          <p:cNvSpPr txBox="1"/>
          <p:nvPr/>
        </p:nvSpPr>
        <p:spPr>
          <a:xfrm>
            <a:off x="996259" y="506448"/>
            <a:ext cx="4375841"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POSITIVITY</a:t>
            </a:r>
          </a:p>
        </p:txBody>
      </p:sp>
    </p:spTree>
    <p:extLst>
      <p:ext uri="{BB962C8B-B14F-4D97-AF65-F5344CB8AC3E}">
        <p14:creationId xmlns:p14="http://schemas.microsoft.com/office/powerpoint/2010/main" val="36055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a:extLst>
              <a:ext uri="{FF2B5EF4-FFF2-40B4-BE49-F238E27FC236}">
                <a16:creationId xmlns:a16="http://schemas.microsoft.com/office/drawing/2014/main" id="{7D6E4B3B-B9FF-AAB6-88F5-A5BBECC10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378"/>
            <a:ext cx="12192000" cy="2834478"/>
          </a:xfrm>
          <a:prstGeom prst="rect">
            <a:avLst/>
          </a:prstGeom>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06F8EDC-764D-6735-39A1-C6BFADD8AEF3}"/>
              </a:ext>
            </a:extLst>
          </p:cNvPr>
          <p:cNvSpPr txBox="1">
            <a:spLocks/>
          </p:cNvSpPr>
          <p:nvPr/>
        </p:nvSpPr>
        <p:spPr>
          <a:xfrm>
            <a:off x="213360" y="913982"/>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a:t>
            </a:r>
            <a:br>
              <a:rPr kumimoji="0" lang="en-US" sz="2400" b="1" i="0" u="none" strike="noStrike" kern="1200" cap="none" spc="0" normalizeH="0" baseline="0" noProof="0">
                <a:ln>
                  <a:noFill/>
                </a:ln>
                <a:solidFill>
                  <a:prstClr val="white"/>
                </a:solidFill>
                <a:effectLst/>
                <a:uLnTx/>
                <a:uFillTx/>
                <a:latin typeface="Arial (Headings)"/>
                <a:ea typeface="+mj-ea"/>
                <a:cs typeface="+mj-cs"/>
              </a:rPr>
            </a:br>
            <a:endParaRPr kumimoji="0" lang="en-US" sz="2400" b="1" i="0" u="none" strike="noStrike" kern="1200" cap="none" spc="0" normalizeH="0" baseline="0" noProof="0">
              <a:ln>
                <a:noFill/>
              </a:ln>
              <a:solidFill>
                <a:prstClr val="white"/>
              </a:solidFill>
              <a:effectLst/>
              <a:uLnTx/>
              <a:uFillTx/>
              <a:latin typeface="Arial (Headings)"/>
              <a:ea typeface="+mj-ea"/>
              <a:cs typeface="+mj-cs"/>
            </a:endParaRPr>
          </a:p>
        </p:txBody>
      </p:sp>
      <p:sp>
        <p:nvSpPr>
          <p:cNvPr id="11" name="Title 1">
            <a:extLst>
              <a:ext uri="{FF2B5EF4-FFF2-40B4-BE49-F238E27FC236}">
                <a16:creationId xmlns:a16="http://schemas.microsoft.com/office/drawing/2014/main" id="{5A563FF2-933F-A689-BF9B-9414BCCED6A9}"/>
              </a:ext>
            </a:extLst>
          </p:cNvPr>
          <p:cNvSpPr txBox="1">
            <a:spLocks/>
          </p:cNvSpPr>
          <p:nvPr/>
        </p:nvSpPr>
        <p:spPr>
          <a:xfrm>
            <a:off x="335280" y="1677410"/>
            <a:ext cx="113995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400" b="1">
                <a:solidFill>
                  <a:schemeClr val="bg1"/>
                </a:solidFill>
                <a:latin typeface="Arial (Headings)"/>
              </a:rPr>
              <a:t>SUCCESFUL SALES MEETINGS</a:t>
            </a:r>
            <a:endParaRPr kumimoji="0" lang="en-US" sz="2400" b="1" i="0" u="none" strike="noStrike" kern="1200" cap="none" spc="0" normalizeH="0" baseline="0" noProof="0">
              <a:ln>
                <a:noFill/>
              </a:ln>
              <a:solidFill>
                <a:schemeClr val="bg1"/>
              </a:solidFill>
              <a:effectLst/>
              <a:uLnTx/>
              <a:uFillTx/>
              <a:latin typeface="Arial (Headings)"/>
            </a:endParaRPr>
          </a:p>
        </p:txBody>
      </p:sp>
      <p:sp>
        <p:nvSpPr>
          <p:cNvPr id="12" name="TextBox 11">
            <a:extLst>
              <a:ext uri="{FF2B5EF4-FFF2-40B4-BE49-F238E27FC236}">
                <a16:creationId xmlns:a16="http://schemas.microsoft.com/office/drawing/2014/main" id="{F06C1C97-3B1A-319B-D74A-DDB865B2133F}"/>
              </a:ext>
            </a:extLst>
          </p:cNvPr>
          <p:cNvSpPr txBox="1"/>
          <p:nvPr/>
        </p:nvSpPr>
        <p:spPr>
          <a:xfrm>
            <a:off x="1018819" y="3637453"/>
            <a:ext cx="948165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Let’s apply what we learned into action. One of you will be the sales manager and conduct the meeting, rest of you will be the team members and participate in a productive morning meeting. </a:t>
            </a:r>
          </a:p>
        </p:txBody>
      </p:sp>
      <p:sp>
        <p:nvSpPr>
          <p:cNvPr id="13" name="TextBox 12">
            <a:extLst>
              <a:ext uri="{FF2B5EF4-FFF2-40B4-BE49-F238E27FC236}">
                <a16:creationId xmlns:a16="http://schemas.microsoft.com/office/drawing/2014/main" id="{9E385EC7-D943-0C7C-1BA3-29D75C72B14C}"/>
              </a:ext>
            </a:extLst>
          </p:cNvPr>
          <p:cNvSpPr txBox="1"/>
          <p:nvPr/>
        </p:nvSpPr>
        <p:spPr>
          <a:xfrm>
            <a:off x="1160828"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5 minutes preparation 10 minutes the actual meeting </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pic>
        <p:nvPicPr>
          <p:cNvPr id="14" name="Graphic 13" descr="Hourglass 30% with solid fill">
            <a:extLst>
              <a:ext uri="{FF2B5EF4-FFF2-40B4-BE49-F238E27FC236}">
                <a16:creationId xmlns:a16="http://schemas.microsoft.com/office/drawing/2014/main" id="{088EF05A-E935-3D56-8F6C-392A0ACE6C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953" y="5386965"/>
            <a:ext cx="285434" cy="285434"/>
          </a:xfrm>
          <a:prstGeom prst="rect">
            <a:avLst/>
          </a:prstGeom>
        </p:spPr>
      </p:pic>
      <p:pic>
        <p:nvPicPr>
          <p:cNvPr id="15" name="Graphic 14" descr="Users with solid fill">
            <a:extLst>
              <a:ext uri="{FF2B5EF4-FFF2-40B4-BE49-F238E27FC236}">
                <a16:creationId xmlns:a16="http://schemas.microsoft.com/office/drawing/2014/main" id="{42A87266-A933-774D-A51B-B483C24FBC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953" y="4534306"/>
            <a:ext cx="358344" cy="358344"/>
          </a:xfrm>
          <a:prstGeom prst="rect">
            <a:avLst/>
          </a:prstGeom>
        </p:spPr>
      </p:pic>
      <p:sp>
        <p:nvSpPr>
          <p:cNvPr id="16" name="TextBox 15">
            <a:extLst>
              <a:ext uri="{FF2B5EF4-FFF2-40B4-BE49-F238E27FC236}">
                <a16:creationId xmlns:a16="http://schemas.microsoft.com/office/drawing/2014/main" id="{DB432483-D248-8566-1B4A-FA719CA54ED1}"/>
              </a:ext>
            </a:extLst>
          </p:cNvPr>
          <p:cNvSpPr txBox="1"/>
          <p:nvPr/>
        </p:nvSpPr>
        <p:spPr>
          <a:xfrm>
            <a:off x="1046528" y="4523318"/>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Team</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pic>
        <p:nvPicPr>
          <p:cNvPr id="17" name="Graphic 16" descr="Bullseye with solid fill">
            <a:extLst>
              <a:ext uri="{FF2B5EF4-FFF2-40B4-BE49-F238E27FC236}">
                <a16:creationId xmlns:a16="http://schemas.microsoft.com/office/drawing/2014/main" id="{BD80761B-DF49-D896-F894-1AB63E5926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989" y="3649683"/>
            <a:ext cx="390308" cy="390308"/>
          </a:xfrm>
          <a:prstGeom prst="rect">
            <a:avLst/>
          </a:prstGeom>
        </p:spPr>
      </p:pic>
    </p:spTree>
    <p:extLst>
      <p:ext uri="{BB962C8B-B14F-4D97-AF65-F5344CB8AC3E}">
        <p14:creationId xmlns:p14="http://schemas.microsoft.com/office/powerpoint/2010/main" val="224618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54DDD-353F-0C48-61B0-0E0A445CA5E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F7B7505-21BE-F490-201A-2A09BF557265}"/>
              </a:ext>
            </a:extLst>
          </p:cNvPr>
          <p:cNvSpPr txBox="1">
            <a:spLocks/>
          </p:cNvSpPr>
          <p:nvPr/>
        </p:nvSpPr>
        <p:spPr bwMode="gray">
          <a:xfrm>
            <a:off x="615844" y="459881"/>
            <a:ext cx="45276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rPr>
              <a:t>SALES MEETING – EFFECTIVE MEETING  </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5" name="Rectangle 4">
            <a:extLst>
              <a:ext uri="{FF2B5EF4-FFF2-40B4-BE49-F238E27FC236}">
                <a16:creationId xmlns:a16="http://schemas.microsoft.com/office/drawing/2014/main" id="{4F67955C-B3EA-0A26-F9BE-35DDC45EE1EE}"/>
              </a:ext>
            </a:extLst>
          </p:cNvPr>
          <p:cNvSpPr/>
          <p:nvPr/>
        </p:nvSpPr>
        <p:spPr>
          <a:xfrm>
            <a:off x="526941" y="2635493"/>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64F87801-B172-BFC2-CC4E-938B30FA35B4}"/>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E49BD2E5-3FEF-4BEE-C0E3-7EB9B34AAA4F}"/>
              </a:ext>
            </a:extLst>
          </p:cNvPr>
          <p:cNvSpPr txBox="1"/>
          <p:nvPr/>
        </p:nvSpPr>
        <p:spPr>
          <a:xfrm>
            <a:off x="526943" y="1752930"/>
            <a:ext cx="7862053" cy="461665"/>
          </a:xfrm>
          <a:prstGeom prst="rect">
            <a:avLst/>
          </a:prstGeom>
          <a:noFill/>
        </p:spPr>
        <p:txBody>
          <a:bodyPr wrap="square" rtlCol="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Remember</a:t>
            </a:r>
          </a:p>
        </p:txBody>
      </p:sp>
      <p:pic>
        <p:nvPicPr>
          <p:cNvPr id="12" name="Graphic 11" descr="Lightbulb with solid fill">
            <a:extLst>
              <a:ext uri="{FF2B5EF4-FFF2-40B4-BE49-F238E27FC236}">
                <a16:creationId xmlns:a16="http://schemas.microsoft.com/office/drawing/2014/main" id="{A439E4E6-6F61-A3AA-6E41-91A7646BF5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graphicFrame>
        <p:nvGraphicFramePr>
          <p:cNvPr id="3" name="Content Placeholder 2">
            <a:extLst>
              <a:ext uri="{FF2B5EF4-FFF2-40B4-BE49-F238E27FC236}">
                <a16:creationId xmlns:a16="http://schemas.microsoft.com/office/drawing/2014/main" id="{7B05E931-74A3-0FC0-C910-8D4CA1E7FAE9}"/>
              </a:ext>
            </a:extLst>
          </p:cNvPr>
          <p:cNvGraphicFramePr>
            <a:graphicFrameLocks/>
          </p:cNvGraphicFramePr>
          <p:nvPr>
            <p:extLst>
              <p:ext uri="{D42A27DB-BD31-4B8C-83A1-F6EECF244321}">
                <p14:modId xmlns:p14="http://schemas.microsoft.com/office/powerpoint/2010/main" val="394619767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23730" y="2858630"/>
          <a:ext cx="7468476" cy="32308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64734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301811" y="3182778"/>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PRESENTING PERFORMANCE</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3860"/>
          <a:stretch/>
        </p:blipFill>
        <p:spPr bwMode="auto">
          <a:xfrm>
            <a:off x="0" y="0"/>
            <a:ext cx="3544570" cy="6593305"/>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4</a:t>
            </a:r>
          </a:p>
        </p:txBody>
      </p:sp>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32693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25D09-D608-7EDF-E4E3-944D2AE3E58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4110718-CB15-AF80-3EFB-CC83CB351493}"/>
              </a:ext>
            </a:extLst>
          </p:cNvPr>
          <p:cNvPicPr>
            <a:picLocks noChangeAspect="1"/>
          </p:cNvPicPr>
          <p:nvPr/>
        </p:nvPicPr>
        <p:blipFill>
          <a:blip r:embed="rId3"/>
          <a:srcRect b="4211"/>
          <a:stretch/>
        </p:blipFill>
        <p:spPr>
          <a:xfrm>
            <a:off x="0" y="0"/>
            <a:ext cx="12192000" cy="6569242"/>
          </a:xfrm>
          <a:prstGeom prst="rect">
            <a:avLst/>
          </a:prstGeom>
        </p:spPr>
      </p:pic>
      <p:sp>
        <p:nvSpPr>
          <p:cNvPr id="4" name="Content Placeholder 2">
            <a:extLst>
              <a:ext uri="{FF2B5EF4-FFF2-40B4-BE49-F238E27FC236}">
                <a16:creationId xmlns:a16="http://schemas.microsoft.com/office/drawing/2014/main" id="{3A283D7C-F5FB-4910-E48E-EFCD87C5617B}"/>
              </a:ext>
            </a:extLst>
          </p:cNvPr>
          <p:cNvSpPr txBox="1">
            <a:spLocks/>
          </p:cNvSpPr>
          <p:nvPr/>
        </p:nvSpPr>
        <p:spPr>
          <a:xfrm>
            <a:off x="95780" y="977981"/>
            <a:ext cx="11836054" cy="5274538"/>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3526">
              <a:tabLst>
                <a:tab pos="275353" algn="l"/>
              </a:tabLst>
              <a:defRPr/>
            </a:pPr>
            <a:r>
              <a:rPr lang="en-US" sz="3500" b="1" dirty="0">
                <a:solidFill>
                  <a:schemeClr val="bg1"/>
                </a:solidFill>
                <a:latin typeface="Arial" panose="020B0604020202020204" pitchFamily="34" charset="0"/>
                <a:ea typeface="Calibri Light"/>
                <a:cs typeface="Arial" panose="020B0604020202020204" pitchFamily="34" charset="0"/>
              </a:rPr>
              <a:t>WHAT ARE THE 2 THINGS YOU NEED TO PRESENT PERFORMANCE?</a:t>
            </a:r>
          </a:p>
          <a:p>
            <a:pPr defTabSz="913526">
              <a:tabLst>
                <a:tab pos="275353" algn="l"/>
              </a:tabLst>
              <a:defRPr/>
            </a:pPr>
            <a:endParaRPr lang="en-US" sz="3500" b="1" dirty="0">
              <a:solidFill>
                <a:schemeClr val="bg1"/>
              </a:solidFill>
              <a:latin typeface="Arial" panose="020B0604020202020204" pitchFamily="34" charset="0"/>
              <a:ea typeface="Calibri Light"/>
              <a:cs typeface="Arial" panose="020B0604020202020204" pitchFamily="34" charset="0"/>
            </a:endParaRPr>
          </a:p>
          <a:p>
            <a:pPr defTabSz="913526">
              <a:tabLst>
                <a:tab pos="275353" algn="l"/>
              </a:tabLst>
              <a:defRPr/>
            </a:pPr>
            <a:r>
              <a:rPr lang="en-US" sz="3500" b="1" dirty="0">
                <a:solidFill>
                  <a:schemeClr val="bg1"/>
                </a:solidFill>
                <a:latin typeface="Arial" panose="020B0604020202020204" pitchFamily="34" charset="0"/>
                <a:ea typeface="Calibri Light"/>
                <a:cs typeface="Arial" panose="020B0604020202020204" pitchFamily="34" charset="0"/>
              </a:rPr>
              <a:t>DATA</a:t>
            </a:r>
          </a:p>
          <a:p>
            <a:pPr defTabSz="913526">
              <a:tabLst>
                <a:tab pos="275353" algn="l"/>
              </a:tabLst>
              <a:defRPr/>
            </a:pPr>
            <a:r>
              <a:rPr lang="en-US" sz="3500" b="1" dirty="0">
                <a:solidFill>
                  <a:schemeClr val="bg1"/>
                </a:solidFill>
                <a:latin typeface="Arial" panose="020B0604020202020204" pitchFamily="34" charset="0"/>
                <a:ea typeface="Calibri Light"/>
                <a:cs typeface="Arial" panose="020B0604020202020204" pitchFamily="34" charset="0"/>
              </a:rPr>
              <a:t>REPORTS</a:t>
            </a:r>
          </a:p>
          <a:p>
            <a:pPr defTabSz="913526">
              <a:tabLst>
                <a:tab pos="275353" algn="l"/>
              </a:tabLst>
              <a:defRPr/>
            </a:pPr>
            <a:endParaRPr lang="en-US" sz="3500" b="1" dirty="0">
              <a:solidFill>
                <a:schemeClr val="bg1"/>
              </a:solidFill>
              <a:latin typeface="Arial" panose="020B0604020202020204" pitchFamily="34" charset="0"/>
              <a:ea typeface="Calibri Light"/>
              <a:cs typeface="Arial" panose="020B0604020202020204" pitchFamily="34" charset="0"/>
            </a:endParaRPr>
          </a:p>
          <a:p>
            <a:pPr defTabSz="913526">
              <a:tabLst>
                <a:tab pos="275353" algn="l"/>
              </a:tabLst>
              <a:defRPr/>
            </a:pPr>
            <a:endParaRPr lang="en-US" sz="3500" b="1" dirty="0">
              <a:solidFill>
                <a:schemeClr val="bg1"/>
              </a:solidFill>
              <a:latin typeface="Arial" panose="020B0604020202020204" pitchFamily="34" charset="0"/>
              <a:ea typeface="Calibri Light"/>
              <a:cs typeface="Arial" panose="020B0604020202020204" pitchFamily="34" charset="0"/>
            </a:endParaRPr>
          </a:p>
          <a:p>
            <a:pPr defTabSz="913526">
              <a:tabLst>
                <a:tab pos="275353" algn="l"/>
              </a:tabLst>
              <a:defRPr/>
            </a:pPr>
            <a:r>
              <a:rPr lang="en-US" sz="3500" b="1" dirty="0">
                <a:solidFill>
                  <a:schemeClr val="bg1"/>
                </a:solidFill>
                <a:latin typeface="Arial" panose="020B0604020202020204" pitchFamily="34" charset="0"/>
                <a:ea typeface="Calibri Light"/>
                <a:cs typeface="Arial" panose="020B0604020202020204" pitchFamily="34" charset="0"/>
              </a:rPr>
              <a:t>HOW DO YOU CURRENTLY CAPTURE DATA?</a:t>
            </a:r>
          </a:p>
          <a:p>
            <a:pPr defTabSz="913526">
              <a:tabLst>
                <a:tab pos="275353" algn="l"/>
              </a:tabLst>
              <a:defRPr/>
            </a:pPr>
            <a:endParaRPr lang="en-US" sz="3500" b="1" dirty="0">
              <a:solidFill>
                <a:schemeClr val="bg1"/>
              </a:solidFill>
              <a:latin typeface="Arial" panose="020B0604020202020204" pitchFamily="34" charset="0"/>
              <a:ea typeface="Calibri Light"/>
              <a:cs typeface="Arial" panose="020B0604020202020204" pitchFamily="34" charset="0"/>
            </a:endParaRPr>
          </a:p>
          <a:p>
            <a:pPr defTabSz="913526">
              <a:tabLst>
                <a:tab pos="275353" algn="l"/>
              </a:tabLst>
              <a:defRPr/>
            </a:pPr>
            <a:r>
              <a:rPr lang="en-US" sz="3500" b="1" dirty="0">
                <a:solidFill>
                  <a:schemeClr val="bg1"/>
                </a:solidFill>
                <a:latin typeface="Arial" panose="020B0604020202020204" pitchFamily="34" charset="0"/>
                <a:ea typeface="Calibri Light"/>
                <a:cs typeface="Arial" panose="020B0604020202020204" pitchFamily="34" charset="0"/>
              </a:rPr>
              <a:t>WHAT REPORTS DO YOU CURRENTLY USE?</a:t>
            </a:r>
          </a:p>
          <a:p>
            <a:endParaRPr lang="en-US" dirty="0">
              <a:ea typeface="Calibri"/>
              <a:cs typeface="Calibri"/>
            </a:endParaRPr>
          </a:p>
        </p:txBody>
      </p:sp>
    </p:spTree>
    <p:extLst>
      <p:ext uri="{BB962C8B-B14F-4D97-AF65-F5344CB8AC3E}">
        <p14:creationId xmlns:p14="http://schemas.microsoft.com/office/powerpoint/2010/main" val="159311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fade">
                                      <p:cBhvr>
                                        <p:cTn id="15" dur="500"/>
                                        <p:tgtEl>
                                          <p:spTgt spid="4">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8" end="8"/>
                                            </p:txEl>
                                          </p:spTgt>
                                        </p:tgtEl>
                                        <p:attrNameLst>
                                          <p:attrName>style.visibility</p:attrName>
                                        </p:attrNameLst>
                                      </p:cBhvr>
                                      <p:to>
                                        <p:strVal val="visible"/>
                                      </p:to>
                                    </p:set>
                                    <p:animEffect transition="in" filter="fade">
                                      <p:cBhvr>
                                        <p:cTn id="1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E0081-416C-6355-07EC-6AB42A323EC2}"/>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D2D05B6-B577-BC05-8106-FFA2EC570B7B}"/>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5787888E-40F8-2801-B084-D3A1D34B1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EA587F-D2A5-D89C-CFD5-80EAA57A6057}"/>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51583C9C-E756-264C-49C0-8A36C4925961}"/>
              </a:ext>
            </a:extLst>
          </p:cNvPr>
          <p:cNvSpPr txBox="1">
            <a:spLocks/>
          </p:cNvSpPr>
          <p:nvPr/>
        </p:nvSpPr>
        <p:spPr>
          <a:xfrm>
            <a:off x="88700" y="88751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lang="en-US" sz="2400" b="1">
                <a:solidFill>
                  <a:schemeClr val="bg1"/>
                </a:solidFill>
                <a:latin typeface="Arial" panose="020B0604020202020204" pitchFamily="34" charset="0"/>
                <a:cs typeface="Arial" panose="020B0604020202020204" pitchFamily="34" charset="0"/>
              </a:rPr>
              <a:t>What do you need to present performance</a:t>
            </a:r>
            <a:endParaRPr kumimoji="0" lang="en-US" sz="2400" b="1" i="0" u="none" strike="noStrike" kern="1200" cap="none" spc="0" normalizeH="0" baseline="0" noProof="0">
              <a:ln>
                <a:noFill/>
              </a:ln>
              <a:solidFill>
                <a:schemeClr val="bg1"/>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D4779A2C-3DA2-05C1-BC5B-F42A5A9CBADD}"/>
              </a:ext>
            </a:extLst>
          </p:cNvPr>
          <p:cNvSpPr txBox="1"/>
          <p:nvPr/>
        </p:nvSpPr>
        <p:spPr>
          <a:xfrm>
            <a:off x="1184751" y="3505190"/>
            <a:ext cx="94816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Arial" panose="020B0604020202020204" pitchFamily="34" charset="0"/>
              </a:rPr>
              <a:t>What are the main KPI’s Data that you need to manage your team?</a:t>
            </a:r>
            <a:endParaRPr kumimoji="0" lang="en-US" sz="1800" i="0" u="none" strike="noStrike" kern="1200" cap="none" spc="0" normalizeH="0" baseline="0" noProof="0">
              <a:ln>
                <a:noFill/>
              </a:ln>
              <a:effectLst/>
              <a:uLnTx/>
              <a:uFillTx/>
              <a:cs typeface="Arial" panose="020B0604020202020204" pitchFamily="34" charset="0"/>
            </a:endParaRPr>
          </a:p>
        </p:txBody>
      </p:sp>
      <p:sp>
        <p:nvSpPr>
          <p:cNvPr id="8" name="TextBox 7">
            <a:extLst>
              <a:ext uri="{FF2B5EF4-FFF2-40B4-BE49-F238E27FC236}">
                <a16:creationId xmlns:a16="http://schemas.microsoft.com/office/drawing/2014/main" id="{BFC69087-0730-7754-6DE3-D691347CB0CD}"/>
              </a:ext>
            </a:extLst>
          </p:cNvPr>
          <p:cNvSpPr txBox="1"/>
          <p:nvPr/>
        </p:nvSpPr>
        <p:spPr>
          <a:xfrm>
            <a:off x="1184751"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2</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minutes</a:t>
            </a:r>
          </a:p>
        </p:txBody>
      </p:sp>
      <p:pic>
        <p:nvPicPr>
          <p:cNvPr id="3" name="Graphic 2" descr="Hourglass 30% with solid fill">
            <a:extLst>
              <a:ext uri="{FF2B5EF4-FFF2-40B4-BE49-F238E27FC236}">
                <a16:creationId xmlns:a16="http://schemas.microsoft.com/office/drawing/2014/main" id="{7F211368-FCCA-1282-D3DA-EE904BB9E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5386965"/>
            <a:ext cx="285434" cy="285434"/>
          </a:xfrm>
          <a:prstGeom prst="rect">
            <a:avLst/>
          </a:prstGeom>
        </p:spPr>
      </p:pic>
      <p:pic>
        <p:nvPicPr>
          <p:cNvPr id="7" name="Graphic 6" descr="Users with solid fill">
            <a:extLst>
              <a:ext uri="{FF2B5EF4-FFF2-40B4-BE49-F238E27FC236}">
                <a16:creationId xmlns:a16="http://schemas.microsoft.com/office/drawing/2014/main" id="{FB65FE08-F8DB-F7BB-354A-B266C5CC8E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534306"/>
            <a:ext cx="358344" cy="358344"/>
          </a:xfrm>
          <a:prstGeom prst="rect">
            <a:avLst/>
          </a:prstGeom>
        </p:spPr>
      </p:pic>
      <p:pic>
        <p:nvPicPr>
          <p:cNvPr id="12" name="Graphic 11" descr="Bullseye with solid fill">
            <a:extLst>
              <a:ext uri="{FF2B5EF4-FFF2-40B4-BE49-F238E27FC236}">
                <a16:creationId xmlns:a16="http://schemas.microsoft.com/office/drawing/2014/main" id="{5CA35551-B386-BEE9-04DD-0144E988688B}"/>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649683"/>
            <a:ext cx="390308" cy="390308"/>
          </a:xfrm>
          <a:prstGeom prst="rect">
            <a:avLst/>
          </a:prstGeom>
        </p:spPr>
      </p:pic>
      <p:sp>
        <p:nvSpPr>
          <p:cNvPr id="13" name="TextBox 12">
            <a:extLst>
              <a:ext uri="{FF2B5EF4-FFF2-40B4-BE49-F238E27FC236}">
                <a16:creationId xmlns:a16="http://schemas.microsoft.com/office/drawing/2014/main" id="{8D5FA01D-008A-A409-7F0E-7B0C11BDBAE5}"/>
              </a:ext>
            </a:extLst>
          </p:cNvPr>
          <p:cNvSpPr txBox="1"/>
          <p:nvPr/>
        </p:nvSpPr>
        <p:spPr>
          <a:xfrm>
            <a:off x="1184751" y="45427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Team</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28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CD9B4-FFEF-4268-E5A0-9E886D8E6B4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9EAD388-33FD-AEB6-26D6-775C963E551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MAIN KPI’s</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Rounded Rectangle 3">
            <a:extLst>
              <a:ext uri="{FF2B5EF4-FFF2-40B4-BE49-F238E27FC236}">
                <a16:creationId xmlns:a16="http://schemas.microsoft.com/office/drawing/2014/main" id="{98315734-93F6-9242-3B27-4F6BC4191C37}"/>
              </a:ext>
            </a:extLst>
          </p:cNvPr>
          <p:cNvSpPr>
            <a:spLocks/>
          </p:cNvSpPr>
          <p:nvPr/>
        </p:nvSpPr>
        <p:spPr>
          <a:xfrm>
            <a:off x="668573" y="762750"/>
            <a:ext cx="10677072" cy="583106"/>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7" name="TextBox 6">
            <a:extLst>
              <a:ext uri="{FF2B5EF4-FFF2-40B4-BE49-F238E27FC236}">
                <a16:creationId xmlns:a16="http://schemas.microsoft.com/office/drawing/2014/main" id="{5222A6F5-161D-53A3-9E28-E23A8DCFC749}"/>
              </a:ext>
            </a:extLst>
          </p:cNvPr>
          <p:cNvSpPr txBox="1"/>
          <p:nvPr/>
        </p:nvSpPr>
        <p:spPr>
          <a:xfrm>
            <a:off x="2943456" y="728912"/>
            <a:ext cx="7848071" cy="681042"/>
          </a:xfrm>
          <a:prstGeom prst="rect">
            <a:avLst/>
          </a:prstGeom>
          <a:noFill/>
        </p:spPr>
        <p:txBody>
          <a:bodyPr wrap="square" lIns="90000" rIns="90000" rtlCol="0" anchor="ctr">
            <a:noAutofit/>
          </a:bodyPr>
          <a:lstStyle/>
          <a:p>
            <a:r>
              <a:rPr lang="en-US">
                <a:solidFill>
                  <a:srgbClr val="00417C"/>
                </a:solidFill>
              </a:rPr>
              <a:t>Number of customers who are coming to the showroom on a daily, weekly and monthly basis</a:t>
            </a:r>
            <a:r>
              <a:rPr lang="en-US"/>
              <a:t>.</a:t>
            </a:r>
          </a:p>
        </p:txBody>
      </p:sp>
      <p:sp>
        <p:nvSpPr>
          <p:cNvPr id="32" name="TextBox 31">
            <a:extLst>
              <a:ext uri="{FF2B5EF4-FFF2-40B4-BE49-F238E27FC236}">
                <a16:creationId xmlns:a16="http://schemas.microsoft.com/office/drawing/2014/main" id="{36EE9C73-2CF6-7876-015E-A394EDE5E9FE}"/>
              </a:ext>
            </a:extLst>
          </p:cNvPr>
          <p:cNvSpPr txBox="1"/>
          <p:nvPr/>
        </p:nvSpPr>
        <p:spPr>
          <a:xfrm>
            <a:off x="868512" y="858959"/>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TRAFFIC</a:t>
            </a:r>
          </a:p>
        </p:txBody>
      </p:sp>
      <p:sp>
        <p:nvSpPr>
          <p:cNvPr id="5" name="Rounded Rectangle 3">
            <a:extLst>
              <a:ext uri="{FF2B5EF4-FFF2-40B4-BE49-F238E27FC236}">
                <a16:creationId xmlns:a16="http://schemas.microsoft.com/office/drawing/2014/main" id="{0AE9C9CD-2489-B543-35BA-AC205760E135}"/>
              </a:ext>
            </a:extLst>
          </p:cNvPr>
          <p:cNvSpPr>
            <a:spLocks/>
          </p:cNvSpPr>
          <p:nvPr/>
        </p:nvSpPr>
        <p:spPr>
          <a:xfrm>
            <a:off x="668573" y="2655962"/>
            <a:ext cx="10677072" cy="583106"/>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17" name="TextBox 16">
            <a:extLst>
              <a:ext uri="{FF2B5EF4-FFF2-40B4-BE49-F238E27FC236}">
                <a16:creationId xmlns:a16="http://schemas.microsoft.com/office/drawing/2014/main" id="{E642EC4C-762B-05C6-5BB7-E896FC57A24F}"/>
              </a:ext>
            </a:extLst>
          </p:cNvPr>
          <p:cNvSpPr txBox="1"/>
          <p:nvPr/>
        </p:nvSpPr>
        <p:spPr>
          <a:xfrm>
            <a:off x="2943456" y="2617097"/>
            <a:ext cx="8402189" cy="681042"/>
          </a:xfrm>
          <a:prstGeom prst="rect">
            <a:avLst/>
          </a:prstGeom>
          <a:noFill/>
        </p:spPr>
        <p:txBody>
          <a:bodyPr wrap="square" lIns="90000" rIns="90000" rtlCol="0" anchor="ctr">
            <a:noAutofit/>
          </a:bodyPr>
          <a:lstStyle/>
          <a:p>
            <a:r>
              <a:rPr lang="en-US">
                <a:solidFill>
                  <a:srgbClr val="00417C"/>
                </a:solidFill>
              </a:rPr>
              <a:t>Number of test drives conducted should be closely scrutinized because we all know that more test drives lead to more vehicles sold.</a:t>
            </a:r>
          </a:p>
        </p:txBody>
      </p:sp>
      <p:sp>
        <p:nvSpPr>
          <p:cNvPr id="18" name="TextBox 17">
            <a:extLst>
              <a:ext uri="{FF2B5EF4-FFF2-40B4-BE49-F238E27FC236}">
                <a16:creationId xmlns:a16="http://schemas.microsoft.com/office/drawing/2014/main" id="{E73B7279-A277-9532-C31B-8BCD3E53104D}"/>
              </a:ext>
            </a:extLst>
          </p:cNvPr>
          <p:cNvSpPr txBox="1"/>
          <p:nvPr/>
        </p:nvSpPr>
        <p:spPr>
          <a:xfrm>
            <a:off x="868512" y="2747144"/>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DEMOS</a:t>
            </a:r>
          </a:p>
        </p:txBody>
      </p:sp>
      <p:sp>
        <p:nvSpPr>
          <p:cNvPr id="54" name="Rounded Rectangle 3">
            <a:extLst>
              <a:ext uri="{FF2B5EF4-FFF2-40B4-BE49-F238E27FC236}">
                <a16:creationId xmlns:a16="http://schemas.microsoft.com/office/drawing/2014/main" id="{115CDF81-C937-9F71-BBC4-C656B87643A7}"/>
              </a:ext>
            </a:extLst>
          </p:cNvPr>
          <p:cNvSpPr>
            <a:spLocks/>
          </p:cNvSpPr>
          <p:nvPr/>
        </p:nvSpPr>
        <p:spPr>
          <a:xfrm>
            <a:off x="668573" y="3907891"/>
            <a:ext cx="10677072" cy="571202"/>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56" name="TextBox 55">
            <a:extLst>
              <a:ext uri="{FF2B5EF4-FFF2-40B4-BE49-F238E27FC236}">
                <a16:creationId xmlns:a16="http://schemas.microsoft.com/office/drawing/2014/main" id="{5EEF6DB9-D2CB-1E46-91E8-A4EACEF76B18}"/>
              </a:ext>
            </a:extLst>
          </p:cNvPr>
          <p:cNvSpPr txBox="1"/>
          <p:nvPr/>
        </p:nvSpPr>
        <p:spPr>
          <a:xfrm>
            <a:off x="2943456" y="3933504"/>
            <a:ext cx="8278115"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Number of Sales Manager Customer Interactions</a:t>
            </a:r>
          </a:p>
        </p:txBody>
      </p:sp>
      <p:sp>
        <p:nvSpPr>
          <p:cNvPr id="58" name="TextBox 57">
            <a:extLst>
              <a:ext uri="{FF2B5EF4-FFF2-40B4-BE49-F238E27FC236}">
                <a16:creationId xmlns:a16="http://schemas.microsoft.com/office/drawing/2014/main" id="{A1A5BE18-320E-6399-BD67-C474F80857E1}"/>
              </a:ext>
            </a:extLst>
          </p:cNvPr>
          <p:cNvSpPr txBox="1"/>
          <p:nvPr/>
        </p:nvSpPr>
        <p:spPr>
          <a:xfrm>
            <a:off x="868512" y="4063551"/>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SECOND FACING</a:t>
            </a:r>
          </a:p>
        </p:txBody>
      </p:sp>
      <p:sp>
        <p:nvSpPr>
          <p:cNvPr id="60" name="Rounded Rectangle 3">
            <a:extLst>
              <a:ext uri="{FF2B5EF4-FFF2-40B4-BE49-F238E27FC236}">
                <a16:creationId xmlns:a16="http://schemas.microsoft.com/office/drawing/2014/main" id="{14115737-54F9-9F8F-3088-3D69A1C455A1}"/>
              </a:ext>
            </a:extLst>
          </p:cNvPr>
          <p:cNvSpPr>
            <a:spLocks/>
          </p:cNvSpPr>
          <p:nvPr/>
        </p:nvSpPr>
        <p:spPr>
          <a:xfrm>
            <a:off x="668573" y="4548136"/>
            <a:ext cx="10677072" cy="571202"/>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62" name="TextBox 61">
            <a:extLst>
              <a:ext uri="{FF2B5EF4-FFF2-40B4-BE49-F238E27FC236}">
                <a16:creationId xmlns:a16="http://schemas.microsoft.com/office/drawing/2014/main" id="{B9BB0089-53A0-C4DE-2C2A-98853E80E7D4}"/>
              </a:ext>
            </a:extLst>
          </p:cNvPr>
          <p:cNvSpPr txBox="1"/>
          <p:nvPr/>
        </p:nvSpPr>
        <p:spPr>
          <a:xfrm>
            <a:off x="2943456" y="4485981"/>
            <a:ext cx="8123325" cy="758460"/>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Number of Orders placed in C4C </a:t>
            </a:r>
          </a:p>
        </p:txBody>
      </p:sp>
      <p:sp>
        <p:nvSpPr>
          <p:cNvPr id="64" name="TextBox 63">
            <a:extLst>
              <a:ext uri="{FF2B5EF4-FFF2-40B4-BE49-F238E27FC236}">
                <a16:creationId xmlns:a16="http://schemas.microsoft.com/office/drawing/2014/main" id="{9F988824-D654-B641-4AFD-282C09951608}"/>
              </a:ext>
            </a:extLst>
          </p:cNvPr>
          <p:cNvSpPr txBox="1"/>
          <p:nvPr/>
        </p:nvSpPr>
        <p:spPr>
          <a:xfrm>
            <a:off x="868512" y="4645492"/>
            <a:ext cx="2360599" cy="411316"/>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ORDERS</a:t>
            </a:r>
          </a:p>
        </p:txBody>
      </p:sp>
      <p:sp>
        <p:nvSpPr>
          <p:cNvPr id="66" name="Rounded Rectangle 3">
            <a:extLst>
              <a:ext uri="{FF2B5EF4-FFF2-40B4-BE49-F238E27FC236}">
                <a16:creationId xmlns:a16="http://schemas.microsoft.com/office/drawing/2014/main" id="{6A22332B-B023-AA73-3E0F-9B77E4877EBF}"/>
              </a:ext>
            </a:extLst>
          </p:cNvPr>
          <p:cNvSpPr>
            <a:spLocks/>
          </p:cNvSpPr>
          <p:nvPr/>
        </p:nvSpPr>
        <p:spPr>
          <a:xfrm>
            <a:off x="639305" y="5174874"/>
            <a:ext cx="10706340" cy="583106"/>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68" name="TextBox 67">
            <a:extLst>
              <a:ext uri="{FF2B5EF4-FFF2-40B4-BE49-F238E27FC236}">
                <a16:creationId xmlns:a16="http://schemas.microsoft.com/office/drawing/2014/main" id="{040DF571-3743-FFA0-6824-E85BD6A8DD55}"/>
              </a:ext>
            </a:extLst>
          </p:cNvPr>
          <p:cNvSpPr txBox="1"/>
          <p:nvPr/>
        </p:nvSpPr>
        <p:spPr>
          <a:xfrm>
            <a:off x="2950180" y="5149638"/>
            <a:ext cx="7848071" cy="681042"/>
          </a:xfrm>
          <a:prstGeom prst="rect">
            <a:avLst/>
          </a:prstGeom>
          <a:noFill/>
        </p:spPr>
        <p:txBody>
          <a:bodyPr wrap="square" lIns="90000" rIns="90000" rtlCol="0" anchor="ctr">
            <a:noAutofit/>
          </a:bodyPr>
          <a:lstStyle/>
          <a:p>
            <a:r>
              <a:rPr lang="en-US">
                <a:solidFill>
                  <a:srgbClr val="00417C"/>
                </a:solidFill>
                <a:latin typeface="Gotham Condensed Book" panose="02000606030000020004" pitchFamily="50" charset="0"/>
                <a:ea typeface="Open Sans Regular" charset="0"/>
                <a:cs typeface="Open Sans Regular" charset="0"/>
              </a:rPr>
              <a:t>Number of vehicle invoices raised and the numbers position against target.</a:t>
            </a:r>
          </a:p>
          <a:p>
            <a:r>
              <a:rPr lang="en-US">
                <a:solidFill>
                  <a:srgbClr val="00417C"/>
                </a:solidFill>
                <a:latin typeface="Gotham Condensed Book" panose="02000606030000020004" pitchFamily="50" charset="0"/>
                <a:ea typeface="Open Sans Regular" charset="0"/>
                <a:cs typeface="Open Sans Regular" charset="0"/>
              </a:rPr>
              <a:t>How many projected invoices are secured.</a:t>
            </a:r>
          </a:p>
        </p:txBody>
      </p:sp>
      <p:sp>
        <p:nvSpPr>
          <p:cNvPr id="70" name="TextBox 69">
            <a:extLst>
              <a:ext uri="{FF2B5EF4-FFF2-40B4-BE49-F238E27FC236}">
                <a16:creationId xmlns:a16="http://schemas.microsoft.com/office/drawing/2014/main" id="{223BC4EA-C0A3-D7A3-4E50-43D5E9255C0E}"/>
              </a:ext>
            </a:extLst>
          </p:cNvPr>
          <p:cNvSpPr txBox="1"/>
          <p:nvPr/>
        </p:nvSpPr>
        <p:spPr>
          <a:xfrm>
            <a:off x="875236" y="5279685"/>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INVOICES</a:t>
            </a:r>
          </a:p>
        </p:txBody>
      </p:sp>
      <p:sp>
        <p:nvSpPr>
          <p:cNvPr id="3" name="Rounded Rectangle 3">
            <a:extLst>
              <a:ext uri="{FF2B5EF4-FFF2-40B4-BE49-F238E27FC236}">
                <a16:creationId xmlns:a16="http://schemas.microsoft.com/office/drawing/2014/main" id="{455415D3-1C12-EFF3-6FEE-F15764CFD215}"/>
              </a:ext>
            </a:extLst>
          </p:cNvPr>
          <p:cNvSpPr>
            <a:spLocks/>
          </p:cNvSpPr>
          <p:nvPr/>
        </p:nvSpPr>
        <p:spPr>
          <a:xfrm>
            <a:off x="668573" y="1384771"/>
            <a:ext cx="10677072" cy="583106"/>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4" name="TextBox 3">
            <a:extLst>
              <a:ext uri="{FF2B5EF4-FFF2-40B4-BE49-F238E27FC236}">
                <a16:creationId xmlns:a16="http://schemas.microsoft.com/office/drawing/2014/main" id="{8658267B-AF4A-1227-1C78-0893E1086D2F}"/>
              </a:ext>
            </a:extLst>
          </p:cNvPr>
          <p:cNvSpPr txBox="1"/>
          <p:nvPr/>
        </p:nvSpPr>
        <p:spPr>
          <a:xfrm>
            <a:off x="2943456" y="1350933"/>
            <a:ext cx="7848071" cy="681042"/>
          </a:xfrm>
          <a:prstGeom prst="rect">
            <a:avLst/>
          </a:prstGeom>
          <a:noFill/>
        </p:spPr>
        <p:txBody>
          <a:bodyPr wrap="square" lIns="90000" rIns="90000" rtlCol="0" anchor="ctr">
            <a:noAutofit/>
          </a:bodyPr>
          <a:lstStyle/>
          <a:p>
            <a:r>
              <a:rPr lang="en-US">
                <a:solidFill>
                  <a:srgbClr val="00417C"/>
                </a:solidFill>
              </a:rPr>
              <a:t>Number of Face to Face meetings between a customer and a Sales Executive</a:t>
            </a:r>
            <a:endParaRPr lang="en-US"/>
          </a:p>
        </p:txBody>
      </p:sp>
      <p:sp>
        <p:nvSpPr>
          <p:cNvPr id="6" name="TextBox 5">
            <a:extLst>
              <a:ext uri="{FF2B5EF4-FFF2-40B4-BE49-F238E27FC236}">
                <a16:creationId xmlns:a16="http://schemas.microsoft.com/office/drawing/2014/main" id="{4C046D0A-C62F-1932-9A8D-DC52D72B1920}"/>
              </a:ext>
            </a:extLst>
          </p:cNvPr>
          <p:cNvSpPr txBox="1"/>
          <p:nvPr/>
        </p:nvSpPr>
        <p:spPr>
          <a:xfrm>
            <a:off x="868512" y="1480980"/>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OPPORTUNITIES</a:t>
            </a:r>
          </a:p>
        </p:txBody>
      </p:sp>
      <p:sp>
        <p:nvSpPr>
          <p:cNvPr id="8" name="Rounded Rectangle 3">
            <a:extLst>
              <a:ext uri="{FF2B5EF4-FFF2-40B4-BE49-F238E27FC236}">
                <a16:creationId xmlns:a16="http://schemas.microsoft.com/office/drawing/2014/main" id="{22DDAFE3-91F1-F936-917A-01281501F3C1}"/>
              </a:ext>
            </a:extLst>
          </p:cNvPr>
          <p:cNvSpPr>
            <a:spLocks/>
          </p:cNvSpPr>
          <p:nvPr/>
        </p:nvSpPr>
        <p:spPr>
          <a:xfrm>
            <a:off x="668573" y="2016888"/>
            <a:ext cx="10677072" cy="583106"/>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9" name="TextBox 8">
            <a:extLst>
              <a:ext uri="{FF2B5EF4-FFF2-40B4-BE49-F238E27FC236}">
                <a16:creationId xmlns:a16="http://schemas.microsoft.com/office/drawing/2014/main" id="{3F56BA90-B6F0-F119-007F-371A208927C7}"/>
              </a:ext>
            </a:extLst>
          </p:cNvPr>
          <p:cNvSpPr txBox="1"/>
          <p:nvPr/>
        </p:nvSpPr>
        <p:spPr>
          <a:xfrm>
            <a:off x="2943456" y="1983050"/>
            <a:ext cx="7848071" cy="681042"/>
          </a:xfrm>
          <a:prstGeom prst="rect">
            <a:avLst/>
          </a:prstGeom>
          <a:noFill/>
        </p:spPr>
        <p:txBody>
          <a:bodyPr wrap="square" lIns="90000" rIns="90000" rtlCol="0" anchor="ctr">
            <a:noAutofit/>
          </a:bodyPr>
          <a:lstStyle/>
          <a:p>
            <a:r>
              <a:rPr lang="en-US">
                <a:solidFill>
                  <a:srgbClr val="00417C"/>
                </a:solidFill>
              </a:rPr>
              <a:t>Number of 5 Step Walkarounds conducted</a:t>
            </a:r>
            <a:endParaRPr lang="en-US"/>
          </a:p>
        </p:txBody>
      </p:sp>
      <p:sp>
        <p:nvSpPr>
          <p:cNvPr id="11" name="TextBox 10">
            <a:extLst>
              <a:ext uri="{FF2B5EF4-FFF2-40B4-BE49-F238E27FC236}">
                <a16:creationId xmlns:a16="http://schemas.microsoft.com/office/drawing/2014/main" id="{6EC0E7D8-3374-AAE1-B448-E0517731721A}"/>
              </a:ext>
            </a:extLst>
          </p:cNvPr>
          <p:cNvSpPr txBox="1"/>
          <p:nvPr/>
        </p:nvSpPr>
        <p:spPr>
          <a:xfrm>
            <a:off x="868512" y="2113097"/>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VEHICLE PRESENTATIONS</a:t>
            </a:r>
          </a:p>
        </p:txBody>
      </p:sp>
      <p:sp>
        <p:nvSpPr>
          <p:cNvPr id="12" name="Rounded Rectangle 3">
            <a:extLst>
              <a:ext uri="{FF2B5EF4-FFF2-40B4-BE49-F238E27FC236}">
                <a16:creationId xmlns:a16="http://schemas.microsoft.com/office/drawing/2014/main" id="{9D0E97A5-F08C-6E18-833A-B6206AE805EE}"/>
              </a:ext>
            </a:extLst>
          </p:cNvPr>
          <p:cNvSpPr>
            <a:spLocks/>
          </p:cNvSpPr>
          <p:nvPr/>
        </p:nvSpPr>
        <p:spPr>
          <a:xfrm>
            <a:off x="668573" y="3265871"/>
            <a:ext cx="10677072" cy="583106"/>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otham Condensed Medium" panose="02000606030000020004" pitchFamily="50" charset="0"/>
            </a:endParaRPr>
          </a:p>
        </p:txBody>
      </p:sp>
      <p:sp>
        <p:nvSpPr>
          <p:cNvPr id="13" name="TextBox 12">
            <a:extLst>
              <a:ext uri="{FF2B5EF4-FFF2-40B4-BE49-F238E27FC236}">
                <a16:creationId xmlns:a16="http://schemas.microsoft.com/office/drawing/2014/main" id="{FE6A02C9-FDCA-2573-8C8A-75BBE7DBD937}"/>
              </a:ext>
            </a:extLst>
          </p:cNvPr>
          <p:cNvSpPr txBox="1"/>
          <p:nvPr/>
        </p:nvSpPr>
        <p:spPr>
          <a:xfrm>
            <a:off x="2943456" y="3227006"/>
            <a:ext cx="8402189" cy="681042"/>
          </a:xfrm>
          <a:prstGeom prst="rect">
            <a:avLst/>
          </a:prstGeom>
          <a:noFill/>
        </p:spPr>
        <p:txBody>
          <a:bodyPr wrap="square" lIns="90000" rIns="90000" rtlCol="0" anchor="ctr">
            <a:noAutofit/>
          </a:bodyPr>
          <a:lstStyle/>
          <a:p>
            <a:r>
              <a:rPr lang="en-US">
                <a:solidFill>
                  <a:srgbClr val="00417C"/>
                </a:solidFill>
              </a:rPr>
              <a:t>Number of quotations created on C4C.</a:t>
            </a:r>
          </a:p>
        </p:txBody>
      </p:sp>
      <p:sp>
        <p:nvSpPr>
          <p:cNvPr id="14" name="TextBox 13">
            <a:extLst>
              <a:ext uri="{FF2B5EF4-FFF2-40B4-BE49-F238E27FC236}">
                <a16:creationId xmlns:a16="http://schemas.microsoft.com/office/drawing/2014/main" id="{9C19BA39-23EE-7AF7-F1F8-12EA01D50B11}"/>
              </a:ext>
            </a:extLst>
          </p:cNvPr>
          <p:cNvSpPr txBox="1"/>
          <p:nvPr/>
        </p:nvSpPr>
        <p:spPr>
          <a:xfrm>
            <a:off x="868512" y="3357053"/>
            <a:ext cx="2360599" cy="369332"/>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r>
              <a:rPr lang="en-US" sz="2000" b="1">
                <a:solidFill>
                  <a:srgbClr val="00417C"/>
                </a:solidFill>
                <a:latin typeface="Gotham Condensed Medium" panose="02000606030000020004" pitchFamily="50" charset="0"/>
              </a:rPr>
              <a:t>QUOTATIONS</a:t>
            </a:r>
          </a:p>
        </p:txBody>
      </p:sp>
    </p:spTree>
    <p:custDataLst>
      <p:tags r:id="rId1"/>
    </p:custDataLst>
    <p:extLst>
      <p:ext uri="{BB962C8B-B14F-4D97-AF65-F5344CB8AC3E}">
        <p14:creationId xmlns:p14="http://schemas.microsoft.com/office/powerpoint/2010/main" val="5718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fade">
                                      <p:cBhvr>
                                        <p:cTn id="68" dur="500"/>
                                        <p:tgtEl>
                                          <p:spTgt spid="7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32" grpId="0"/>
      <p:bldP spid="5" grpId="0" animBg="1"/>
      <p:bldP spid="17" grpId="0"/>
      <p:bldP spid="18" grpId="0"/>
      <p:bldP spid="54" grpId="0" animBg="1"/>
      <p:bldP spid="56" grpId="0"/>
      <p:bldP spid="58" grpId="0"/>
      <p:bldP spid="60" grpId="0" animBg="1"/>
      <p:bldP spid="62" grpId="0"/>
      <p:bldP spid="64" grpId="0"/>
      <p:bldP spid="66" grpId="0" animBg="1"/>
      <p:bldP spid="68" grpId="0"/>
      <p:bldP spid="70" grpId="0"/>
      <p:bldP spid="3" grpId="0" animBg="1"/>
      <p:bldP spid="4" grpId="0"/>
      <p:bldP spid="6" grpId="0"/>
      <p:bldP spid="8" grpId="0" animBg="1"/>
      <p:bldP spid="9" grpId="0"/>
      <p:bldP spid="11" grpId="0"/>
      <p:bldP spid="12" grpId="0" animBg="1"/>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50AF7-B4C5-485B-25F4-479DAEFFA43C}"/>
            </a:ext>
          </a:extLst>
        </p:cNvPr>
        <p:cNvGrpSpPr/>
        <p:nvPr/>
      </p:nvGrpSpPr>
      <p:grpSpPr>
        <a:xfrm>
          <a:off x="0" y="0"/>
          <a:ext cx="0" cy="0"/>
          <a:chOff x="0" y="0"/>
          <a:chExt cx="0" cy="0"/>
        </a:xfrm>
      </p:grpSpPr>
      <p:sp>
        <p:nvSpPr>
          <p:cNvPr id="46" name="Text Placeholder 1">
            <a:extLst>
              <a:ext uri="{FF2B5EF4-FFF2-40B4-BE49-F238E27FC236}">
                <a16:creationId xmlns:a16="http://schemas.microsoft.com/office/drawing/2014/main" id="{07D4EC2C-0537-F514-B192-E9B5B649192B}"/>
              </a:ext>
            </a:extLst>
          </p:cNvPr>
          <p:cNvSpPr txBox="1">
            <a:spLocks/>
          </p:cNvSpPr>
          <p:nvPr/>
        </p:nvSpPr>
        <p:spPr>
          <a:xfrm flipH="1">
            <a:off x="527595" y="796600"/>
            <a:ext cx="8094812" cy="380476"/>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defRPr/>
            </a:pPr>
            <a:r>
              <a:rPr lang="en-US" sz="1800" b="1">
                <a:solidFill>
                  <a:srgbClr val="1B6CB3"/>
                </a:solidFill>
                <a:latin typeface="Arial MT"/>
                <a:ea typeface="Open Sans Regular"/>
                <a:cs typeface="Arial" panose="020B0604020202020204" pitchFamily="34" charset="0"/>
              </a:rPr>
              <a:t>What are </a:t>
            </a:r>
            <a:r>
              <a:rPr lang="en-US" sz="1800" b="1" u="sng">
                <a:solidFill>
                  <a:srgbClr val="1B6CB3"/>
                </a:solidFill>
                <a:latin typeface="Arial MT"/>
                <a:ea typeface="Open Sans Regular"/>
                <a:cs typeface="Arial" panose="020B0604020202020204" pitchFamily="34" charset="0"/>
              </a:rPr>
              <a:t>your</a:t>
            </a:r>
            <a:r>
              <a:rPr lang="en-US" sz="1800" b="1">
                <a:solidFill>
                  <a:srgbClr val="1B6CB3"/>
                </a:solidFill>
                <a:latin typeface="Arial MT"/>
                <a:ea typeface="Open Sans Regular"/>
                <a:cs typeface="Arial" panose="020B0604020202020204" pitchFamily="34" charset="0"/>
              </a:rPr>
              <a:t> course objectives? </a:t>
            </a:r>
          </a:p>
        </p:txBody>
      </p:sp>
      <p:sp>
        <p:nvSpPr>
          <p:cNvPr id="12" name="TextBox 11">
            <a:extLst>
              <a:ext uri="{FF2B5EF4-FFF2-40B4-BE49-F238E27FC236}">
                <a16:creationId xmlns:a16="http://schemas.microsoft.com/office/drawing/2014/main" id="{8B685AD1-1D13-BF99-0362-90BC13F7AD41}"/>
              </a:ext>
            </a:extLst>
          </p:cNvPr>
          <p:cNvSpPr txBox="1"/>
          <p:nvPr/>
        </p:nvSpPr>
        <p:spPr>
          <a:xfrm>
            <a:off x="527597" y="1934297"/>
            <a:ext cx="5568404" cy="459194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endParaRPr lang="en-US" sz="1800">
              <a:solidFill>
                <a:srgbClr val="1B6CB3"/>
              </a:solidFill>
              <a:latin typeface="Arial MT"/>
              <a:cs typeface="Arial" panose="020B0604020202020204" pitchFamily="34" charset="0"/>
            </a:endParaRPr>
          </a:p>
        </p:txBody>
      </p:sp>
      <p:sp>
        <p:nvSpPr>
          <p:cNvPr id="3" name="Text Placeholder 1">
            <a:extLst>
              <a:ext uri="{FF2B5EF4-FFF2-40B4-BE49-F238E27FC236}">
                <a16:creationId xmlns:a16="http://schemas.microsoft.com/office/drawing/2014/main" id="{76603607-DC24-A283-B5B8-A47E305C555C}"/>
              </a:ext>
            </a:extLst>
          </p:cNvPr>
          <p:cNvSpPr txBox="1">
            <a:spLocks/>
          </p:cNvSpPr>
          <p:nvPr/>
        </p:nvSpPr>
        <p:spPr>
          <a:xfrm>
            <a:off x="527594" y="147061"/>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buClr>
                <a:srgbClr val="005BAA"/>
              </a:buClr>
              <a:defRPr/>
            </a:pPr>
            <a:r>
              <a:rPr lang="en-US" sz="2000" b="1" kern="0">
                <a:solidFill>
                  <a:srgbClr val="1B6CB3"/>
                </a:solidFill>
                <a:latin typeface="Arial (Headings)"/>
              </a:rPr>
              <a:t>COURSE OBJECTIVES</a:t>
            </a:r>
            <a:endParaRPr kumimoji="0" lang="en-US" sz="2000" b="1" i="0" u="none" strike="noStrike" kern="0" cap="none" spc="0" normalizeH="0" baseline="0" noProof="0">
              <a:ln>
                <a:noFill/>
              </a:ln>
              <a:solidFill>
                <a:srgbClr val="1B6CB3"/>
              </a:solidFill>
              <a:effectLst/>
              <a:uLnTx/>
              <a:uFillTx/>
              <a:latin typeface="Arial (Headings)"/>
            </a:endParaRPr>
          </a:p>
        </p:txBody>
      </p:sp>
      <p:sp>
        <p:nvSpPr>
          <p:cNvPr id="9" name="TextBox 8">
            <a:extLst>
              <a:ext uri="{FF2B5EF4-FFF2-40B4-BE49-F238E27FC236}">
                <a16:creationId xmlns:a16="http://schemas.microsoft.com/office/drawing/2014/main" id="{E8888FBC-C279-F8B5-B2F5-9135F4F12CC0}"/>
              </a:ext>
            </a:extLst>
          </p:cNvPr>
          <p:cNvSpPr txBox="1"/>
          <p:nvPr/>
        </p:nvSpPr>
        <p:spPr>
          <a:xfrm>
            <a:off x="527595" y="1301473"/>
            <a:ext cx="6275614" cy="369332"/>
          </a:xfrm>
          <a:prstGeom prst="rect">
            <a:avLst/>
          </a:prstGeom>
          <a:noFill/>
        </p:spPr>
        <p:txBody>
          <a:bodyPr wrap="square">
            <a:spAutoFit/>
          </a:bodyPr>
          <a:lstStyle/>
          <a:p>
            <a:pPr marL="0" indent="0">
              <a:spcBef>
                <a:spcPts val="0"/>
              </a:spcBef>
              <a:buNone/>
              <a:defRPr/>
            </a:pPr>
            <a:r>
              <a:rPr lang="en-US" sz="1800" b="1">
                <a:solidFill>
                  <a:srgbClr val="1B6CB3"/>
                </a:solidFill>
                <a:latin typeface="Arial MT"/>
                <a:ea typeface="Open Sans Regular"/>
                <a:cs typeface="Arial" panose="020B0604020202020204" pitchFamily="34" charset="0"/>
              </a:rPr>
              <a:t>What are </a:t>
            </a:r>
            <a:r>
              <a:rPr lang="en-US" sz="1800" b="1" u="sng">
                <a:solidFill>
                  <a:srgbClr val="1B6CB3"/>
                </a:solidFill>
                <a:latin typeface="Arial MT"/>
                <a:ea typeface="Open Sans Regular"/>
                <a:cs typeface="Arial" panose="020B0604020202020204" pitchFamily="34" charset="0"/>
              </a:rPr>
              <a:t>our</a:t>
            </a:r>
            <a:r>
              <a:rPr lang="en-US" sz="1800" b="1">
                <a:solidFill>
                  <a:srgbClr val="1B6CB3"/>
                </a:solidFill>
                <a:latin typeface="Arial MT"/>
                <a:ea typeface="Open Sans Regular"/>
                <a:cs typeface="Arial" panose="020B0604020202020204" pitchFamily="34" charset="0"/>
              </a:rPr>
              <a:t> course objectives? </a:t>
            </a:r>
          </a:p>
        </p:txBody>
      </p:sp>
      <p:sp>
        <p:nvSpPr>
          <p:cNvPr id="6" name="TextBox 5">
            <a:extLst>
              <a:ext uri="{FF2B5EF4-FFF2-40B4-BE49-F238E27FC236}">
                <a16:creationId xmlns:a16="http://schemas.microsoft.com/office/drawing/2014/main" id="{61D990C9-4A75-7EDD-B943-C4BC62191C77}"/>
              </a:ext>
            </a:extLst>
          </p:cNvPr>
          <p:cNvSpPr txBox="1"/>
          <p:nvPr/>
        </p:nvSpPr>
        <p:spPr>
          <a:xfrm>
            <a:off x="430306" y="1776644"/>
            <a:ext cx="6796352" cy="2846933"/>
          </a:xfrm>
          <a:prstGeom prst="rect">
            <a:avLst/>
          </a:prstGeom>
          <a:noFill/>
        </p:spPr>
        <p:txBody>
          <a:bodyPr wrap="square" lIns="91440" tIns="45720" rIns="91440" bIns="45720" rtlCol="0" anchor="t">
            <a:spAutoFit/>
          </a:bodyPr>
          <a:lstStyle/>
          <a:p>
            <a:pPr>
              <a:spcAft>
                <a:spcPts val="600"/>
              </a:spcAft>
            </a:pPr>
            <a:r>
              <a:rPr lang="en-US">
                <a:solidFill>
                  <a:srgbClr val="00417C"/>
                </a:solidFill>
              </a:rPr>
              <a:t>By the end of this course, you will be able to:</a:t>
            </a:r>
          </a:p>
          <a:p>
            <a:pPr>
              <a:spcAft>
                <a:spcPts val="600"/>
              </a:spcAft>
            </a:pPr>
            <a:endParaRPr lang="en-US">
              <a:solidFill>
                <a:srgbClr val="00417C"/>
              </a:solidFill>
            </a:endParaRPr>
          </a:p>
          <a:p>
            <a:pPr marL="285750" indent="-285750">
              <a:spcAft>
                <a:spcPts val="600"/>
              </a:spcAft>
              <a:buFont typeface="Arial" panose="020B0604020202020204" pitchFamily="34" charset="0"/>
              <a:buChar char="•"/>
            </a:pPr>
            <a:r>
              <a:rPr lang="en-US">
                <a:solidFill>
                  <a:srgbClr val="00417C"/>
                </a:solidFill>
              </a:rPr>
              <a:t>Understand the key qualities and responsibilities for your role.</a:t>
            </a:r>
          </a:p>
          <a:p>
            <a:pPr marL="285750" indent="-285750">
              <a:spcAft>
                <a:spcPts val="600"/>
              </a:spcAft>
              <a:buFont typeface="Arial" panose="020B0604020202020204" pitchFamily="34" charset="0"/>
              <a:buChar char="•"/>
            </a:pPr>
            <a:r>
              <a:rPr lang="en-US">
                <a:solidFill>
                  <a:srgbClr val="00417C"/>
                </a:solidFill>
              </a:rPr>
              <a:t>Lead productive sales meetings that drive team performance.</a:t>
            </a:r>
          </a:p>
          <a:p>
            <a:pPr marL="285750" indent="-285750">
              <a:spcAft>
                <a:spcPts val="600"/>
              </a:spcAft>
              <a:buFont typeface="Arial" panose="020B0604020202020204" pitchFamily="34" charset="0"/>
              <a:buChar char="•"/>
            </a:pPr>
            <a:r>
              <a:rPr lang="en-US">
                <a:solidFill>
                  <a:srgbClr val="00417C"/>
                </a:solidFill>
              </a:rPr>
              <a:t>Present sales performance metrics effectively.</a:t>
            </a:r>
          </a:p>
          <a:p>
            <a:pPr marL="285750" indent="-285750">
              <a:spcAft>
                <a:spcPts val="600"/>
              </a:spcAft>
              <a:buFont typeface="Arial" panose="020B0604020202020204" pitchFamily="34" charset="0"/>
              <a:buChar char="•"/>
            </a:pPr>
            <a:r>
              <a:rPr lang="en-US">
                <a:solidFill>
                  <a:srgbClr val="00417C"/>
                </a:solidFill>
              </a:rPr>
              <a:t>Develop strategies for successful second-facing to close more deals.</a:t>
            </a:r>
          </a:p>
          <a:p>
            <a:pPr marL="285750" indent="-285750">
              <a:spcAft>
                <a:spcPts val="600"/>
              </a:spcAft>
              <a:buFont typeface="Arial" panose="020B0604020202020204" pitchFamily="34" charset="0"/>
              <a:buChar char="•"/>
            </a:pPr>
            <a:r>
              <a:rPr lang="en-US">
                <a:solidFill>
                  <a:srgbClr val="00417C"/>
                </a:solidFill>
              </a:rPr>
              <a:t>Maintain showroom standards to enhance customer experience.</a:t>
            </a:r>
          </a:p>
          <a:p>
            <a:pPr marL="285750" indent="-285750">
              <a:spcAft>
                <a:spcPts val="600"/>
              </a:spcAft>
              <a:buFont typeface="Arial" panose="020B0604020202020204" pitchFamily="34" charset="0"/>
              <a:buChar char="•"/>
            </a:pPr>
            <a:r>
              <a:rPr lang="en-US">
                <a:solidFill>
                  <a:srgbClr val="00417C"/>
                </a:solidFill>
              </a:rPr>
              <a:t>Ability to coach and develop your team for sustained success.</a:t>
            </a:r>
          </a:p>
        </p:txBody>
      </p:sp>
    </p:spTree>
    <p:custDataLst>
      <p:tags r:id="rId1"/>
    </p:custDataLst>
    <p:extLst>
      <p:ext uri="{BB962C8B-B14F-4D97-AF65-F5344CB8AC3E}">
        <p14:creationId xmlns:p14="http://schemas.microsoft.com/office/powerpoint/2010/main" val="385828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2" grpId="0"/>
      <p:bldP spid="9"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D4E4-F28F-22E4-CAD5-4A85D9295F4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1697FA4-AF7E-CD8C-8C2B-33A54CA8245C}"/>
              </a:ext>
            </a:extLst>
          </p:cNvPr>
          <p:cNvSpPr txBox="1"/>
          <p:nvPr/>
        </p:nvSpPr>
        <p:spPr>
          <a:xfrm>
            <a:off x="526944" y="1447448"/>
            <a:ext cx="6191295"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rPr>
              <a:t>The Daily Traffic Sheet provides a wealth of information regarding the: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rPr>
              <a:t>Traffic for the day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rPr>
              <a:t>Number of test drives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rPr>
              <a:t>Number of invoices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rPr>
              <a:t>Popular models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rPr>
              <a:t>Level of activity of each individual salesperson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rPr>
              <a:t>Customer contact information (for follow ups)</a:t>
            </a:r>
          </a:p>
        </p:txBody>
      </p:sp>
      <p:sp>
        <p:nvSpPr>
          <p:cNvPr id="6" name="Title 1">
            <a:extLst>
              <a:ext uri="{FF2B5EF4-FFF2-40B4-BE49-F238E27FC236}">
                <a16:creationId xmlns:a16="http://schemas.microsoft.com/office/drawing/2014/main" id="{0EDF0575-10A3-8A56-9706-30D9254E4218}"/>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a:t>
            </a:r>
            <a:endParaRPr kumimoji="0" lang="en-US" sz="1800" b="1" i="0" u="none" strike="noStrike" kern="1200" cap="none" spc="0" normalizeH="0" baseline="0" noProof="0">
              <a:ln>
                <a:noFill/>
              </a:ln>
              <a:solidFill>
                <a:srgbClr val="005BAA"/>
              </a:solidFill>
              <a:effectLst/>
              <a:uLnTx/>
              <a:uFillTx/>
              <a:latin typeface="Arial (Headings)"/>
            </a:endParaRPr>
          </a:p>
        </p:txBody>
      </p:sp>
    </p:spTree>
    <p:custDataLst>
      <p:tags r:id="rId1"/>
    </p:custDataLst>
    <p:extLst>
      <p:ext uri="{BB962C8B-B14F-4D97-AF65-F5344CB8AC3E}">
        <p14:creationId xmlns:p14="http://schemas.microsoft.com/office/powerpoint/2010/main" val="116147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142" y="401551"/>
            <a:ext cx="8674768" cy="1198643"/>
          </a:xfrm>
        </p:spPr>
        <p:txBody>
          <a:bodyPr/>
          <a:lstStyle/>
          <a:p>
            <a:endParaRPr lang="en-US"/>
          </a:p>
          <a:p>
            <a:pPr marL="0" indent="0">
              <a:buNone/>
            </a:pPr>
            <a:r>
              <a:rPr lang="en-US" b="1">
                <a:solidFill>
                  <a:srgbClr val="00417C"/>
                </a:solidFill>
              </a:rPr>
              <a:t>Daily Traffic Sheet (Example):  10</a:t>
            </a:r>
            <a:r>
              <a:rPr lang="en-US" b="1" baseline="30000">
                <a:solidFill>
                  <a:srgbClr val="00417C"/>
                </a:solidFill>
              </a:rPr>
              <a:t>th</a:t>
            </a:r>
            <a:r>
              <a:rPr lang="en-US" b="1">
                <a:solidFill>
                  <a:srgbClr val="00417C"/>
                </a:solidFill>
              </a:rPr>
              <a:t> February 2025</a:t>
            </a:r>
            <a:endParaRPr lang="en-US">
              <a:solidFill>
                <a:srgbClr val="00417C"/>
              </a:solidFill>
            </a:endParaRPr>
          </a:p>
        </p:txBody>
      </p:sp>
      <p:sp>
        <p:nvSpPr>
          <p:cNvPr id="4" name="Rectangle 2">
            <a:extLst>
              <a:ext uri="{FF2B5EF4-FFF2-40B4-BE49-F238E27FC236}">
                <a16:creationId xmlns:a16="http://schemas.microsoft.com/office/drawing/2014/main" id="{B79F98D4-9B06-48DD-9057-B7AE7D7B4F82}"/>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Table 9">
            <a:extLst>
              <a:ext uri="{FF2B5EF4-FFF2-40B4-BE49-F238E27FC236}">
                <a16:creationId xmlns:a16="http://schemas.microsoft.com/office/drawing/2014/main" id="{CB88E4CF-DF1C-459E-A6BF-55278D8AC84E}"/>
              </a:ext>
            </a:extLst>
          </p:cNvPr>
          <p:cNvGraphicFramePr>
            <a:graphicFrameLocks noGrp="1"/>
          </p:cNvGraphicFramePr>
          <p:nvPr>
            <p:extLst>
              <p:ext uri="{D42A27DB-BD31-4B8C-83A1-F6EECF244321}">
                <p14:modId xmlns:p14="http://schemas.microsoft.com/office/powerpoint/2010/main" val="2198194991"/>
              </p:ext>
            </p:extLst>
          </p:nvPr>
        </p:nvGraphicFramePr>
        <p:xfrm>
          <a:off x="190983" y="1362690"/>
          <a:ext cx="11716387" cy="5118784"/>
        </p:xfrm>
        <a:graphic>
          <a:graphicData uri="http://schemas.openxmlformats.org/drawingml/2006/table">
            <a:tbl>
              <a:tblPr firstRow="1" bandRow="1">
                <a:tableStyleId>{5C22544A-7EE6-4342-B048-85BDC9FD1C3A}</a:tableStyleId>
              </a:tblPr>
              <a:tblGrid>
                <a:gridCol w="323120">
                  <a:extLst>
                    <a:ext uri="{9D8B030D-6E8A-4147-A177-3AD203B41FA5}">
                      <a16:colId xmlns:a16="http://schemas.microsoft.com/office/drawing/2014/main" val="3586728706"/>
                    </a:ext>
                  </a:extLst>
                </a:gridCol>
                <a:gridCol w="533152">
                  <a:extLst>
                    <a:ext uri="{9D8B030D-6E8A-4147-A177-3AD203B41FA5}">
                      <a16:colId xmlns:a16="http://schemas.microsoft.com/office/drawing/2014/main" val="1332844889"/>
                    </a:ext>
                  </a:extLst>
                </a:gridCol>
                <a:gridCol w="620394">
                  <a:extLst>
                    <a:ext uri="{9D8B030D-6E8A-4147-A177-3AD203B41FA5}">
                      <a16:colId xmlns:a16="http://schemas.microsoft.com/office/drawing/2014/main" val="2569373349"/>
                    </a:ext>
                  </a:extLst>
                </a:gridCol>
                <a:gridCol w="1525134">
                  <a:extLst>
                    <a:ext uri="{9D8B030D-6E8A-4147-A177-3AD203B41FA5}">
                      <a16:colId xmlns:a16="http://schemas.microsoft.com/office/drawing/2014/main" val="869430122"/>
                    </a:ext>
                  </a:extLst>
                </a:gridCol>
                <a:gridCol w="1735161">
                  <a:extLst>
                    <a:ext uri="{9D8B030D-6E8A-4147-A177-3AD203B41FA5}">
                      <a16:colId xmlns:a16="http://schemas.microsoft.com/office/drawing/2014/main" val="2461501600"/>
                    </a:ext>
                  </a:extLst>
                </a:gridCol>
                <a:gridCol w="2184299">
                  <a:extLst>
                    <a:ext uri="{9D8B030D-6E8A-4147-A177-3AD203B41FA5}">
                      <a16:colId xmlns:a16="http://schemas.microsoft.com/office/drawing/2014/main" val="3450550704"/>
                    </a:ext>
                  </a:extLst>
                </a:gridCol>
                <a:gridCol w="620394">
                  <a:extLst>
                    <a:ext uri="{9D8B030D-6E8A-4147-A177-3AD203B41FA5}">
                      <a16:colId xmlns:a16="http://schemas.microsoft.com/office/drawing/2014/main" val="692066828"/>
                    </a:ext>
                  </a:extLst>
                </a:gridCol>
                <a:gridCol w="812969">
                  <a:extLst>
                    <a:ext uri="{9D8B030D-6E8A-4147-A177-3AD203B41FA5}">
                      <a16:colId xmlns:a16="http://schemas.microsoft.com/office/drawing/2014/main" val="4133284946"/>
                    </a:ext>
                  </a:extLst>
                </a:gridCol>
                <a:gridCol w="880188">
                  <a:extLst>
                    <a:ext uri="{9D8B030D-6E8A-4147-A177-3AD203B41FA5}">
                      <a16:colId xmlns:a16="http://schemas.microsoft.com/office/drawing/2014/main" val="3798402040"/>
                    </a:ext>
                  </a:extLst>
                </a:gridCol>
                <a:gridCol w="620394">
                  <a:extLst>
                    <a:ext uri="{9D8B030D-6E8A-4147-A177-3AD203B41FA5}">
                      <a16:colId xmlns:a16="http://schemas.microsoft.com/office/drawing/2014/main" val="272211589"/>
                    </a:ext>
                  </a:extLst>
                </a:gridCol>
                <a:gridCol w="620394">
                  <a:extLst>
                    <a:ext uri="{9D8B030D-6E8A-4147-A177-3AD203B41FA5}">
                      <a16:colId xmlns:a16="http://schemas.microsoft.com/office/drawing/2014/main" val="4025358299"/>
                    </a:ext>
                  </a:extLst>
                </a:gridCol>
                <a:gridCol w="620394">
                  <a:extLst>
                    <a:ext uri="{9D8B030D-6E8A-4147-A177-3AD203B41FA5}">
                      <a16:colId xmlns:a16="http://schemas.microsoft.com/office/drawing/2014/main" val="3776870558"/>
                    </a:ext>
                  </a:extLst>
                </a:gridCol>
                <a:gridCol w="620394">
                  <a:extLst>
                    <a:ext uri="{9D8B030D-6E8A-4147-A177-3AD203B41FA5}">
                      <a16:colId xmlns:a16="http://schemas.microsoft.com/office/drawing/2014/main" val="3711249864"/>
                    </a:ext>
                  </a:extLst>
                </a:gridCol>
              </a:tblGrid>
              <a:tr h="681208">
                <a:tc>
                  <a:txBody>
                    <a:bodyPr/>
                    <a:lstStyle/>
                    <a:p>
                      <a:pPr algn="ctr" fontAlgn="t"/>
                      <a:r>
                        <a:rPr lang="en-US" sz="700" u="none" strike="noStrike">
                          <a:effectLst/>
                        </a:rPr>
                        <a:t> </a:t>
                      </a:r>
                      <a:endParaRPr lang="en-US" sz="700" b="0" i="0" u="none" strike="noStrike">
                        <a:solidFill>
                          <a:srgbClr val="000000"/>
                        </a:solidFill>
                        <a:effectLst/>
                        <a:latin typeface="HelveticaNeueLT Std Lt" panose="020B0403020202020204" pitchFamily="34" charset="0"/>
                      </a:endParaRPr>
                    </a:p>
                  </a:txBody>
                  <a:tcPr marL="6396" marR="6396" marT="6396" marB="0"/>
                </a:tc>
                <a:tc>
                  <a:txBody>
                    <a:bodyPr/>
                    <a:lstStyle/>
                    <a:p>
                      <a:pPr algn="ctr" rtl="0" fontAlgn="ctr"/>
                      <a:r>
                        <a:rPr lang="en-US" sz="1000" b="1" u="none" strike="noStrike">
                          <a:effectLst/>
                        </a:rPr>
                        <a:t>TIME </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u="none" strike="noStrike">
                          <a:effectLst/>
                        </a:rPr>
                        <a:t>SALES PERSON</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u="none" strike="noStrike">
                          <a:effectLst/>
                        </a:rPr>
                        <a:t>CUST NAME </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u="none" strike="noStrike">
                          <a:effectLst/>
                        </a:rPr>
                        <a:t>PHONE</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u="none" strike="noStrike">
                          <a:effectLst/>
                        </a:rPr>
                        <a:t>EMAIL</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u="none" strike="noStrike">
                          <a:effectLst/>
                        </a:rPr>
                        <a:t>SOURCE</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u="none" strike="noStrike">
                          <a:effectLst/>
                        </a:rPr>
                        <a:t>MODEL</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u="none" strike="noStrike">
                          <a:effectLst/>
                        </a:rPr>
                        <a:t>VEHICLE</a:t>
                      </a:r>
                    </a:p>
                    <a:p>
                      <a:pPr algn="ctr" rtl="0" fontAlgn="ctr"/>
                      <a:r>
                        <a:rPr lang="en-US" sz="1000" b="1" u="none" strike="noStrike">
                          <a:effectLst/>
                        </a:rPr>
                        <a:t>PRESENTATION</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u="none" strike="noStrike">
                          <a:effectLst/>
                        </a:rPr>
                        <a:t>TEST DRIVE</a:t>
                      </a:r>
                    </a:p>
                  </a:txBody>
                  <a:tcPr marL="6396" marR="6396" marT="6396" marB="0" anchor="ctr"/>
                </a:tc>
                <a:tc>
                  <a:txBody>
                    <a:bodyPr/>
                    <a:lstStyle/>
                    <a:p>
                      <a:pPr algn="ctr" rtl="0" fontAlgn="ctr"/>
                      <a:r>
                        <a:rPr lang="en-US" sz="1000" b="1" u="none" strike="noStrike">
                          <a:effectLst/>
                        </a:rPr>
                        <a:t>OFFER</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u="none" strike="noStrike">
                          <a:effectLst/>
                        </a:rPr>
                        <a:t>SECOND FACING </a:t>
                      </a:r>
                      <a:endParaRPr lang="en-US" sz="1000" b="1" i="0" u="none" strike="noStrike">
                        <a:solidFill>
                          <a:srgbClr val="FFFFFF"/>
                        </a:solidFill>
                        <a:effectLst/>
                        <a:latin typeface="HelveticaNeueLT Std Lt" panose="020B0403020202020204" pitchFamily="34" charset="0"/>
                      </a:endParaRPr>
                    </a:p>
                  </a:txBody>
                  <a:tcPr marL="6396" marR="6396" marT="6396" marB="0" anchor="ctr"/>
                </a:tc>
                <a:tc>
                  <a:txBody>
                    <a:bodyPr/>
                    <a:lstStyle/>
                    <a:p>
                      <a:pPr algn="ctr" rtl="0" fontAlgn="ctr"/>
                      <a:r>
                        <a:rPr lang="en-US" sz="1000" b="1" i="0" u="none" strike="noStrike">
                          <a:solidFill>
                            <a:srgbClr val="FFFFFF"/>
                          </a:solidFill>
                          <a:effectLst/>
                          <a:latin typeface="HelveticaNeueLT Std Lt" panose="020B0403020202020204" pitchFamily="34" charset="0"/>
                        </a:rPr>
                        <a:t>ORDER</a:t>
                      </a:r>
                    </a:p>
                  </a:txBody>
                  <a:tcPr marL="6396" marR="6396" marT="6396" marB="0" anchor="ctr"/>
                </a:tc>
                <a:extLst>
                  <a:ext uri="{0D108BD9-81ED-4DB2-BD59-A6C34878D82A}">
                    <a16:rowId xmlns:a16="http://schemas.microsoft.com/office/drawing/2014/main" val="376083032"/>
                  </a:ext>
                </a:extLst>
              </a:tr>
              <a:tr h="369798">
                <a:tc>
                  <a:txBody>
                    <a:bodyPr/>
                    <a:lstStyle/>
                    <a:p>
                      <a:pPr algn="ctr" rtl="0" fontAlgn="ctr"/>
                      <a:r>
                        <a:rPr lang="en-US" sz="1050" u="none" strike="noStrike">
                          <a:effectLst/>
                        </a:rPr>
                        <a:t>1</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9:00</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Peter</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Peter Louchran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058 444 3333</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Peter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RF</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Song</a:t>
                      </a:r>
                    </a:p>
                  </a:txBody>
                  <a:tcPr marL="6396" marR="6396" marT="6396" marB="0" anchor="ctr"/>
                </a:tc>
                <a:tc>
                  <a:txBody>
                    <a:bodyPr/>
                    <a:lstStyle/>
                    <a:p>
                      <a:pPr algn="ctr" rtl="0" fontAlgn="ctr">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3218574651"/>
                  </a:ext>
                </a:extLst>
              </a:tr>
              <a:tr h="369798">
                <a:tc>
                  <a:txBody>
                    <a:bodyPr/>
                    <a:lstStyle/>
                    <a:p>
                      <a:pPr algn="ctr" rtl="0" fontAlgn="ctr"/>
                      <a:r>
                        <a:rPr lang="en-US" sz="1050" u="none" strike="noStrike">
                          <a:effectLst/>
                        </a:rPr>
                        <a:t>2</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9:15</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Khaled</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James Bond</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59 444 3333</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James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WI</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Song</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637675400"/>
                  </a:ext>
                </a:extLst>
              </a:tr>
              <a:tr h="369798">
                <a:tc>
                  <a:txBody>
                    <a:bodyPr/>
                    <a:lstStyle/>
                    <a:p>
                      <a:pPr algn="ctr" rtl="0" fontAlgn="ctr"/>
                      <a:r>
                        <a:rPr lang="en-US" sz="1050" u="none" strike="noStrike">
                          <a:effectLst/>
                        </a:rPr>
                        <a:t>3</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11:00</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Mark</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Sherlock Holmes</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60 444 3333</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Sherlock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WI</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Han</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3815838307"/>
                  </a:ext>
                </a:extLst>
              </a:tr>
              <a:tr h="369798">
                <a:tc>
                  <a:txBody>
                    <a:bodyPr/>
                    <a:lstStyle/>
                    <a:p>
                      <a:pPr algn="ctr" rtl="0" fontAlgn="ctr"/>
                      <a:r>
                        <a:rPr lang="en-US" sz="1050" u="none" strike="noStrike">
                          <a:effectLst/>
                        </a:rPr>
                        <a:t>4</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11:20</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Sarah</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Tiger Woods</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61 444 3333</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Tiger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WEB</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Seal</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4200121230"/>
                  </a:ext>
                </a:extLst>
              </a:tr>
              <a:tr h="369798">
                <a:tc>
                  <a:txBody>
                    <a:bodyPr/>
                    <a:lstStyle/>
                    <a:p>
                      <a:pPr algn="ctr" rtl="0" fontAlgn="ctr"/>
                      <a:r>
                        <a:rPr lang="en-US" sz="1050" u="none" strike="noStrike">
                          <a:effectLst/>
                        </a:rPr>
                        <a:t>5</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11:35</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Khaled</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Katie Perry </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62 444 3333</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Katie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WEB</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Qin</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1460310692"/>
                  </a:ext>
                </a:extLst>
              </a:tr>
              <a:tr h="369798">
                <a:tc>
                  <a:txBody>
                    <a:bodyPr/>
                    <a:lstStyle/>
                    <a:p>
                      <a:pPr algn="ctr" fontAlgn="t"/>
                      <a:r>
                        <a:rPr lang="en-US" sz="1050" u="none" strike="noStrike">
                          <a:effectLst/>
                        </a:rPr>
                        <a:t>7</a:t>
                      </a:r>
                      <a:endParaRPr lang="en-US" sz="1050" b="0" i="0" u="none" strike="noStrike">
                        <a:solidFill>
                          <a:srgbClr val="000000"/>
                        </a:solidFill>
                        <a:effectLst/>
                        <a:latin typeface="HelveticaNeueLT Std Lt" panose="020B0403020202020204" pitchFamily="34" charset="0"/>
                      </a:endParaRPr>
                    </a:p>
                  </a:txBody>
                  <a:tcPr marL="6396" marR="6396" marT="6396" marB="0"/>
                </a:tc>
                <a:tc>
                  <a:txBody>
                    <a:bodyPr/>
                    <a:lstStyle/>
                    <a:p>
                      <a:pPr algn="ctr" rtl="0" fontAlgn="ctr"/>
                      <a:r>
                        <a:rPr lang="en-US" sz="1050" u="none" strike="noStrike">
                          <a:effectLst/>
                        </a:rPr>
                        <a:t>14:24</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Bader </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Mustafa Mohammed </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64 444 3333</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Mustafa @ Gmail.com </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WI</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Han</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3470502558"/>
                  </a:ext>
                </a:extLst>
              </a:tr>
              <a:tr h="369798">
                <a:tc>
                  <a:txBody>
                    <a:bodyPr/>
                    <a:lstStyle/>
                    <a:p>
                      <a:pPr algn="ctr" rtl="0" fontAlgn="ctr"/>
                      <a:r>
                        <a:rPr lang="en-US" sz="1050" u="none" strike="noStrike">
                          <a:effectLst/>
                        </a:rPr>
                        <a:t>8</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14:55</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Peter</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JJ Bloom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058 444 2222</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JJ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RF</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Seal</a:t>
                      </a:r>
                    </a:p>
                  </a:txBody>
                  <a:tcPr marL="6396" marR="6396" marT="6396" marB="0" anchor="ctr"/>
                </a:tc>
                <a:tc>
                  <a:txBody>
                    <a:bodyPr/>
                    <a:lstStyle/>
                    <a:p>
                      <a:pPr algn="ctr" rtl="0" fontAlgn="ctr">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1693834856"/>
                  </a:ext>
                </a:extLst>
              </a:tr>
              <a:tr h="369798">
                <a:tc>
                  <a:txBody>
                    <a:bodyPr/>
                    <a:lstStyle/>
                    <a:p>
                      <a:pPr algn="ctr" rtl="0" fontAlgn="ctr"/>
                      <a:r>
                        <a:rPr lang="en-US" sz="1050" u="none" strike="noStrike">
                          <a:effectLst/>
                        </a:rPr>
                        <a:t>9</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15:20</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Khaled</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Orlando Bloom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59 444 2222</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Orlando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WI</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Qin</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2470754756"/>
                  </a:ext>
                </a:extLst>
              </a:tr>
              <a:tr h="369798">
                <a:tc>
                  <a:txBody>
                    <a:bodyPr/>
                    <a:lstStyle/>
                    <a:p>
                      <a:pPr algn="ctr" rtl="0" fontAlgn="ctr"/>
                      <a:r>
                        <a:rPr lang="en-US" sz="1050" u="none" strike="noStrike">
                          <a:effectLst/>
                        </a:rPr>
                        <a:t>10</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15:40</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Mark</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George Clooney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60 444 2222</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George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WI</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Song</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1230349494"/>
                  </a:ext>
                </a:extLst>
              </a:tr>
              <a:tr h="369798">
                <a:tc>
                  <a:txBody>
                    <a:bodyPr/>
                    <a:lstStyle/>
                    <a:p>
                      <a:pPr algn="ctr" rtl="0" fontAlgn="ctr"/>
                      <a:r>
                        <a:rPr lang="en-US" sz="1050" u="none" strike="noStrike">
                          <a:effectLst/>
                        </a:rPr>
                        <a:t>11</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16:00</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Sarah</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Rory McIlroy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61 444 2222</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Rory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WEB</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Atto 3</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2352145029"/>
                  </a:ext>
                </a:extLst>
              </a:tr>
              <a:tr h="369798">
                <a:tc>
                  <a:txBody>
                    <a:bodyPr/>
                    <a:lstStyle/>
                    <a:p>
                      <a:pPr algn="ctr" rtl="0" fontAlgn="ctr"/>
                      <a:r>
                        <a:rPr lang="en-US" sz="1050" u="none" strike="noStrike">
                          <a:effectLst/>
                        </a:rPr>
                        <a:t>12</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16:25</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Khaled</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Taylor Swift</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62 444 2222</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Taylor @ Gmail.com</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WEB</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Atto 3</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1455148203"/>
                  </a:ext>
                </a:extLst>
              </a:tr>
              <a:tr h="369798">
                <a:tc>
                  <a:txBody>
                    <a:bodyPr/>
                    <a:lstStyle/>
                    <a:p>
                      <a:pPr algn="ctr" fontAlgn="t"/>
                      <a:r>
                        <a:rPr lang="en-US" sz="1050" u="none" strike="noStrike">
                          <a:effectLst/>
                        </a:rPr>
                        <a:t>13</a:t>
                      </a:r>
                      <a:endParaRPr lang="en-US" sz="1050" b="0" i="0" u="none" strike="noStrike">
                        <a:solidFill>
                          <a:srgbClr val="000000"/>
                        </a:solidFill>
                        <a:effectLst/>
                        <a:latin typeface="HelveticaNeueLT Std Lt" panose="020B0403020202020204" pitchFamily="34" charset="0"/>
                      </a:endParaRPr>
                    </a:p>
                  </a:txBody>
                  <a:tcPr marL="6396" marR="6396" marT="6396" marB="0"/>
                </a:tc>
                <a:tc>
                  <a:txBody>
                    <a:bodyPr/>
                    <a:lstStyle/>
                    <a:p>
                      <a:pPr algn="ctr" rtl="0" fontAlgn="ctr"/>
                      <a:r>
                        <a:rPr lang="en-US" sz="1050" u="none" strike="noStrike">
                          <a:effectLst/>
                        </a:rPr>
                        <a:t>17:50</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Bader </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Tayeb </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63 444 2222</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Tayeb @ Gmail.com </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u="none" strike="noStrike">
                          <a:effectLst/>
                        </a:rPr>
                        <a:t>WI</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rtl="0" fontAlgn="ctr"/>
                      <a:r>
                        <a:rPr lang="en-US" sz="1050" b="0" i="0" u="none" strike="noStrike">
                          <a:solidFill>
                            <a:srgbClr val="000000"/>
                          </a:solidFill>
                          <a:effectLst/>
                          <a:latin typeface="HelveticaNeueLT Std Lt" panose="020B0403020202020204" pitchFamily="34" charset="0"/>
                        </a:rPr>
                        <a:t>Song</a:t>
                      </a: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Y</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tc>
                  <a:txBody>
                    <a:bodyPr/>
                    <a:lstStyle/>
                    <a:p>
                      <a:pPr algn="ctr" fontAlgn="t">
                        <a:lnSpc>
                          <a:spcPct val="150000"/>
                        </a:lnSpc>
                      </a:pPr>
                      <a:r>
                        <a:rPr lang="en-US" sz="1050" u="none" strike="noStrike">
                          <a:effectLst/>
                        </a:rPr>
                        <a:t>N</a:t>
                      </a:r>
                      <a:endParaRPr lang="en-US" sz="1050" b="0" i="0" u="none" strike="noStrike">
                        <a:solidFill>
                          <a:srgbClr val="000000"/>
                        </a:solidFill>
                        <a:effectLst/>
                        <a:latin typeface="HelveticaNeueLT Std Lt" panose="020B0403020202020204" pitchFamily="34" charset="0"/>
                      </a:endParaRPr>
                    </a:p>
                  </a:txBody>
                  <a:tcPr marL="6396" marR="6396" marT="6396" marB="0" anchor="ctr"/>
                </a:tc>
                <a:extLst>
                  <a:ext uri="{0D108BD9-81ED-4DB2-BD59-A6C34878D82A}">
                    <a16:rowId xmlns:a16="http://schemas.microsoft.com/office/drawing/2014/main" val="639221080"/>
                  </a:ext>
                </a:extLst>
              </a:tr>
            </a:tbl>
          </a:graphicData>
        </a:graphic>
      </p:graphicFrame>
      <p:sp>
        <p:nvSpPr>
          <p:cNvPr id="7" name="Title 1">
            <a:extLst>
              <a:ext uri="{FF2B5EF4-FFF2-40B4-BE49-F238E27FC236}">
                <a16:creationId xmlns:a16="http://schemas.microsoft.com/office/drawing/2014/main" id="{31204544-9120-8128-8939-4403AAA7D4D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MAIN KPI’s</a:t>
            </a:r>
            <a:endParaRPr kumimoji="0" lang="en-US" sz="1800" b="1" i="0" u="none" strike="noStrike" kern="1200" cap="none" spc="0" normalizeH="0" baseline="0" noProof="0">
              <a:ln>
                <a:noFill/>
              </a:ln>
              <a:solidFill>
                <a:srgbClr val="005BAA"/>
              </a:solidFill>
              <a:effectLst/>
              <a:uLnTx/>
              <a:uFillTx/>
              <a:latin typeface="Arial (Headings)"/>
            </a:endParaRPr>
          </a:p>
        </p:txBody>
      </p:sp>
    </p:spTree>
    <p:extLst>
      <p:ext uri="{BB962C8B-B14F-4D97-AF65-F5344CB8AC3E}">
        <p14:creationId xmlns:p14="http://schemas.microsoft.com/office/powerpoint/2010/main" val="339392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F1290-7716-05F1-E79F-1B8C40D4132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EA08F86-E103-3CD6-5E2B-B0CD170063D5}"/>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Content Placeholder 2">
            <a:extLst>
              <a:ext uri="{FF2B5EF4-FFF2-40B4-BE49-F238E27FC236}">
                <a16:creationId xmlns:a16="http://schemas.microsoft.com/office/drawing/2014/main" id="{621C3DA3-52BE-6C27-5E9B-7FEF581C0EF1}"/>
              </a:ext>
            </a:extLst>
          </p:cNvPr>
          <p:cNvSpPr>
            <a:spLocks noGrp="1"/>
          </p:cNvSpPr>
          <p:nvPr>
            <p:ph idx="1"/>
          </p:nvPr>
        </p:nvSpPr>
        <p:spPr>
          <a:xfrm>
            <a:off x="575275" y="1253331"/>
            <a:ext cx="6874396" cy="4351338"/>
          </a:xfrm>
        </p:spPr>
        <p:txBody>
          <a:bodyPr>
            <a:normAutofit fontScale="85000" lnSpcReduction="20000"/>
          </a:bodyPr>
          <a:lstStyle/>
          <a:p>
            <a:pPr marL="0" indent="0">
              <a:buNone/>
            </a:pPr>
            <a:r>
              <a:rPr lang="en-US">
                <a:solidFill>
                  <a:srgbClr val="00417C"/>
                </a:solidFill>
              </a:rPr>
              <a:t>The three key periodic reports to be prepared are: </a:t>
            </a:r>
          </a:p>
          <a:p>
            <a:pPr marL="0" indent="0">
              <a:buNone/>
            </a:pPr>
            <a:r>
              <a:rPr lang="en-US">
                <a:solidFill>
                  <a:srgbClr val="00417C"/>
                </a:solidFill>
              </a:rPr>
              <a:t>Daily, Weekly and Monthly</a:t>
            </a:r>
          </a:p>
          <a:p>
            <a:pPr marL="0" indent="0">
              <a:buNone/>
            </a:pPr>
            <a:endParaRPr lang="en-US">
              <a:solidFill>
                <a:srgbClr val="00417C"/>
              </a:solidFill>
            </a:endParaRPr>
          </a:p>
          <a:p>
            <a:r>
              <a:rPr lang="en-US">
                <a:solidFill>
                  <a:srgbClr val="00417C"/>
                </a:solidFill>
              </a:rPr>
              <a:t>The sales manager reviews the reports and:</a:t>
            </a:r>
          </a:p>
          <a:p>
            <a:pPr lvl="1"/>
            <a:r>
              <a:rPr lang="en-US">
                <a:solidFill>
                  <a:srgbClr val="00417C"/>
                </a:solidFill>
              </a:rPr>
              <a:t>Analyzes the data &amp; KPIs</a:t>
            </a:r>
          </a:p>
          <a:p>
            <a:pPr lvl="1"/>
            <a:r>
              <a:rPr lang="en-US">
                <a:solidFill>
                  <a:srgbClr val="00417C"/>
                </a:solidFill>
              </a:rPr>
              <a:t>Comes to conclusions</a:t>
            </a:r>
          </a:p>
          <a:p>
            <a:pPr lvl="1"/>
            <a:r>
              <a:rPr lang="en-US">
                <a:solidFill>
                  <a:srgbClr val="00417C"/>
                </a:solidFill>
              </a:rPr>
              <a:t>Takes decisions</a:t>
            </a:r>
          </a:p>
          <a:p>
            <a:pPr lvl="1"/>
            <a:r>
              <a:rPr lang="en-US">
                <a:solidFill>
                  <a:srgbClr val="00417C"/>
                </a:solidFill>
              </a:rPr>
              <a:t>Provides feedback and coaches each sales consultant</a:t>
            </a:r>
          </a:p>
          <a:p>
            <a:pPr lvl="1"/>
            <a:endParaRPr lang="en-US">
              <a:solidFill>
                <a:srgbClr val="00417C"/>
              </a:solidFill>
            </a:endParaRPr>
          </a:p>
          <a:p>
            <a:r>
              <a:rPr lang="en-US">
                <a:solidFill>
                  <a:srgbClr val="00417C"/>
                </a:solidFill>
              </a:rPr>
              <a:t>The KPIs can be in the following 2 forms:</a:t>
            </a:r>
          </a:p>
          <a:p>
            <a:pPr lvl="1"/>
            <a:r>
              <a:rPr lang="en-US">
                <a:solidFill>
                  <a:srgbClr val="00417C"/>
                </a:solidFill>
              </a:rPr>
              <a:t>Numerical (number of customers, number of bookings etc.)</a:t>
            </a:r>
          </a:p>
          <a:p>
            <a:pPr lvl="1"/>
            <a:r>
              <a:rPr lang="en-US">
                <a:solidFill>
                  <a:srgbClr val="00417C"/>
                </a:solidFill>
              </a:rPr>
              <a:t>Ratios (closing ratio, test-drive ratio etc.)</a:t>
            </a:r>
          </a:p>
          <a:p>
            <a:endParaRPr lang="en-US"/>
          </a:p>
          <a:p>
            <a:endParaRPr lang="en-US"/>
          </a:p>
          <a:p>
            <a:endParaRPr lang="en-US"/>
          </a:p>
          <a:p>
            <a:pPr lvl="0"/>
            <a:endParaRPr lang="en-US"/>
          </a:p>
          <a:p>
            <a:pPr lvl="0"/>
            <a:endParaRPr lang="en-US"/>
          </a:p>
        </p:txBody>
      </p:sp>
    </p:spTree>
    <p:custDataLst>
      <p:tags r:id="rId1"/>
    </p:custDataLst>
    <p:extLst>
      <p:ext uri="{BB962C8B-B14F-4D97-AF65-F5344CB8AC3E}">
        <p14:creationId xmlns:p14="http://schemas.microsoft.com/office/powerpoint/2010/main" val="213330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79F98D4-9B06-48DD-9057-B7AE7D7B4F82}"/>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4">
            <a:extLst>
              <a:ext uri="{FF2B5EF4-FFF2-40B4-BE49-F238E27FC236}">
                <a16:creationId xmlns:a16="http://schemas.microsoft.com/office/drawing/2014/main" id="{CF934BEB-BA8B-4D42-812B-D1F564BB5307}"/>
              </a:ext>
            </a:extLst>
          </p:cNvPr>
          <p:cNvGraphicFramePr>
            <a:graphicFrameLocks noGrp="1"/>
          </p:cNvGraphicFramePr>
          <p:nvPr>
            <p:extLst>
              <p:ext uri="{D42A27DB-BD31-4B8C-83A1-F6EECF244321}">
                <p14:modId xmlns:p14="http://schemas.microsoft.com/office/powerpoint/2010/main" val="2157183329"/>
              </p:ext>
            </p:extLst>
          </p:nvPr>
        </p:nvGraphicFramePr>
        <p:xfrm>
          <a:off x="43274" y="1788457"/>
          <a:ext cx="6277278" cy="3731558"/>
        </p:xfrm>
        <a:graphic>
          <a:graphicData uri="http://schemas.openxmlformats.org/drawingml/2006/table">
            <a:tbl>
              <a:tblPr firstRow="1" bandRow="1">
                <a:tableStyleId>{5C22544A-7EE6-4342-B048-85BDC9FD1C3A}</a:tableStyleId>
              </a:tblPr>
              <a:tblGrid>
                <a:gridCol w="1002245">
                  <a:extLst>
                    <a:ext uri="{9D8B030D-6E8A-4147-A177-3AD203B41FA5}">
                      <a16:colId xmlns:a16="http://schemas.microsoft.com/office/drawing/2014/main" val="2521182922"/>
                    </a:ext>
                  </a:extLst>
                </a:gridCol>
                <a:gridCol w="783714">
                  <a:extLst>
                    <a:ext uri="{9D8B030D-6E8A-4147-A177-3AD203B41FA5}">
                      <a16:colId xmlns:a16="http://schemas.microsoft.com/office/drawing/2014/main" val="4248569749"/>
                    </a:ext>
                  </a:extLst>
                </a:gridCol>
                <a:gridCol w="618565">
                  <a:extLst>
                    <a:ext uri="{9D8B030D-6E8A-4147-A177-3AD203B41FA5}">
                      <a16:colId xmlns:a16="http://schemas.microsoft.com/office/drawing/2014/main" val="1429621071"/>
                    </a:ext>
                  </a:extLst>
                </a:gridCol>
                <a:gridCol w="605117">
                  <a:extLst>
                    <a:ext uri="{9D8B030D-6E8A-4147-A177-3AD203B41FA5}">
                      <a16:colId xmlns:a16="http://schemas.microsoft.com/office/drawing/2014/main" val="3680867551"/>
                    </a:ext>
                  </a:extLst>
                </a:gridCol>
                <a:gridCol w="564777">
                  <a:extLst>
                    <a:ext uri="{9D8B030D-6E8A-4147-A177-3AD203B41FA5}">
                      <a16:colId xmlns:a16="http://schemas.microsoft.com/office/drawing/2014/main" val="2131070373"/>
                    </a:ext>
                  </a:extLst>
                </a:gridCol>
                <a:gridCol w="584010">
                  <a:extLst>
                    <a:ext uri="{9D8B030D-6E8A-4147-A177-3AD203B41FA5}">
                      <a16:colId xmlns:a16="http://schemas.microsoft.com/office/drawing/2014/main" val="2990633369"/>
                    </a:ext>
                  </a:extLst>
                </a:gridCol>
                <a:gridCol w="729068">
                  <a:extLst>
                    <a:ext uri="{9D8B030D-6E8A-4147-A177-3AD203B41FA5}">
                      <a16:colId xmlns:a16="http://schemas.microsoft.com/office/drawing/2014/main" val="4011804212"/>
                    </a:ext>
                  </a:extLst>
                </a:gridCol>
                <a:gridCol w="694891">
                  <a:extLst>
                    <a:ext uri="{9D8B030D-6E8A-4147-A177-3AD203B41FA5}">
                      <a16:colId xmlns:a16="http://schemas.microsoft.com/office/drawing/2014/main" val="170903775"/>
                    </a:ext>
                  </a:extLst>
                </a:gridCol>
                <a:gridCol w="694891">
                  <a:extLst>
                    <a:ext uri="{9D8B030D-6E8A-4147-A177-3AD203B41FA5}">
                      <a16:colId xmlns:a16="http://schemas.microsoft.com/office/drawing/2014/main" val="1486767604"/>
                    </a:ext>
                  </a:extLst>
                </a:gridCol>
              </a:tblGrid>
              <a:tr h="675488">
                <a:tc>
                  <a:txBody>
                    <a:bodyPr/>
                    <a:lstStyle/>
                    <a:p>
                      <a:pPr algn="ctr"/>
                      <a:r>
                        <a:rPr lang="en-US" sz="1600">
                          <a:latin typeface="HelveticaNeueLT Std Lt" panose="020B0403020202020204" pitchFamily="34" charset="0"/>
                        </a:rPr>
                        <a:t>Sales Person</a:t>
                      </a:r>
                    </a:p>
                  </a:txBody>
                  <a:tcPr/>
                </a:tc>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2616143970"/>
                  </a:ext>
                </a:extLst>
              </a:tr>
              <a:tr h="509345">
                <a:tc>
                  <a:txBody>
                    <a:bodyPr/>
                    <a:lstStyle/>
                    <a:p>
                      <a:pPr algn="ctr"/>
                      <a:r>
                        <a:rPr lang="en-US" sz="1600" b="1">
                          <a:latin typeface="HelveticaNeueLT Std Lt" panose="020B0403020202020204" pitchFamily="34" charset="0"/>
                        </a:rPr>
                        <a:t>Khaled</a:t>
                      </a:r>
                    </a:p>
                  </a:txBody>
                  <a:tcPr/>
                </a:tc>
                <a:tc>
                  <a:txBody>
                    <a:bodyPr/>
                    <a:lstStyle/>
                    <a:p>
                      <a:pPr algn="ctr"/>
                      <a:r>
                        <a:rPr lang="en-US" sz="1600" b="1">
                          <a:latin typeface="HelveticaNeueLT Std Lt" panose="020B0403020202020204" pitchFamily="34" charset="0"/>
                        </a:rPr>
                        <a:t>56</a:t>
                      </a:r>
                    </a:p>
                  </a:txBody>
                  <a:tcPr/>
                </a:tc>
                <a:tc>
                  <a:txBody>
                    <a:bodyPr/>
                    <a:lstStyle/>
                    <a:p>
                      <a:pPr algn="ctr"/>
                      <a:r>
                        <a:rPr lang="en-US" sz="1600" b="1">
                          <a:latin typeface="HelveticaNeueLT Std Lt" panose="020B0403020202020204" pitchFamily="34" charset="0"/>
                        </a:rPr>
                        <a:t>20</a:t>
                      </a:r>
                    </a:p>
                  </a:txBody>
                  <a:tcPr/>
                </a:tc>
                <a:tc>
                  <a:txBody>
                    <a:bodyPr/>
                    <a:lstStyle/>
                    <a:p>
                      <a:pPr algn="ctr"/>
                      <a:r>
                        <a:rPr lang="en-US" sz="1600" b="1">
                          <a:latin typeface="HelveticaNeueLT Std Lt" panose="020B0403020202020204" pitchFamily="34" charset="0"/>
                        </a:rPr>
                        <a:t>10</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3</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5</a:t>
                      </a:r>
                    </a:p>
                  </a:txBody>
                  <a:tcPr/>
                </a:tc>
                <a:tc>
                  <a:txBody>
                    <a:bodyPr/>
                    <a:lstStyle/>
                    <a:p>
                      <a:pPr algn="ctr"/>
                      <a:r>
                        <a:rPr lang="en-US" sz="1600" b="1">
                          <a:latin typeface="HelveticaNeueLT Std Lt" panose="020B0403020202020204" pitchFamily="34" charset="0"/>
                        </a:rPr>
                        <a:t>4</a:t>
                      </a:r>
                    </a:p>
                  </a:txBody>
                  <a:tcPr/>
                </a:tc>
                <a:extLst>
                  <a:ext uri="{0D108BD9-81ED-4DB2-BD59-A6C34878D82A}">
                    <a16:rowId xmlns:a16="http://schemas.microsoft.com/office/drawing/2014/main" val="2916457067"/>
                  </a:ext>
                </a:extLst>
              </a:tr>
              <a:tr h="509345">
                <a:tc>
                  <a:txBody>
                    <a:bodyPr/>
                    <a:lstStyle/>
                    <a:p>
                      <a:pPr algn="ctr"/>
                      <a:r>
                        <a:rPr lang="en-US" sz="1600" b="1">
                          <a:latin typeface="HelveticaNeueLT Std Lt" panose="020B0403020202020204" pitchFamily="34" charset="0"/>
                        </a:rPr>
                        <a:t>Bader</a:t>
                      </a:r>
                    </a:p>
                  </a:txBody>
                  <a:tcPr/>
                </a:tc>
                <a:tc>
                  <a:txBody>
                    <a:bodyPr/>
                    <a:lstStyle/>
                    <a:p>
                      <a:pPr algn="ctr"/>
                      <a:r>
                        <a:rPr lang="en-US" sz="1600" b="1">
                          <a:latin typeface="HelveticaNeueLT Std Lt" panose="020B0403020202020204" pitchFamily="34" charset="0"/>
                        </a:rPr>
                        <a:t>32</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3</a:t>
                      </a:r>
                    </a:p>
                  </a:txBody>
                  <a:tcPr/>
                </a:tc>
                <a:tc>
                  <a:txBody>
                    <a:bodyPr/>
                    <a:lstStyle/>
                    <a:p>
                      <a:pPr algn="ctr"/>
                      <a:r>
                        <a:rPr lang="en-US" sz="1600" b="1">
                          <a:latin typeface="HelveticaNeueLT Std Lt" panose="020B0403020202020204" pitchFamily="34" charset="0"/>
                        </a:rPr>
                        <a:t>10</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6</a:t>
                      </a:r>
                    </a:p>
                  </a:txBody>
                  <a:tcPr/>
                </a:tc>
                <a:extLst>
                  <a:ext uri="{0D108BD9-81ED-4DB2-BD59-A6C34878D82A}">
                    <a16:rowId xmlns:a16="http://schemas.microsoft.com/office/drawing/2014/main" val="875133989"/>
                  </a:ext>
                </a:extLst>
              </a:tr>
              <a:tr h="509345">
                <a:tc>
                  <a:txBody>
                    <a:bodyPr/>
                    <a:lstStyle/>
                    <a:p>
                      <a:pPr algn="ctr"/>
                      <a:r>
                        <a:rPr lang="en-US" sz="1600" b="1">
                          <a:latin typeface="HelveticaNeueLT Std Lt" panose="020B0403020202020204" pitchFamily="34" charset="0"/>
                        </a:rPr>
                        <a:t>Peter</a:t>
                      </a:r>
                    </a:p>
                  </a:txBody>
                  <a:tcPr/>
                </a:tc>
                <a:tc>
                  <a:txBody>
                    <a:bodyPr/>
                    <a:lstStyle/>
                    <a:p>
                      <a:pPr algn="ctr"/>
                      <a:r>
                        <a:rPr lang="en-US" sz="1600" b="1">
                          <a:latin typeface="HelveticaNeueLT Std Lt" panose="020B0403020202020204" pitchFamily="34" charset="0"/>
                        </a:rPr>
                        <a:t>24</a:t>
                      </a:r>
                    </a:p>
                  </a:txBody>
                  <a:tcPr/>
                </a:tc>
                <a:tc>
                  <a:txBody>
                    <a:bodyPr/>
                    <a:lstStyle/>
                    <a:p>
                      <a:pPr algn="ctr"/>
                      <a:r>
                        <a:rPr lang="en-US" sz="1600" b="1">
                          <a:latin typeface="HelveticaNeueLT Std Lt" panose="020B0403020202020204" pitchFamily="34" charset="0"/>
                        </a:rPr>
                        <a:t>16</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5</a:t>
                      </a:r>
                    </a:p>
                  </a:txBody>
                  <a:tcPr/>
                </a:tc>
                <a:tc>
                  <a:txBody>
                    <a:bodyPr/>
                    <a:lstStyle/>
                    <a:p>
                      <a:pPr algn="ctr"/>
                      <a:r>
                        <a:rPr lang="en-US" sz="1600" b="1">
                          <a:latin typeface="HelveticaNeueLT Std Lt" panose="020B0403020202020204" pitchFamily="34" charset="0"/>
                        </a:rPr>
                        <a:t>5</a:t>
                      </a:r>
                    </a:p>
                  </a:txBody>
                  <a:tcPr/>
                </a:tc>
                <a:tc>
                  <a:txBody>
                    <a:bodyPr/>
                    <a:lstStyle/>
                    <a:p>
                      <a:pPr algn="ctr"/>
                      <a:r>
                        <a:rPr lang="en-US" sz="1600" b="1">
                          <a:latin typeface="HelveticaNeueLT Std Lt" panose="020B0403020202020204" pitchFamily="34" charset="0"/>
                        </a:rPr>
                        <a:t>12</a:t>
                      </a:r>
                    </a:p>
                  </a:txBody>
                  <a:tcPr/>
                </a:tc>
                <a:tc>
                  <a:txBody>
                    <a:bodyPr/>
                    <a:lstStyle/>
                    <a:p>
                      <a:pPr algn="ctr"/>
                      <a:r>
                        <a:rPr lang="en-US" sz="1600" b="1">
                          <a:latin typeface="HelveticaNeueLT Std Lt" panose="020B0403020202020204" pitchFamily="34" charset="0"/>
                        </a:rPr>
                        <a:t>10</a:t>
                      </a:r>
                    </a:p>
                  </a:txBody>
                  <a:tcPr/>
                </a:tc>
                <a:tc>
                  <a:txBody>
                    <a:bodyPr/>
                    <a:lstStyle/>
                    <a:p>
                      <a:pPr algn="ctr"/>
                      <a:r>
                        <a:rPr lang="en-US" sz="1600" b="1">
                          <a:latin typeface="HelveticaNeueLT Std Lt" panose="020B0403020202020204" pitchFamily="34" charset="0"/>
                        </a:rPr>
                        <a:t>10</a:t>
                      </a:r>
                    </a:p>
                  </a:txBody>
                  <a:tcPr/>
                </a:tc>
                <a:extLst>
                  <a:ext uri="{0D108BD9-81ED-4DB2-BD59-A6C34878D82A}">
                    <a16:rowId xmlns:a16="http://schemas.microsoft.com/office/drawing/2014/main" val="3668633014"/>
                  </a:ext>
                </a:extLst>
              </a:tr>
              <a:tr h="509345">
                <a:tc>
                  <a:txBody>
                    <a:bodyPr/>
                    <a:lstStyle/>
                    <a:p>
                      <a:pPr algn="ctr"/>
                      <a:r>
                        <a:rPr lang="en-US" sz="1600" b="1">
                          <a:latin typeface="HelveticaNeueLT Std Lt" panose="020B0403020202020204" pitchFamily="34" charset="0"/>
                        </a:rPr>
                        <a:t>Mark </a:t>
                      </a:r>
                    </a:p>
                  </a:txBody>
                  <a:tcPr/>
                </a:tc>
                <a:tc>
                  <a:txBody>
                    <a:bodyPr/>
                    <a:lstStyle/>
                    <a:p>
                      <a:pPr algn="ctr"/>
                      <a:r>
                        <a:rPr lang="en-US" sz="1600" b="1">
                          <a:latin typeface="HelveticaNeueLT Std Lt" panose="020B0403020202020204" pitchFamily="34" charset="0"/>
                        </a:rPr>
                        <a:t>22</a:t>
                      </a:r>
                    </a:p>
                  </a:txBody>
                  <a:tcPr/>
                </a:tc>
                <a:tc>
                  <a:txBody>
                    <a:bodyPr/>
                    <a:lstStyle/>
                    <a:p>
                      <a:pPr algn="ctr"/>
                      <a:r>
                        <a:rPr lang="en-US" sz="1600" b="1">
                          <a:latin typeface="HelveticaNeueLT Std Lt" panose="020B0403020202020204" pitchFamily="34" charset="0"/>
                        </a:rPr>
                        <a:t>18</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4</a:t>
                      </a:r>
                    </a:p>
                  </a:txBody>
                  <a:tcPr/>
                </a:tc>
                <a:tc>
                  <a:txBody>
                    <a:bodyPr/>
                    <a:lstStyle/>
                    <a:p>
                      <a:pPr algn="ctr"/>
                      <a:r>
                        <a:rPr lang="en-US" sz="1600" b="1">
                          <a:latin typeface="HelveticaNeueLT Std Lt" panose="020B0403020202020204" pitchFamily="34" charset="0"/>
                        </a:rPr>
                        <a:t>4</a:t>
                      </a:r>
                    </a:p>
                  </a:txBody>
                  <a:tcPr/>
                </a:tc>
                <a:tc>
                  <a:txBody>
                    <a:bodyPr/>
                    <a:lstStyle/>
                    <a:p>
                      <a:pPr algn="ctr"/>
                      <a:r>
                        <a:rPr lang="en-US" sz="1600" b="1">
                          <a:latin typeface="HelveticaNeueLT Std Lt" panose="020B0403020202020204" pitchFamily="34" charset="0"/>
                        </a:rPr>
                        <a:t>5</a:t>
                      </a:r>
                    </a:p>
                  </a:txBody>
                  <a:tcPr/>
                </a:tc>
                <a:tc>
                  <a:txBody>
                    <a:bodyPr/>
                    <a:lstStyle/>
                    <a:p>
                      <a:pPr algn="ctr"/>
                      <a:r>
                        <a:rPr lang="en-US" sz="1600" b="1">
                          <a:latin typeface="HelveticaNeueLT Std Lt" panose="020B0403020202020204" pitchFamily="34" charset="0"/>
                        </a:rPr>
                        <a:t>4</a:t>
                      </a:r>
                    </a:p>
                  </a:txBody>
                  <a:tcPr/>
                </a:tc>
                <a:tc>
                  <a:txBody>
                    <a:bodyPr/>
                    <a:lstStyle/>
                    <a:p>
                      <a:pPr algn="ctr"/>
                      <a:r>
                        <a:rPr lang="en-US" sz="1600" b="1">
                          <a:latin typeface="HelveticaNeueLT Std Lt" panose="020B0403020202020204" pitchFamily="34" charset="0"/>
                        </a:rPr>
                        <a:t>2</a:t>
                      </a:r>
                    </a:p>
                  </a:txBody>
                  <a:tcPr/>
                </a:tc>
                <a:extLst>
                  <a:ext uri="{0D108BD9-81ED-4DB2-BD59-A6C34878D82A}">
                    <a16:rowId xmlns:a16="http://schemas.microsoft.com/office/drawing/2014/main" val="1865927087"/>
                  </a:ext>
                </a:extLst>
              </a:tr>
              <a:tr h="509345">
                <a:tc>
                  <a:txBody>
                    <a:bodyPr/>
                    <a:lstStyle/>
                    <a:p>
                      <a:pPr algn="ctr"/>
                      <a:r>
                        <a:rPr lang="en-US" sz="1600" b="1">
                          <a:latin typeface="HelveticaNeueLT Std Lt" panose="020B0403020202020204" pitchFamily="34" charset="0"/>
                        </a:rPr>
                        <a:t>Sarah </a:t>
                      </a:r>
                    </a:p>
                  </a:txBody>
                  <a:tcPr/>
                </a:tc>
                <a:tc>
                  <a:txBody>
                    <a:bodyPr/>
                    <a:lstStyle/>
                    <a:p>
                      <a:pPr algn="ctr"/>
                      <a:r>
                        <a:rPr lang="en-US" sz="1600" b="1">
                          <a:latin typeface="HelveticaNeueLT Std Lt" panose="020B0403020202020204" pitchFamily="34" charset="0"/>
                        </a:rPr>
                        <a:t>18</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3</a:t>
                      </a:r>
                    </a:p>
                  </a:txBody>
                  <a:tcPr/>
                </a:tc>
                <a:tc>
                  <a:txBody>
                    <a:bodyPr/>
                    <a:lstStyle/>
                    <a:p>
                      <a:pPr algn="ctr"/>
                      <a:r>
                        <a:rPr lang="en-US" sz="1600" b="1">
                          <a:latin typeface="HelveticaNeueLT Std Lt" panose="020B0403020202020204" pitchFamily="34" charset="0"/>
                        </a:rPr>
                        <a:t>4</a:t>
                      </a:r>
                    </a:p>
                  </a:txBody>
                  <a:tcPr/>
                </a:tc>
                <a:tc>
                  <a:txBody>
                    <a:bodyPr/>
                    <a:lstStyle/>
                    <a:p>
                      <a:pPr algn="ctr"/>
                      <a:r>
                        <a:rPr lang="en-US" sz="1600" b="1">
                          <a:latin typeface="HelveticaNeueLT Std Lt" panose="020B0403020202020204" pitchFamily="34" charset="0"/>
                        </a:rPr>
                        <a:t>3</a:t>
                      </a:r>
                    </a:p>
                  </a:txBody>
                  <a:tcPr/>
                </a:tc>
                <a:tc>
                  <a:txBody>
                    <a:bodyPr/>
                    <a:lstStyle/>
                    <a:p>
                      <a:pPr algn="ctr"/>
                      <a:r>
                        <a:rPr lang="en-US" sz="1600" b="1">
                          <a:latin typeface="HelveticaNeueLT Std Lt" panose="020B0403020202020204" pitchFamily="34" charset="0"/>
                        </a:rPr>
                        <a:t>1</a:t>
                      </a:r>
                    </a:p>
                  </a:txBody>
                  <a:tcPr/>
                </a:tc>
                <a:extLst>
                  <a:ext uri="{0D108BD9-81ED-4DB2-BD59-A6C34878D82A}">
                    <a16:rowId xmlns:a16="http://schemas.microsoft.com/office/drawing/2014/main" val="3119186825"/>
                  </a:ext>
                </a:extLst>
              </a:tr>
              <a:tr h="509345">
                <a:tc>
                  <a:txBody>
                    <a:bodyPr/>
                    <a:lstStyle/>
                    <a:p>
                      <a:pPr algn="ctr"/>
                      <a:r>
                        <a:rPr lang="en-US" sz="1600" b="1">
                          <a:latin typeface="HelveticaNeueLT Std Lt" panose="020B0403020202020204" pitchFamily="34" charset="0"/>
                        </a:rPr>
                        <a:t>Totals</a:t>
                      </a:r>
                    </a:p>
                  </a:txBody>
                  <a:tcPr/>
                </a:tc>
                <a:tc>
                  <a:txBody>
                    <a:bodyPr/>
                    <a:lstStyle/>
                    <a:p>
                      <a:pPr algn="ctr"/>
                      <a:r>
                        <a:rPr lang="en-US" sz="1600" b="1">
                          <a:latin typeface="HelveticaNeueLT Std Lt" panose="020B0403020202020204" pitchFamily="34" charset="0"/>
                        </a:rPr>
                        <a:t>150 </a:t>
                      </a:r>
                    </a:p>
                  </a:txBody>
                  <a:tcPr/>
                </a:tc>
                <a:tc>
                  <a:txBody>
                    <a:bodyPr/>
                    <a:lstStyle/>
                    <a:p>
                      <a:pPr algn="ctr"/>
                      <a:r>
                        <a:rPr lang="en-US" sz="1600" b="1">
                          <a:latin typeface="HelveticaNeueLT Std Lt" panose="020B0403020202020204" pitchFamily="34" charset="0"/>
                        </a:rPr>
                        <a:t>78</a:t>
                      </a:r>
                    </a:p>
                  </a:txBody>
                  <a:tcPr/>
                </a:tc>
                <a:tc>
                  <a:txBody>
                    <a:bodyPr/>
                    <a:lstStyle/>
                    <a:p>
                      <a:pPr algn="ctr"/>
                      <a:r>
                        <a:rPr lang="en-US" sz="1600" b="1">
                          <a:latin typeface="HelveticaNeueLT Std Lt" panose="020B0403020202020204" pitchFamily="34" charset="0"/>
                        </a:rPr>
                        <a:t>50</a:t>
                      </a:r>
                    </a:p>
                  </a:txBody>
                  <a:tcPr/>
                </a:tc>
                <a:tc>
                  <a:txBody>
                    <a:bodyPr/>
                    <a:lstStyle/>
                    <a:p>
                      <a:pPr algn="ctr"/>
                      <a:r>
                        <a:rPr lang="en-US" sz="1600" b="1">
                          <a:latin typeface="HelveticaNeueLT Std Lt" panose="020B0403020202020204" pitchFamily="34" charset="0"/>
                        </a:rPr>
                        <a:t>33</a:t>
                      </a:r>
                    </a:p>
                  </a:txBody>
                  <a:tcPr/>
                </a:tc>
                <a:tc>
                  <a:txBody>
                    <a:bodyPr/>
                    <a:lstStyle/>
                    <a:p>
                      <a:pPr algn="ctr"/>
                      <a:r>
                        <a:rPr lang="en-US" sz="1600" b="1">
                          <a:latin typeface="HelveticaNeueLT Std Lt" panose="020B0403020202020204" pitchFamily="34" charset="0"/>
                        </a:rPr>
                        <a:t>18</a:t>
                      </a:r>
                    </a:p>
                  </a:txBody>
                  <a:tcPr/>
                </a:tc>
                <a:tc>
                  <a:txBody>
                    <a:bodyPr/>
                    <a:lstStyle/>
                    <a:p>
                      <a:pPr algn="ctr"/>
                      <a:r>
                        <a:rPr lang="en-US" sz="1600" b="1">
                          <a:latin typeface="HelveticaNeueLT Std Lt" panose="020B0403020202020204" pitchFamily="34" charset="0"/>
                        </a:rPr>
                        <a:t>39</a:t>
                      </a:r>
                    </a:p>
                  </a:txBody>
                  <a:tcPr/>
                </a:tc>
                <a:tc>
                  <a:txBody>
                    <a:bodyPr/>
                    <a:lstStyle/>
                    <a:p>
                      <a:pPr algn="ctr"/>
                      <a:r>
                        <a:rPr lang="en-US" sz="1600" b="1">
                          <a:latin typeface="HelveticaNeueLT Std Lt" panose="020B0403020202020204" pitchFamily="34" charset="0"/>
                        </a:rPr>
                        <a:t>30</a:t>
                      </a:r>
                    </a:p>
                  </a:txBody>
                  <a:tcPr/>
                </a:tc>
                <a:tc>
                  <a:txBody>
                    <a:bodyPr/>
                    <a:lstStyle/>
                    <a:p>
                      <a:pPr algn="ctr"/>
                      <a:r>
                        <a:rPr lang="en-US" sz="1600" b="1">
                          <a:latin typeface="HelveticaNeueLT Std Lt" panose="020B0403020202020204" pitchFamily="34" charset="0"/>
                        </a:rPr>
                        <a:t>23</a:t>
                      </a:r>
                    </a:p>
                  </a:txBody>
                  <a:tcPr/>
                </a:tc>
                <a:extLst>
                  <a:ext uri="{0D108BD9-81ED-4DB2-BD59-A6C34878D82A}">
                    <a16:rowId xmlns:a16="http://schemas.microsoft.com/office/drawing/2014/main" val="397879825"/>
                  </a:ext>
                </a:extLst>
              </a:tr>
            </a:tbl>
          </a:graphicData>
        </a:graphic>
      </p:graphicFrame>
      <p:graphicFrame>
        <p:nvGraphicFramePr>
          <p:cNvPr id="6" name="Table 4">
            <a:extLst>
              <a:ext uri="{FF2B5EF4-FFF2-40B4-BE49-F238E27FC236}">
                <a16:creationId xmlns:a16="http://schemas.microsoft.com/office/drawing/2014/main" id="{1539FDE3-6FCC-421B-B6A7-156B100732FE}"/>
              </a:ext>
            </a:extLst>
          </p:cNvPr>
          <p:cNvGraphicFramePr>
            <a:graphicFrameLocks noGrp="1"/>
          </p:cNvGraphicFramePr>
          <p:nvPr>
            <p:extLst>
              <p:ext uri="{D42A27DB-BD31-4B8C-83A1-F6EECF244321}">
                <p14:modId xmlns:p14="http://schemas.microsoft.com/office/powerpoint/2010/main" val="3324316883"/>
              </p:ext>
            </p:extLst>
          </p:nvPr>
        </p:nvGraphicFramePr>
        <p:xfrm>
          <a:off x="6320552" y="1788457"/>
          <a:ext cx="5790762" cy="3731559"/>
        </p:xfrm>
        <a:graphic>
          <a:graphicData uri="http://schemas.openxmlformats.org/drawingml/2006/table">
            <a:tbl>
              <a:tblPr firstRow="1" bandRow="1">
                <a:tableStyleId>{5C22544A-7EE6-4342-B048-85BDC9FD1C3A}</a:tableStyleId>
              </a:tblPr>
              <a:tblGrid>
                <a:gridCol w="786216">
                  <a:extLst>
                    <a:ext uri="{9D8B030D-6E8A-4147-A177-3AD203B41FA5}">
                      <a16:colId xmlns:a16="http://schemas.microsoft.com/office/drawing/2014/main" val="1924917511"/>
                    </a:ext>
                  </a:extLst>
                </a:gridCol>
                <a:gridCol w="726141">
                  <a:extLst>
                    <a:ext uri="{9D8B030D-6E8A-4147-A177-3AD203B41FA5}">
                      <a16:colId xmlns:a16="http://schemas.microsoft.com/office/drawing/2014/main" val="1360764475"/>
                    </a:ext>
                  </a:extLst>
                </a:gridCol>
                <a:gridCol w="597285">
                  <a:extLst>
                    <a:ext uri="{9D8B030D-6E8A-4147-A177-3AD203B41FA5}">
                      <a16:colId xmlns:a16="http://schemas.microsoft.com/office/drawing/2014/main" val="3338619339"/>
                    </a:ext>
                  </a:extLst>
                </a:gridCol>
                <a:gridCol w="745586">
                  <a:extLst>
                    <a:ext uri="{9D8B030D-6E8A-4147-A177-3AD203B41FA5}">
                      <a16:colId xmlns:a16="http://schemas.microsoft.com/office/drawing/2014/main" val="2990633369"/>
                    </a:ext>
                  </a:extLst>
                </a:gridCol>
                <a:gridCol w="731120">
                  <a:extLst>
                    <a:ext uri="{9D8B030D-6E8A-4147-A177-3AD203B41FA5}">
                      <a16:colId xmlns:a16="http://schemas.microsoft.com/office/drawing/2014/main" val="4011804212"/>
                    </a:ext>
                  </a:extLst>
                </a:gridCol>
                <a:gridCol w="724091">
                  <a:extLst>
                    <a:ext uri="{9D8B030D-6E8A-4147-A177-3AD203B41FA5}">
                      <a16:colId xmlns:a16="http://schemas.microsoft.com/office/drawing/2014/main" val="1486767604"/>
                    </a:ext>
                  </a:extLst>
                </a:gridCol>
                <a:gridCol w="752210">
                  <a:extLst>
                    <a:ext uri="{9D8B030D-6E8A-4147-A177-3AD203B41FA5}">
                      <a16:colId xmlns:a16="http://schemas.microsoft.com/office/drawing/2014/main" val="917374980"/>
                    </a:ext>
                  </a:extLst>
                </a:gridCol>
                <a:gridCol w="728113">
                  <a:extLst>
                    <a:ext uri="{9D8B030D-6E8A-4147-A177-3AD203B41FA5}">
                      <a16:colId xmlns:a16="http://schemas.microsoft.com/office/drawing/2014/main" val="2992053531"/>
                    </a:ext>
                  </a:extLst>
                </a:gridCol>
              </a:tblGrid>
              <a:tr h="674637">
                <a:tc>
                  <a:txBody>
                    <a:bodyPr/>
                    <a:lstStyle/>
                    <a:p>
                      <a:pPr algn="ctr"/>
                      <a:r>
                        <a:rPr lang="en-US" sz="1600">
                          <a:latin typeface="HelveticaNeueLT Std Lt" panose="020B0403020202020204" pitchFamily="34" charset="0"/>
                        </a:rPr>
                        <a:t>Hot Leads</a:t>
                      </a:r>
                    </a:p>
                  </a:txBody>
                  <a:tcPr>
                    <a:solidFill>
                      <a:schemeClr val="tx1"/>
                    </a:solidFill>
                  </a:tcPr>
                </a:tc>
                <a:tc>
                  <a:txBody>
                    <a:bodyPr/>
                    <a:lstStyle/>
                    <a:p>
                      <a:pPr algn="ctr"/>
                      <a:r>
                        <a:rPr lang="en-US" sz="1600">
                          <a:latin typeface="HelveticaNeueLT Std Lt" panose="020B0403020202020204" pitchFamily="34" charset="0"/>
                        </a:rPr>
                        <a:t>Opp</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VPS</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TD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QU   %</a:t>
                      </a:r>
                    </a:p>
                  </a:txBody>
                  <a:tcPr>
                    <a:solidFill>
                      <a:schemeClr val="tx1"/>
                    </a:solidFill>
                  </a:tcPr>
                </a:tc>
                <a:tc>
                  <a:txBody>
                    <a:bodyPr/>
                    <a:lstStyle/>
                    <a:p>
                      <a:pPr algn="ctr"/>
                      <a:r>
                        <a:rPr lang="en-US" sz="1600">
                          <a:latin typeface="HelveticaNeueLT Std Lt" panose="020B0403020202020204" pitchFamily="34" charset="0"/>
                        </a:rPr>
                        <a:t>SF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ORD</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Inv </a:t>
                      </a:r>
                    </a:p>
                    <a:p>
                      <a:pPr algn="ctr"/>
                      <a:r>
                        <a:rPr lang="en-US" sz="1600">
                          <a:latin typeface="HelveticaNeueLT Std Lt" panose="020B0403020202020204" pitchFamily="34" charset="0"/>
                        </a:rPr>
                        <a:t>%</a:t>
                      </a:r>
                    </a:p>
                  </a:txBody>
                  <a:tcPr>
                    <a:solidFill>
                      <a:schemeClr val="tx1"/>
                    </a:solidFill>
                  </a:tcPr>
                </a:tc>
                <a:extLst>
                  <a:ext uri="{0D108BD9-81ED-4DB2-BD59-A6C34878D82A}">
                    <a16:rowId xmlns:a16="http://schemas.microsoft.com/office/drawing/2014/main" val="2616143970"/>
                  </a:ext>
                </a:extLst>
              </a:tr>
              <a:tr h="509487">
                <a:tc>
                  <a:txBody>
                    <a:bodyPr/>
                    <a:lstStyle/>
                    <a:p>
                      <a:pPr algn="ctr"/>
                      <a:r>
                        <a:rPr lang="en-US" sz="1600" b="1">
                          <a:latin typeface="HelveticaNeueLT Std Lt" panose="020B0403020202020204" pitchFamily="34" charset="0"/>
                        </a:rPr>
                        <a:t>37%</a:t>
                      </a:r>
                    </a:p>
                  </a:txBody>
                  <a:tcPr anchor="ctr"/>
                </a:tc>
                <a:tc>
                  <a:txBody>
                    <a:bodyPr/>
                    <a:lstStyle/>
                    <a:p>
                      <a:pPr algn="ctr"/>
                      <a:r>
                        <a:rPr lang="en-US" sz="1600" b="1">
                          <a:latin typeface="HelveticaNeueLT Std Lt" panose="020B0403020202020204" pitchFamily="34" charset="0"/>
                        </a:rPr>
                        <a:t>36%</a:t>
                      </a:r>
                    </a:p>
                  </a:txBody>
                  <a:tcPr anchor="ctr"/>
                </a:tc>
                <a:tc>
                  <a:txBody>
                    <a:bodyPr/>
                    <a:lstStyle/>
                    <a:p>
                      <a:pPr algn="ctr"/>
                      <a:r>
                        <a:rPr lang="en-US" sz="1600" b="1">
                          <a:latin typeface="HelveticaNeueLT Std Lt" panose="020B0403020202020204" pitchFamily="34" charset="0"/>
                        </a:rPr>
                        <a:t>50%</a:t>
                      </a:r>
                    </a:p>
                  </a:txBody>
                  <a:tcPr anchor="ctr"/>
                </a:tc>
                <a:tc>
                  <a:txBody>
                    <a:bodyPr/>
                    <a:lstStyle/>
                    <a:p>
                      <a:pPr algn="ctr"/>
                      <a:r>
                        <a:rPr lang="en-US" sz="1600" b="1">
                          <a:latin typeface="HelveticaNeueLT Std Lt" panose="020B0403020202020204" pitchFamily="34" charset="0"/>
                        </a:rPr>
                        <a:t>45%</a:t>
                      </a:r>
                    </a:p>
                  </a:txBody>
                  <a:tcPr anchor="ctr"/>
                </a:tc>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40%</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20%</a:t>
                      </a:r>
                    </a:p>
                  </a:txBody>
                  <a:tcPr anchor="ctr"/>
                </a:tc>
                <a:extLst>
                  <a:ext uri="{0D108BD9-81ED-4DB2-BD59-A6C34878D82A}">
                    <a16:rowId xmlns:a16="http://schemas.microsoft.com/office/drawing/2014/main" val="2916457067"/>
                  </a:ext>
                </a:extLst>
              </a:tr>
              <a:tr h="509487">
                <a:tc>
                  <a:txBody>
                    <a:bodyPr/>
                    <a:lstStyle/>
                    <a:p>
                      <a:pPr algn="ctr"/>
                      <a:r>
                        <a:rPr lang="en-US" sz="1600" b="1">
                          <a:latin typeface="HelveticaNeueLT Std Lt" panose="020B0403020202020204" pitchFamily="34" charset="0"/>
                        </a:rPr>
                        <a:t>21%</a:t>
                      </a:r>
                    </a:p>
                  </a:txBody>
                  <a:tcPr anchor="ctr"/>
                </a:tc>
                <a:tc>
                  <a:txBody>
                    <a:bodyPr/>
                    <a:lstStyle/>
                    <a:p>
                      <a:pPr algn="ctr"/>
                      <a:r>
                        <a:rPr lang="en-US" sz="1600" b="1">
                          <a:latin typeface="HelveticaNeueLT Std Lt" panose="020B0403020202020204" pitchFamily="34" charset="0"/>
                        </a:rPr>
                        <a:t>47%</a:t>
                      </a:r>
                    </a:p>
                  </a:txBody>
                  <a:tcPr anchor="ctr"/>
                </a:tc>
                <a:tc>
                  <a:txBody>
                    <a:bodyPr/>
                    <a:lstStyle/>
                    <a:p>
                      <a:pPr algn="ctr"/>
                      <a:r>
                        <a:rPr lang="en-US" sz="1600" b="1">
                          <a:latin typeface="HelveticaNeueLT Std Lt" panose="020B0403020202020204" pitchFamily="34" charset="0"/>
                        </a:rPr>
                        <a:t>53%</a:t>
                      </a:r>
                    </a:p>
                  </a:txBody>
                  <a:tcPr anchor="ctr"/>
                </a:tc>
                <a:tc>
                  <a:txBody>
                    <a:bodyPr/>
                    <a:lstStyle/>
                    <a:p>
                      <a:pPr algn="ctr"/>
                      <a:r>
                        <a:rPr lang="en-US" sz="1600" b="1">
                          <a:latin typeface="HelveticaNeueLT Std Lt" panose="020B0403020202020204" pitchFamily="34" charset="0"/>
                        </a:rPr>
                        <a:t>53%</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67%</a:t>
                      </a:r>
                    </a:p>
                  </a:txBody>
                  <a:tcPr anchor="ctr"/>
                </a:tc>
                <a:tc>
                  <a:txBody>
                    <a:bodyPr/>
                    <a:lstStyle/>
                    <a:p>
                      <a:pPr algn="ctr"/>
                      <a:r>
                        <a:rPr lang="en-US" sz="1600" b="1">
                          <a:latin typeface="HelveticaNeueLT Std Lt" panose="020B0403020202020204" pitchFamily="34" charset="0"/>
                        </a:rPr>
                        <a:t>53%</a:t>
                      </a:r>
                    </a:p>
                  </a:txBody>
                  <a:tcPr anchor="ctr"/>
                </a:tc>
                <a:tc>
                  <a:txBody>
                    <a:bodyPr/>
                    <a:lstStyle/>
                    <a:p>
                      <a:pPr algn="ctr"/>
                      <a:r>
                        <a:rPr lang="en-US" sz="1600" b="1">
                          <a:latin typeface="HelveticaNeueLT Std Lt" panose="020B0403020202020204" pitchFamily="34" charset="0"/>
                        </a:rPr>
                        <a:t>40%</a:t>
                      </a:r>
                    </a:p>
                  </a:txBody>
                  <a:tcPr anchor="ctr"/>
                </a:tc>
                <a:extLst>
                  <a:ext uri="{0D108BD9-81ED-4DB2-BD59-A6C34878D82A}">
                    <a16:rowId xmlns:a16="http://schemas.microsoft.com/office/drawing/2014/main" val="875133989"/>
                  </a:ext>
                </a:extLst>
              </a:tr>
              <a:tr h="509487">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67%</a:t>
                      </a:r>
                    </a:p>
                  </a:txBody>
                  <a:tcPr anchor="ctr"/>
                </a:tc>
                <a:tc>
                  <a:txBody>
                    <a:bodyPr/>
                    <a:lstStyle/>
                    <a:p>
                      <a:pPr algn="ctr"/>
                      <a:r>
                        <a:rPr lang="en-US" sz="1600" b="1">
                          <a:latin typeface="HelveticaNeueLT Std Lt" panose="020B0403020202020204" pitchFamily="34" charset="0"/>
                        </a:rPr>
                        <a:t>56%</a:t>
                      </a:r>
                    </a:p>
                  </a:txBody>
                  <a:tcPr anchor="ctr"/>
                </a:tc>
                <a:tc>
                  <a:txBody>
                    <a:bodyPr/>
                    <a:lstStyle/>
                    <a:p>
                      <a:pPr algn="ctr"/>
                      <a:r>
                        <a:rPr lang="en-US" sz="1600" b="1">
                          <a:latin typeface="HelveticaNeueLT Std Lt" panose="020B0403020202020204" pitchFamily="34" charset="0"/>
                        </a:rPr>
                        <a:t>31%</a:t>
                      </a:r>
                    </a:p>
                  </a:txBody>
                  <a:tcPr anchor="ctr"/>
                </a:tc>
                <a:tc>
                  <a:txBody>
                    <a:bodyPr/>
                    <a:lstStyle/>
                    <a:p>
                      <a:pPr algn="ctr"/>
                      <a:r>
                        <a:rPr lang="en-US" sz="1600" b="1">
                          <a:latin typeface="HelveticaNeueLT Std Lt" panose="020B0403020202020204" pitchFamily="34" charset="0"/>
                        </a:rPr>
                        <a:t>31%</a:t>
                      </a:r>
                    </a:p>
                  </a:txBody>
                  <a:tcPr anchor="ctr"/>
                </a:tc>
                <a:tc>
                  <a:txBody>
                    <a:bodyPr/>
                    <a:lstStyle/>
                    <a:p>
                      <a:pPr algn="ctr"/>
                      <a:r>
                        <a:rPr lang="en-US" sz="1600" b="1">
                          <a:latin typeface="HelveticaNeueLT Std Lt" panose="020B0403020202020204" pitchFamily="34" charset="0"/>
                        </a:rPr>
                        <a:t>75%</a:t>
                      </a:r>
                    </a:p>
                  </a:txBody>
                  <a:tcPr anchor="ctr"/>
                </a:tc>
                <a:tc>
                  <a:txBody>
                    <a:bodyPr/>
                    <a:lstStyle/>
                    <a:p>
                      <a:pPr algn="ctr"/>
                      <a:r>
                        <a:rPr lang="en-US" sz="1600" b="1">
                          <a:latin typeface="HelveticaNeueLT Std Lt" panose="020B0403020202020204" pitchFamily="34" charset="0"/>
                        </a:rPr>
                        <a:t>62%</a:t>
                      </a:r>
                    </a:p>
                  </a:txBody>
                  <a:tcPr anchor="ctr"/>
                </a:tc>
                <a:tc>
                  <a:txBody>
                    <a:bodyPr/>
                    <a:lstStyle/>
                    <a:p>
                      <a:pPr algn="ctr"/>
                      <a:r>
                        <a:rPr lang="en-US" sz="1600" b="1">
                          <a:latin typeface="HelveticaNeueLT Std Lt" panose="020B0403020202020204" pitchFamily="34" charset="0"/>
                        </a:rPr>
                        <a:t>62%</a:t>
                      </a:r>
                    </a:p>
                  </a:txBody>
                  <a:tcPr anchor="ctr"/>
                </a:tc>
                <a:extLst>
                  <a:ext uri="{0D108BD9-81ED-4DB2-BD59-A6C34878D82A}">
                    <a16:rowId xmlns:a16="http://schemas.microsoft.com/office/drawing/2014/main" val="3668633014"/>
                  </a:ext>
                </a:extLst>
              </a:tr>
              <a:tr h="509487">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83%</a:t>
                      </a:r>
                    </a:p>
                  </a:txBody>
                  <a:tcPr anchor="ctr"/>
                </a:tc>
                <a:tc>
                  <a:txBody>
                    <a:bodyPr/>
                    <a:lstStyle/>
                    <a:p>
                      <a:pPr algn="ctr"/>
                      <a:r>
                        <a:rPr lang="en-US" sz="1600" b="1">
                          <a:latin typeface="HelveticaNeueLT Std Lt" panose="020B0403020202020204" pitchFamily="34" charset="0"/>
                        </a:rPr>
                        <a:t>83%</a:t>
                      </a:r>
                    </a:p>
                  </a:txBody>
                  <a:tcPr anchor="ctr"/>
                </a:tc>
                <a:tc>
                  <a:txBody>
                    <a:bodyPr/>
                    <a:lstStyle/>
                    <a:p>
                      <a:pPr algn="ctr"/>
                      <a:r>
                        <a:rPr lang="en-US" sz="1600" b="1">
                          <a:latin typeface="HelveticaNeueLT Std Lt" panose="020B0403020202020204" pitchFamily="34" charset="0"/>
                        </a:rPr>
                        <a:t>22%</a:t>
                      </a:r>
                    </a:p>
                  </a:txBody>
                  <a:tcPr anchor="ctr"/>
                </a:tc>
                <a:tc>
                  <a:txBody>
                    <a:bodyPr/>
                    <a:lstStyle/>
                    <a:p>
                      <a:pPr algn="ctr"/>
                      <a:r>
                        <a:rPr lang="en-US" sz="1600" b="1">
                          <a:latin typeface="HelveticaNeueLT Std Lt" panose="020B0403020202020204" pitchFamily="34" charset="0"/>
                        </a:rPr>
                        <a:t>22%</a:t>
                      </a:r>
                    </a:p>
                  </a:txBody>
                  <a:tcPr anchor="ctr"/>
                </a:tc>
                <a:tc>
                  <a:txBody>
                    <a:bodyPr/>
                    <a:lstStyle/>
                    <a:p>
                      <a:pPr algn="ctr"/>
                      <a:r>
                        <a:rPr lang="en-US" sz="1600" b="1">
                          <a:latin typeface="HelveticaNeueLT Std Lt" panose="020B0403020202020204" pitchFamily="34" charset="0"/>
                        </a:rPr>
                        <a:t>27%</a:t>
                      </a:r>
                    </a:p>
                  </a:txBody>
                  <a:tcPr anchor="ctr"/>
                </a:tc>
                <a:tc>
                  <a:txBody>
                    <a:bodyPr/>
                    <a:lstStyle/>
                    <a:p>
                      <a:pPr algn="ctr"/>
                      <a:r>
                        <a:rPr lang="en-US" sz="1600" b="1">
                          <a:latin typeface="HelveticaNeueLT Std Lt" panose="020B0403020202020204" pitchFamily="34" charset="0"/>
                        </a:rPr>
                        <a:t>22%</a:t>
                      </a:r>
                    </a:p>
                  </a:txBody>
                  <a:tcPr anchor="ctr"/>
                </a:tc>
                <a:tc>
                  <a:txBody>
                    <a:bodyPr/>
                    <a:lstStyle/>
                    <a:p>
                      <a:pPr algn="ctr"/>
                      <a:r>
                        <a:rPr lang="en-US" sz="1600" b="1">
                          <a:latin typeface="HelveticaNeueLT Std Lt" panose="020B0403020202020204" pitchFamily="34" charset="0"/>
                        </a:rPr>
                        <a:t>11%</a:t>
                      </a:r>
                    </a:p>
                  </a:txBody>
                  <a:tcPr anchor="ctr"/>
                </a:tc>
                <a:extLst>
                  <a:ext uri="{0D108BD9-81ED-4DB2-BD59-A6C34878D82A}">
                    <a16:rowId xmlns:a16="http://schemas.microsoft.com/office/drawing/2014/main" val="1865927087"/>
                  </a:ext>
                </a:extLst>
              </a:tr>
              <a:tr h="509487">
                <a:tc>
                  <a:txBody>
                    <a:bodyPr/>
                    <a:lstStyle/>
                    <a:p>
                      <a:pPr algn="ctr"/>
                      <a:r>
                        <a:rPr lang="en-US" sz="1600" b="1">
                          <a:latin typeface="HelveticaNeueLT Std Lt" panose="020B0403020202020204" pitchFamily="34" charset="0"/>
                        </a:rPr>
                        <a:t>12%</a:t>
                      </a:r>
                    </a:p>
                  </a:txBody>
                  <a:tcPr anchor="ctr"/>
                </a:tc>
                <a:tc>
                  <a:txBody>
                    <a:bodyPr/>
                    <a:lstStyle/>
                    <a:p>
                      <a:pPr algn="ctr"/>
                      <a:r>
                        <a:rPr lang="en-US" sz="1600" b="1">
                          <a:latin typeface="HelveticaNeueLT Std Lt" panose="020B0403020202020204" pitchFamily="34" charset="0"/>
                        </a:rPr>
                        <a:t>50%</a:t>
                      </a:r>
                    </a:p>
                  </a:txBody>
                  <a:tcPr anchor="ctr"/>
                </a:tc>
                <a:tc>
                  <a:txBody>
                    <a:bodyPr/>
                    <a:lstStyle/>
                    <a:p>
                      <a:pPr algn="ctr"/>
                      <a:r>
                        <a:rPr lang="en-US" sz="1600" b="1">
                          <a:latin typeface="HelveticaNeueLT Std Lt" panose="020B0403020202020204" pitchFamily="34" charset="0"/>
                        </a:rPr>
                        <a:t>89%</a:t>
                      </a:r>
                    </a:p>
                  </a:txBody>
                  <a:tcPr anchor="ctr"/>
                </a:tc>
                <a:tc>
                  <a:txBody>
                    <a:bodyPr/>
                    <a:lstStyle/>
                    <a:p>
                      <a:pPr algn="ctr"/>
                      <a:r>
                        <a:rPr lang="en-US" sz="1600" b="1">
                          <a:latin typeface="HelveticaNeueLT Std Lt" panose="020B0403020202020204" pitchFamily="34" charset="0"/>
                        </a:rPr>
                        <a:t>78%</a:t>
                      </a:r>
                    </a:p>
                  </a:txBody>
                  <a:tcPr anchor="ctr"/>
                </a:tc>
                <a:tc>
                  <a:txBody>
                    <a:bodyPr/>
                    <a:lstStyle/>
                    <a:p>
                      <a:pPr algn="ctr"/>
                      <a:r>
                        <a:rPr lang="en-US" sz="1600" b="1">
                          <a:latin typeface="HelveticaNeueLT Std Lt" panose="020B0403020202020204" pitchFamily="34" charset="0"/>
                        </a:rPr>
                        <a:t>33%</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33%</a:t>
                      </a:r>
                    </a:p>
                  </a:txBody>
                  <a:tcPr anchor="ctr"/>
                </a:tc>
                <a:tc>
                  <a:txBody>
                    <a:bodyPr/>
                    <a:lstStyle/>
                    <a:p>
                      <a:pPr algn="ctr"/>
                      <a:r>
                        <a:rPr lang="en-US" sz="1600" b="1">
                          <a:latin typeface="HelveticaNeueLT Std Lt" panose="020B0403020202020204" pitchFamily="34" charset="0"/>
                        </a:rPr>
                        <a:t>11%</a:t>
                      </a:r>
                    </a:p>
                  </a:txBody>
                  <a:tcPr anchor="ctr"/>
                </a:tc>
                <a:extLst>
                  <a:ext uri="{0D108BD9-81ED-4DB2-BD59-A6C34878D82A}">
                    <a16:rowId xmlns:a16="http://schemas.microsoft.com/office/drawing/2014/main" val="3119186825"/>
                  </a:ext>
                </a:extLst>
              </a:tr>
              <a:tr h="509487">
                <a:tc>
                  <a:txBody>
                    <a:bodyPr/>
                    <a:lstStyle/>
                    <a:p>
                      <a:pPr algn="ctr"/>
                      <a:r>
                        <a:rPr lang="en-US" sz="1600" b="1">
                          <a:latin typeface="HelveticaNeueLT Std Lt" panose="020B0403020202020204" pitchFamily="34" charset="0"/>
                        </a:rPr>
                        <a:t>100%</a:t>
                      </a:r>
                    </a:p>
                  </a:txBody>
                  <a:tcPr anchor="ctr"/>
                </a:tc>
                <a:tc>
                  <a:txBody>
                    <a:bodyPr/>
                    <a:lstStyle/>
                    <a:p>
                      <a:pPr algn="ctr"/>
                      <a:r>
                        <a:rPr lang="en-US" sz="1600" b="1">
                          <a:latin typeface="HelveticaNeueLT Std Lt" panose="020B0403020202020204" pitchFamily="34" charset="0"/>
                        </a:rPr>
                        <a:t>52%</a:t>
                      </a:r>
                    </a:p>
                  </a:txBody>
                  <a:tcPr anchor="ctr"/>
                </a:tc>
                <a:tc>
                  <a:txBody>
                    <a:bodyPr/>
                    <a:lstStyle/>
                    <a:p>
                      <a:pPr algn="ctr"/>
                      <a:r>
                        <a:rPr lang="en-US" sz="1600" b="1">
                          <a:latin typeface="HelveticaNeueLT Std Lt" panose="020B0403020202020204" pitchFamily="34" charset="0"/>
                        </a:rPr>
                        <a:t>66%</a:t>
                      </a:r>
                    </a:p>
                  </a:txBody>
                  <a:tcPr anchor="ctr"/>
                </a:tc>
                <a:tc>
                  <a:txBody>
                    <a:bodyPr/>
                    <a:lstStyle/>
                    <a:p>
                      <a:pPr algn="ctr"/>
                      <a:r>
                        <a:rPr lang="en-US" sz="1600" b="1">
                          <a:latin typeface="HelveticaNeueLT Std Lt" panose="020B0403020202020204" pitchFamily="34" charset="0"/>
                        </a:rPr>
                        <a:t>46%</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50%</a:t>
                      </a:r>
                    </a:p>
                  </a:txBody>
                  <a:tcPr anchor="ctr"/>
                </a:tc>
                <a:tc>
                  <a:txBody>
                    <a:bodyPr/>
                    <a:lstStyle/>
                    <a:p>
                      <a:pPr algn="ctr"/>
                      <a:r>
                        <a:rPr lang="en-US" sz="1600" b="1">
                          <a:latin typeface="HelveticaNeueLT Std Lt" panose="020B0403020202020204" pitchFamily="34" charset="0"/>
                        </a:rPr>
                        <a:t>38%</a:t>
                      </a:r>
                    </a:p>
                  </a:txBody>
                  <a:tcPr anchor="ctr"/>
                </a:tc>
                <a:tc>
                  <a:txBody>
                    <a:bodyPr/>
                    <a:lstStyle/>
                    <a:p>
                      <a:pPr algn="ctr"/>
                      <a:r>
                        <a:rPr lang="en-US" sz="1600" b="1">
                          <a:latin typeface="HelveticaNeueLT Std Lt" panose="020B0403020202020204" pitchFamily="34" charset="0"/>
                        </a:rPr>
                        <a:t>29%</a:t>
                      </a:r>
                    </a:p>
                  </a:txBody>
                  <a:tcPr anchor="ctr"/>
                </a:tc>
                <a:extLst>
                  <a:ext uri="{0D108BD9-81ED-4DB2-BD59-A6C34878D82A}">
                    <a16:rowId xmlns:a16="http://schemas.microsoft.com/office/drawing/2014/main" val="397879825"/>
                  </a:ext>
                </a:extLst>
              </a:tr>
            </a:tbl>
          </a:graphicData>
        </a:graphic>
      </p:graphicFrame>
      <p:sp>
        <p:nvSpPr>
          <p:cNvPr id="8" name="Title 1">
            <a:extLst>
              <a:ext uri="{FF2B5EF4-FFF2-40B4-BE49-F238E27FC236}">
                <a16:creationId xmlns:a16="http://schemas.microsoft.com/office/drawing/2014/main" id="{47C9FEEE-BB6C-DF90-ABF9-AE635FE7AF17}"/>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WEEKLY REPORT</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11" name="Content Placeholder 2">
            <a:extLst>
              <a:ext uri="{FF2B5EF4-FFF2-40B4-BE49-F238E27FC236}">
                <a16:creationId xmlns:a16="http://schemas.microsoft.com/office/drawing/2014/main" id="{A41D031C-3DFD-1FBE-89C2-42D00B855113}"/>
              </a:ext>
            </a:extLst>
          </p:cNvPr>
          <p:cNvSpPr txBox="1">
            <a:spLocks/>
          </p:cNvSpPr>
          <p:nvPr/>
        </p:nvSpPr>
        <p:spPr>
          <a:xfrm>
            <a:off x="126142" y="589816"/>
            <a:ext cx="867476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b="1">
                <a:solidFill>
                  <a:srgbClr val="00417C"/>
                </a:solidFill>
              </a:rPr>
              <a:t>Weekly Report (Example):  10</a:t>
            </a:r>
            <a:r>
              <a:rPr lang="en-US" b="1" baseline="30000">
                <a:solidFill>
                  <a:srgbClr val="00417C"/>
                </a:solidFill>
              </a:rPr>
              <a:t>th</a:t>
            </a:r>
            <a:r>
              <a:rPr lang="en-US" b="1">
                <a:solidFill>
                  <a:srgbClr val="00417C"/>
                </a:solidFill>
              </a:rPr>
              <a:t> – 16</a:t>
            </a:r>
            <a:r>
              <a:rPr lang="en-US" b="1" baseline="30000">
                <a:solidFill>
                  <a:srgbClr val="00417C"/>
                </a:solidFill>
              </a:rPr>
              <a:t>th</a:t>
            </a:r>
            <a:r>
              <a:rPr lang="en-US" b="1">
                <a:solidFill>
                  <a:srgbClr val="00417C"/>
                </a:solidFill>
              </a:rPr>
              <a:t> February 2025</a:t>
            </a:r>
            <a:endParaRPr lang="en-US">
              <a:solidFill>
                <a:srgbClr val="00417C"/>
              </a:solidFill>
            </a:endParaRPr>
          </a:p>
        </p:txBody>
      </p:sp>
      <p:sp>
        <p:nvSpPr>
          <p:cNvPr id="2" name="Content Placeholder 2">
            <a:extLst>
              <a:ext uri="{FF2B5EF4-FFF2-40B4-BE49-F238E27FC236}">
                <a16:creationId xmlns:a16="http://schemas.microsoft.com/office/drawing/2014/main" id="{293A26D4-BC0F-F48F-920A-853BC34C14B1}"/>
              </a:ext>
            </a:extLst>
          </p:cNvPr>
          <p:cNvSpPr txBox="1">
            <a:spLocks/>
          </p:cNvSpPr>
          <p:nvPr/>
        </p:nvSpPr>
        <p:spPr>
          <a:xfrm>
            <a:off x="439907" y="5241808"/>
            <a:ext cx="867476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sz="2400" b="1">
                <a:solidFill>
                  <a:srgbClr val="00417C"/>
                </a:solidFill>
              </a:rPr>
              <a:t>Does anything raise a red flag for you in this data?</a:t>
            </a:r>
            <a:endParaRPr lang="en-US" sz="2400">
              <a:solidFill>
                <a:srgbClr val="00417C"/>
              </a:solidFill>
            </a:endParaRPr>
          </a:p>
        </p:txBody>
      </p:sp>
      <p:sp>
        <p:nvSpPr>
          <p:cNvPr id="3" name="Rectangle 2">
            <a:extLst>
              <a:ext uri="{FF2B5EF4-FFF2-40B4-BE49-F238E27FC236}">
                <a16:creationId xmlns:a16="http://schemas.microsoft.com/office/drawing/2014/main" id="{947294C6-0138-5F25-7793-EA12C4AEFCCC}"/>
              </a:ext>
            </a:extLst>
          </p:cNvPr>
          <p:cNvSpPr/>
          <p:nvPr/>
        </p:nvSpPr>
        <p:spPr>
          <a:xfrm>
            <a:off x="1842680" y="2487704"/>
            <a:ext cx="59615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9FA86B-86DF-44C2-D05B-1C229BFC7F68}"/>
              </a:ext>
            </a:extLst>
          </p:cNvPr>
          <p:cNvSpPr/>
          <p:nvPr/>
        </p:nvSpPr>
        <p:spPr>
          <a:xfrm>
            <a:off x="1842680" y="4520451"/>
            <a:ext cx="59615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4EA32-4C01-F73C-596C-FE976B2FB87B}"/>
              </a:ext>
            </a:extLst>
          </p:cNvPr>
          <p:cNvSpPr/>
          <p:nvPr/>
        </p:nvSpPr>
        <p:spPr>
          <a:xfrm>
            <a:off x="5634753" y="2480981"/>
            <a:ext cx="65890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544162-A325-8AED-DB9A-DC7732FCA80B}"/>
              </a:ext>
            </a:extLst>
          </p:cNvPr>
          <p:cNvSpPr/>
          <p:nvPr/>
        </p:nvSpPr>
        <p:spPr>
          <a:xfrm>
            <a:off x="5619154" y="4520451"/>
            <a:ext cx="65890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6C3565-4DD5-C07D-104C-F744D24C1779}"/>
              </a:ext>
            </a:extLst>
          </p:cNvPr>
          <p:cNvSpPr/>
          <p:nvPr/>
        </p:nvSpPr>
        <p:spPr>
          <a:xfrm>
            <a:off x="5625878" y="4034418"/>
            <a:ext cx="65890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ABC699-140C-9D1A-53C0-030430FB8F30}"/>
              </a:ext>
            </a:extLst>
          </p:cNvPr>
          <p:cNvSpPr/>
          <p:nvPr/>
        </p:nvSpPr>
        <p:spPr>
          <a:xfrm>
            <a:off x="1077153" y="2480980"/>
            <a:ext cx="738632"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1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9" grpId="0" animBg="1"/>
      <p:bldP spid="10" grpId="0" animBg="1"/>
      <p:bldP spid="12"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DCA4C-ABFE-9F5E-5502-F697F49D5E1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11746C7-CE2B-7C4B-B1B4-187AE2406A7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Content Placeholder 2">
            <a:extLst>
              <a:ext uri="{FF2B5EF4-FFF2-40B4-BE49-F238E27FC236}">
                <a16:creationId xmlns:a16="http://schemas.microsoft.com/office/drawing/2014/main" id="{429689D3-3E90-D41F-4CCC-24585FC2F1B5}"/>
              </a:ext>
            </a:extLst>
          </p:cNvPr>
          <p:cNvSpPr>
            <a:spLocks noGrp="1"/>
          </p:cNvSpPr>
          <p:nvPr>
            <p:ph idx="1"/>
          </p:nvPr>
        </p:nvSpPr>
        <p:spPr>
          <a:xfrm>
            <a:off x="575274" y="1253331"/>
            <a:ext cx="7061655" cy="4351338"/>
          </a:xfrm>
        </p:spPr>
        <p:txBody>
          <a:bodyPr>
            <a:normAutofit/>
          </a:bodyPr>
          <a:lstStyle/>
          <a:p>
            <a:pPr marL="0" indent="0">
              <a:buNone/>
            </a:pPr>
            <a:r>
              <a:rPr lang="en-US">
                <a:solidFill>
                  <a:srgbClr val="00417C"/>
                </a:solidFill>
              </a:rPr>
              <a:t>Weekly Report</a:t>
            </a:r>
          </a:p>
          <a:p>
            <a:pPr marL="0" indent="0">
              <a:buNone/>
            </a:pPr>
            <a:endParaRPr lang="en-US">
              <a:solidFill>
                <a:srgbClr val="00417C"/>
              </a:solidFill>
            </a:endParaRPr>
          </a:p>
          <a:p>
            <a:pPr lvl="0"/>
            <a:r>
              <a:rPr lang="en-US">
                <a:solidFill>
                  <a:srgbClr val="00417C"/>
                </a:solidFill>
              </a:rPr>
              <a:t>Provides a very good overview</a:t>
            </a:r>
          </a:p>
          <a:p>
            <a:pPr lvl="0"/>
            <a:r>
              <a:rPr lang="en-US">
                <a:solidFill>
                  <a:srgbClr val="00417C"/>
                </a:solidFill>
              </a:rPr>
              <a:t>Helps you to have a good idea of performance</a:t>
            </a:r>
          </a:p>
          <a:p>
            <a:pPr lvl="0"/>
            <a:r>
              <a:rPr lang="en-US">
                <a:solidFill>
                  <a:srgbClr val="00417C"/>
                </a:solidFill>
              </a:rPr>
              <a:t>Helps to spot possible issues (red flags)</a:t>
            </a:r>
          </a:p>
          <a:p>
            <a:pPr lvl="0"/>
            <a:r>
              <a:rPr lang="en-US">
                <a:solidFill>
                  <a:srgbClr val="00417C"/>
                </a:solidFill>
              </a:rPr>
              <a:t>Does not help much in coming to conclusions</a:t>
            </a:r>
          </a:p>
          <a:p>
            <a:endParaRPr lang="en-US"/>
          </a:p>
          <a:p>
            <a:endParaRPr lang="en-US"/>
          </a:p>
          <a:p>
            <a:endParaRPr lang="en-US"/>
          </a:p>
          <a:p>
            <a:pPr lvl="0"/>
            <a:endParaRPr lang="en-US"/>
          </a:p>
          <a:p>
            <a:pPr lvl="0"/>
            <a:endParaRPr lang="en-US"/>
          </a:p>
        </p:txBody>
      </p:sp>
    </p:spTree>
    <p:custDataLst>
      <p:tags r:id="rId1"/>
    </p:custDataLst>
    <p:extLst>
      <p:ext uri="{BB962C8B-B14F-4D97-AF65-F5344CB8AC3E}">
        <p14:creationId xmlns:p14="http://schemas.microsoft.com/office/powerpoint/2010/main" val="271554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31E8-7B76-59A7-E873-0ED253E4B598}"/>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DDE9D9BC-8BAC-8F67-D2FA-BEDC483BF70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4">
            <a:extLst>
              <a:ext uri="{FF2B5EF4-FFF2-40B4-BE49-F238E27FC236}">
                <a16:creationId xmlns:a16="http://schemas.microsoft.com/office/drawing/2014/main" id="{37D5C2E9-ABCD-8ACD-BDEE-3AAE3D81E227}"/>
              </a:ext>
            </a:extLst>
          </p:cNvPr>
          <p:cNvGraphicFramePr>
            <a:graphicFrameLocks noGrp="1"/>
          </p:cNvGraphicFramePr>
          <p:nvPr>
            <p:extLst>
              <p:ext uri="{D42A27DB-BD31-4B8C-83A1-F6EECF244321}">
                <p14:modId xmlns:p14="http://schemas.microsoft.com/office/powerpoint/2010/main" val="4269245161"/>
              </p:ext>
            </p:extLst>
          </p:nvPr>
        </p:nvGraphicFramePr>
        <p:xfrm>
          <a:off x="43274" y="1788457"/>
          <a:ext cx="6277278" cy="3731558"/>
        </p:xfrm>
        <a:graphic>
          <a:graphicData uri="http://schemas.openxmlformats.org/drawingml/2006/table">
            <a:tbl>
              <a:tblPr firstRow="1" bandRow="1">
                <a:tableStyleId>{5C22544A-7EE6-4342-B048-85BDC9FD1C3A}</a:tableStyleId>
              </a:tblPr>
              <a:tblGrid>
                <a:gridCol w="1002245">
                  <a:extLst>
                    <a:ext uri="{9D8B030D-6E8A-4147-A177-3AD203B41FA5}">
                      <a16:colId xmlns:a16="http://schemas.microsoft.com/office/drawing/2014/main" val="2521182922"/>
                    </a:ext>
                  </a:extLst>
                </a:gridCol>
                <a:gridCol w="783714">
                  <a:extLst>
                    <a:ext uri="{9D8B030D-6E8A-4147-A177-3AD203B41FA5}">
                      <a16:colId xmlns:a16="http://schemas.microsoft.com/office/drawing/2014/main" val="4248569749"/>
                    </a:ext>
                  </a:extLst>
                </a:gridCol>
                <a:gridCol w="618565">
                  <a:extLst>
                    <a:ext uri="{9D8B030D-6E8A-4147-A177-3AD203B41FA5}">
                      <a16:colId xmlns:a16="http://schemas.microsoft.com/office/drawing/2014/main" val="1429621071"/>
                    </a:ext>
                  </a:extLst>
                </a:gridCol>
                <a:gridCol w="605117">
                  <a:extLst>
                    <a:ext uri="{9D8B030D-6E8A-4147-A177-3AD203B41FA5}">
                      <a16:colId xmlns:a16="http://schemas.microsoft.com/office/drawing/2014/main" val="3680867551"/>
                    </a:ext>
                  </a:extLst>
                </a:gridCol>
                <a:gridCol w="564777">
                  <a:extLst>
                    <a:ext uri="{9D8B030D-6E8A-4147-A177-3AD203B41FA5}">
                      <a16:colId xmlns:a16="http://schemas.microsoft.com/office/drawing/2014/main" val="2131070373"/>
                    </a:ext>
                  </a:extLst>
                </a:gridCol>
                <a:gridCol w="584010">
                  <a:extLst>
                    <a:ext uri="{9D8B030D-6E8A-4147-A177-3AD203B41FA5}">
                      <a16:colId xmlns:a16="http://schemas.microsoft.com/office/drawing/2014/main" val="2990633369"/>
                    </a:ext>
                  </a:extLst>
                </a:gridCol>
                <a:gridCol w="729068">
                  <a:extLst>
                    <a:ext uri="{9D8B030D-6E8A-4147-A177-3AD203B41FA5}">
                      <a16:colId xmlns:a16="http://schemas.microsoft.com/office/drawing/2014/main" val="4011804212"/>
                    </a:ext>
                  </a:extLst>
                </a:gridCol>
                <a:gridCol w="694891">
                  <a:extLst>
                    <a:ext uri="{9D8B030D-6E8A-4147-A177-3AD203B41FA5}">
                      <a16:colId xmlns:a16="http://schemas.microsoft.com/office/drawing/2014/main" val="170903775"/>
                    </a:ext>
                  </a:extLst>
                </a:gridCol>
                <a:gridCol w="694891">
                  <a:extLst>
                    <a:ext uri="{9D8B030D-6E8A-4147-A177-3AD203B41FA5}">
                      <a16:colId xmlns:a16="http://schemas.microsoft.com/office/drawing/2014/main" val="1486767604"/>
                    </a:ext>
                  </a:extLst>
                </a:gridCol>
              </a:tblGrid>
              <a:tr h="675488">
                <a:tc>
                  <a:txBody>
                    <a:bodyPr/>
                    <a:lstStyle/>
                    <a:p>
                      <a:pPr algn="ctr"/>
                      <a:r>
                        <a:rPr lang="en-US" sz="1600">
                          <a:latin typeface="HelveticaNeueLT Std Lt" panose="020B0403020202020204" pitchFamily="34" charset="0"/>
                        </a:rPr>
                        <a:t>Sales Person</a:t>
                      </a:r>
                    </a:p>
                  </a:txBody>
                  <a:tcPr/>
                </a:tc>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2616143970"/>
                  </a:ext>
                </a:extLst>
              </a:tr>
              <a:tr h="509345">
                <a:tc>
                  <a:txBody>
                    <a:bodyPr/>
                    <a:lstStyle/>
                    <a:p>
                      <a:pPr algn="ctr"/>
                      <a:r>
                        <a:rPr lang="en-US" sz="1600" b="1">
                          <a:latin typeface="HelveticaNeueLT Std Lt" panose="020B0403020202020204" pitchFamily="34" charset="0"/>
                        </a:rPr>
                        <a:t>Khaled</a:t>
                      </a:r>
                    </a:p>
                  </a:txBody>
                  <a:tcPr/>
                </a:tc>
                <a:tc>
                  <a:txBody>
                    <a:bodyPr/>
                    <a:lstStyle/>
                    <a:p>
                      <a:pPr algn="ctr"/>
                      <a:r>
                        <a:rPr lang="en-US" sz="1600" b="1">
                          <a:latin typeface="HelveticaNeueLT Std Lt" panose="020B0403020202020204" pitchFamily="34" charset="0"/>
                        </a:rPr>
                        <a:t>189</a:t>
                      </a:r>
                    </a:p>
                  </a:txBody>
                  <a:tcPr/>
                </a:tc>
                <a:tc>
                  <a:txBody>
                    <a:bodyPr/>
                    <a:lstStyle/>
                    <a:p>
                      <a:pPr algn="ctr"/>
                      <a:r>
                        <a:rPr lang="en-US" sz="1600" b="1">
                          <a:latin typeface="HelveticaNeueLT Std Lt" panose="020B0403020202020204" pitchFamily="34" charset="0"/>
                        </a:rPr>
                        <a:t>80</a:t>
                      </a:r>
                    </a:p>
                  </a:txBody>
                  <a:tcPr/>
                </a:tc>
                <a:tc>
                  <a:txBody>
                    <a:bodyPr/>
                    <a:lstStyle/>
                    <a:p>
                      <a:pPr algn="ctr"/>
                      <a:r>
                        <a:rPr lang="en-US" sz="1600" b="1">
                          <a:latin typeface="HelveticaNeueLT Std Lt" panose="020B0403020202020204" pitchFamily="34" charset="0"/>
                        </a:rPr>
                        <a:t>35</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16</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12</a:t>
                      </a:r>
                    </a:p>
                  </a:txBody>
                  <a:tcPr/>
                </a:tc>
                <a:tc>
                  <a:txBody>
                    <a:bodyPr/>
                    <a:lstStyle/>
                    <a:p>
                      <a:pPr algn="ctr"/>
                      <a:r>
                        <a:rPr lang="en-US" sz="1600" b="1">
                          <a:latin typeface="HelveticaNeueLT Std Lt" panose="020B0403020202020204" pitchFamily="34" charset="0"/>
                        </a:rPr>
                        <a:t>9</a:t>
                      </a:r>
                    </a:p>
                  </a:txBody>
                  <a:tcPr/>
                </a:tc>
                <a:extLst>
                  <a:ext uri="{0D108BD9-81ED-4DB2-BD59-A6C34878D82A}">
                    <a16:rowId xmlns:a16="http://schemas.microsoft.com/office/drawing/2014/main" val="2916457067"/>
                  </a:ext>
                </a:extLst>
              </a:tr>
              <a:tr h="509345">
                <a:tc>
                  <a:txBody>
                    <a:bodyPr/>
                    <a:lstStyle/>
                    <a:p>
                      <a:pPr algn="ctr"/>
                      <a:r>
                        <a:rPr lang="en-US" sz="1600" b="1">
                          <a:latin typeface="HelveticaNeueLT Std Lt" panose="020B0403020202020204" pitchFamily="34" charset="0"/>
                        </a:rPr>
                        <a:t>Bader</a:t>
                      </a:r>
                    </a:p>
                  </a:txBody>
                  <a:tcPr/>
                </a:tc>
                <a:tc>
                  <a:txBody>
                    <a:bodyPr/>
                    <a:lstStyle/>
                    <a:p>
                      <a:pPr algn="ctr"/>
                      <a:r>
                        <a:rPr lang="en-US" sz="1600" b="1">
                          <a:latin typeface="HelveticaNeueLT Std Lt" panose="020B0403020202020204" pitchFamily="34" charset="0"/>
                        </a:rPr>
                        <a:t>132</a:t>
                      </a:r>
                    </a:p>
                  </a:txBody>
                  <a:tcPr/>
                </a:tc>
                <a:tc>
                  <a:txBody>
                    <a:bodyPr/>
                    <a:lstStyle/>
                    <a:p>
                      <a:pPr algn="ctr"/>
                      <a:r>
                        <a:rPr lang="en-US" sz="1600" b="1">
                          <a:latin typeface="HelveticaNeueLT Std Lt" panose="020B0403020202020204" pitchFamily="34" charset="0"/>
                        </a:rPr>
                        <a:t>60</a:t>
                      </a:r>
                    </a:p>
                  </a:txBody>
                  <a:tcPr/>
                </a:tc>
                <a:tc>
                  <a:txBody>
                    <a:bodyPr/>
                    <a:lstStyle/>
                    <a:p>
                      <a:pPr algn="ctr"/>
                      <a:r>
                        <a:rPr lang="en-US" sz="1600" b="1">
                          <a:latin typeface="HelveticaNeueLT Std Lt" panose="020B0403020202020204" pitchFamily="34" charset="0"/>
                        </a:rPr>
                        <a:t>42</a:t>
                      </a:r>
                    </a:p>
                  </a:txBody>
                  <a:tcPr/>
                </a:tc>
                <a:tc>
                  <a:txBody>
                    <a:bodyPr/>
                    <a:lstStyle/>
                    <a:p>
                      <a:pPr algn="ctr"/>
                      <a:r>
                        <a:rPr lang="en-US" sz="1600" b="1">
                          <a:latin typeface="HelveticaNeueLT Std Lt" panose="020B0403020202020204" pitchFamily="34" charset="0"/>
                        </a:rPr>
                        <a:t>37</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20</a:t>
                      </a:r>
                    </a:p>
                  </a:txBody>
                  <a:tcPr/>
                </a:tc>
                <a:tc>
                  <a:txBody>
                    <a:bodyPr/>
                    <a:lstStyle/>
                    <a:p>
                      <a:pPr algn="ctr"/>
                      <a:r>
                        <a:rPr lang="en-US" sz="1600" b="1">
                          <a:latin typeface="HelveticaNeueLT Std Lt" panose="020B0403020202020204" pitchFamily="34" charset="0"/>
                        </a:rPr>
                        <a:t>14</a:t>
                      </a:r>
                    </a:p>
                  </a:txBody>
                  <a:tcPr/>
                </a:tc>
                <a:tc>
                  <a:txBody>
                    <a:bodyPr/>
                    <a:lstStyle/>
                    <a:p>
                      <a:pPr algn="ctr"/>
                      <a:r>
                        <a:rPr lang="en-US" sz="1600" b="1">
                          <a:latin typeface="HelveticaNeueLT Std Lt" panose="020B0403020202020204" pitchFamily="34" charset="0"/>
                        </a:rPr>
                        <a:t>10</a:t>
                      </a:r>
                    </a:p>
                  </a:txBody>
                  <a:tcPr/>
                </a:tc>
                <a:extLst>
                  <a:ext uri="{0D108BD9-81ED-4DB2-BD59-A6C34878D82A}">
                    <a16:rowId xmlns:a16="http://schemas.microsoft.com/office/drawing/2014/main" val="875133989"/>
                  </a:ext>
                </a:extLst>
              </a:tr>
              <a:tr h="509345">
                <a:tc>
                  <a:txBody>
                    <a:bodyPr/>
                    <a:lstStyle/>
                    <a:p>
                      <a:pPr algn="ctr"/>
                      <a:r>
                        <a:rPr lang="en-US" sz="1600" b="1">
                          <a:latin typeface="HelveticaNeueLT Std Lt" panose="020B0403020202020204" pitchFamily="34" charset="0"/>
                        </a:rPr>
                        <a:t>Peter</a:t>
                      </a:r>
                    </a:p>
                  </a:txBody>
                  <a:tcPr/>
                </a:tc>
                <a:tc>
                  <a:txBody>
                    <a:bodyPr/>
                    <a:lstStyle/>
                    <a:p>
                      <a:pPr algn="ctr"/>
                      <a:r>
                        <a:rPr lang="en-US" sz="1600" b="1">
                          <a:latin typeface="HelveticaNeueLT Std Lt" panose="020B0403020202020204" pitchFamily="34" charset="0"/>
                        </a:rPr>
                        <a:t>105</a:t>
                      </a:r>
                    </a:p>
                  </a:txBody>
                  <a:tcPr/>
                </a:tc>
                <a:tc>
                  <a:txBody>
                    <a:bodyPr/>
                    <a:lstStyle/>
                    <a:p>
                      <a:pPr algn="ctr"/>
                      <a:r>
                        <a:rPr lang="en-US" sz="1600" b="1">
                          <a:latin typeface="HelveticaNeueLT Std Lt" panose="020B0403020202020204" pitchFamily="34" charset="0"/>
                        </a:rPr>
                        <a:t>70</a:t>
                      </a:r>
                    </a:p>
                  </a:txBody>
                  <a:tcPr/>
                </a:tc>
                <a:tc>
                  <a:txBody>
                    <a:bodyPr/>
                    <a:lstStyle/>
                    <a:p>
                      <a:pPr algn="ctr"/>
                      <a:r>
                        <a:rPr lang="en-US" sz="1600" b="1">
                          <a:latin typeface="HelveticaNeueLT Std Lt" panose="020B0403020202020204" pitchFamily="34" charset="0"/>
                        </a:rPr>
                        <a:t>52</a:t>
                      </a:r>
                    </a:p>
                  </a:txBody>
                  <a:tcPr/>
                </a:tc>
                <a:tc>
                  <a:txBody>
                    <a:bodyPr/>
                    <a:lstStyle/>
                    <a:p>
                      <a:pPr algn="ctr"/>
                      <a:r>
                        <a:rPr lang="en-US" sz="1600" b="1">
                          <a:latin typeface="HelveticaNeueLT Std Lt" panose="020B0403020202020204" pitchFamily="34" charset="0"/>
                        </a:rPr>
                        <a:t>43</a:t>
                      </a:r>
                    </a:p>
                  </a:txBody>
                  <a:tcPr/>
                </a:tc>
                <a:tc>
                  <a:txBody>
                    <a:bodyPr/>
                    <a:lstStyle/>
                    <a:p>
                      <a:pPr algn="ctr"/>
                      <a:r>
                        <a:rPr lang="en-US" sz="1600" b="1">
                          <a:latin typeface="HelveticaNeueLT Std Lt" panose="020B0403020202020204" pitchFamily="34" charset="0"/>
                        </a:rPr>
                        <a:t>14</a:t>
                      </a:r>
                    </a:p>
                  </a:txBody>
                  <a:tcPr/>
                </a:tc>
                <a:tc>
                  <a:txBody>
                    <a:bodyPr/>
                    <a:lstStyle/>
                    <a:p>
                      <a:pPr algn="ctr"/>
                      <a:r>
                        <a:rPr lang="en-US" sz="1600" b="1">
                          <a:latin typeface="HelveticaNeueLT Std Lt" panose="020B0403020202020204" pitchFamily="34" charset="0"/>
                        </a:rPr>
                        <a:t>19</a:t>
                      </a:r>
                    </a:p>
                  </a:txBody>
                  <a:tcPr/>
                </a:tc>
                <a:tc>
                  <a:txBody>
                    <a:bodyPr/>
                    <a:lstStyle/>
                    <a:p>
                      <a:pPr algn="ctr"/>
                      <a:r>
                        <a:rPr lang="en-US" sz="1600" b="1">
                          <a:latin typeface="HelveticaNeueLT Std Lt" panose="020B0403020202020204" pitchFamily="34" charset="0"/>
                        </a:rPr>
                        <a:t>13</a:t>
                      </a:r>
                    </a:p>
                  </a:txBody>
                  <a:tcPr/>
                </a:tc>
                <a:tc>
                  <a:txBody>
                    <a:bodyPr/>
                    <a:lstStyle/>
                    <a:p>
                      <a:pPr algn="ctr"/>
                      <a:r>
                        <a:rPr lang="en-US" sz="1600" b="1">
                          <a:latin typeface="HelveticaNeueLT Std Lt" panose="020B0403020202020204" pitchFamily="34" charset="0"/>
                        </a:rPr>
                        <a:t>11</a:t>
                      </a:r>
                    </a:p>
                  </a:txBody>
                  <a:tcPr/>
                </a:tc>
                <a:extLst>
                  <a:ext uri="{0D108BD9-81ED-4DB2-BD59-A6C34878D82A}">
                    <a16:rowId xmlns:a16="http://schemas.microsoft.com/office/drawing/2014/main" val="3668633014"/>
                  </a:ext>
                </a:extLst>
              </a:tr>
              <a:tr h="509345">
                <a:tc>
                  <a:txBody>
                    <a:bodyPr/>
                    <a:lstStyle/>
                    <a:p>
                      <a:pPr algn="ctr"/>
                      <a:r>
                        <a:rPr lang="en-US" sz="1600" b="1">
                          <a:latin typeface="HelveticaNeueLT Std Lt" panose="020B0403020202020204" pitchFamily="34" charset="0"/>
                        </a:rPr>
                        <a:t>Mark </a:t>
                      </a:r>
                    </a:p>
                  </a:txBody>
                  <a:tcPr/>
                </a:tc>
                <a:tc>
                  <a:txBody>
                    <a:bodyPr/>
                    <a:lstStyle/>
                    <a:p>
                      <a:pPr algn="ctr"/>
                      <a:r>
                        <a:rPr lang="en-US" sz="1600" b="1">
                          <a:latin typeface="HelveticaNeueLT Std Lt" panose="020B0403020202020204" pitchFamily="34" charset="0"/>
                        </a:rPr>
                        <a:t>147</a:t>
                      </a:r>
                    </a:p>
                  </a:txBody>
                  <a:tcPr/>
                </a:tc>
                <a:tc>
                  <a:txBody>
                    <a:bodyPr/>
                    <a:lstStyle/>
                    <a:p>
                      <a:pPr algn="ctr"/>
                      <a:r>
                        <a:rPr lang="en-US" sz="1600" b="1">
                          <a:latin typeface="HelveticaNeueLT Std Lt" panose="020B0403020202020204" pitchFamily="34" charset="0"/>
                        </a:rPr>
                        <a:t>50</a:t>
                      </a:r>
                    </a:p>
                  </a:txBody>
                  <a:tcPr/>
                </a:tc>
                <a:tc>
                  <a:txBody>
                    <a:bodyPr/>
                    <a:lstStyle/>
                    <a:p>
                      <a:pPr algn="ctr"/>
                      <a:r>
                        <a:rPr lang="en-US" sz="1600" b="1">
                          <a:latin typeface="HelveticaNeueLT Std Lt" panose="020B0403020202020204" pitchFamily="34" charset="0"/>
                        </a:rPr>
                        <a:t>34</a:t>
                      </a:r>
                    </a:p>
                  </a:txBody>
                  <a:tcPr/>
                </a:tc>
                <a:tc>
                  <a:txBody>
                    <a:bodyPr/>
                    <a:lstStyle/>
                    <a:p>
                      <a:pPr algn="ctr"/>
                      <a:r>
                        <a:rPr lang="en-US" sz="1600" b="1">
                          <a:latin typeface="HelveticaNeueLT Std Lt" panose="020B0403020202020204" pitchFamily="34" charset="0"/>
                        </a:rPr>
                        <a:t>21</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8</a:t>
                      </a:r>
                    </a:p>
                  </a:txBody>
                  <a:tcPr/>
                </a:tc>
                <a:extLst>
                  <a:ext uri="{0D108BD9-81ED-4DB2-BD59-A6C34878D82A}">
                    <a16:rowId xmlns:a16="http://schemas.microsoft.com/office/drawing/2014/main" val="1865927087"/>
                  </a:ext>
                </a:extLst>
              </a:tr>
              <a:tr h="509345">
                <a:tc>
                  <a:txBody>
                    <a:bodyPr/>
                    <a:lstStyle/>
                    <a:p>
                      <a:pPr algn="ctr"/>
                      <a:r>
                        <a:rPr lang="en-US" sz="1600" b="1">
                          <a:latin typeface="HelveticaNeueLT Std Lt" panose="020B0403020202020204" pitchFamily="34" charset="0"/>
                        </a:rPr>
                        <a:t>Sarah </a:t>
                      </a:r>
                    </a:p>
                  </a:txBody>
                  <a:tcPr/>
                </a:tc>
                <a:tc>
                  <a:txBody>
                    <a:bodyPr/>
                    <a:lstStyle/>
                    <a:p>
                      <a:pPr algn="ctr"/>
                      <a:r>
                        <a:rPr lang="en-US" sz="1600" b="1">
                          <a:latin typeface="HelveticaNeueLT Std Lt" panose="020B0403020202020204" pitchFamily="34" charset="0"/>
                        </a:rPr>
                        <a:t>97</a:t>
                      </a:r>
                    </a:p>
                  </a:txBody>
                  <a:tcPr/>
                </a:tc>
                <a:tc>
                  <a:txBody>
                    <a:bodyPr/>
                    <a:lstStyle/>
                    <a:p>
                      <a:pPr algn="ctr"/>
                      <a:r>
                        <a:rPr lang="en-US" sz="1600" b="1">
                          <a:latin typeface="HelveticaNeueLT Std Lt" panose="020B0403020202020204" pitchFamily="34" charset="0"/>
                        </a:rPr>
                        <a:t>35</a:t>
                      </a:r>
                    </a:p>
                  </a:txBody>
                  <a:tcPr/>
                </a:tc>
                <a:tc>
                  <a:txBody>
                    <a:bodyPr/>
                    <a:lstStyle/>
                    <a:p>
                      <a:pPr algn="ctr"/>
                      <a:r>
                        <a:rPr lang="en-US" sz="1600" b="1">
                          <a:latin typeface="HelveticaNeueLT Std Lt" panose="020B0403020202020204" pitchFamily="34" charset="0"/>
                        </a:rPr>
                        <a:t>28</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6</a:t>
                      </a:r>
                    </a:p>
                  </a:txBody>
                  <a:tcPr/>
                </a:tc>
                <a:tc>
                  <a:txBody>
                    <a:bodyPr/>
                    <a:lstStyle/>
                    <a:p>
                      <a:pPr algn="ctr"/>
                      <a:r>
                        <a:rPr lang="en-US" sz="1600" b="1">
                          <a:latin typeface="HelveticaNeueLT Std Lt" panose="020B0403020202020204" pitchFamily="34" charset="0"/>
                        </a:rPr>
                        <a:t>5</a:t>
                      </a:r>
                    </a:p>
                  </a:txBody>
                  <a:tcPr/>
                </a:tc>
                <a:extLst>
                  <a:ext uri="{0D108BD9-81ED-4DB2-BD59-A6C34878D82A}">
                    <a16:rowId xmlns:a16="http://schemas.microsoft.com/office/drawing/2014/main" val="3119186825"/>
                  </a:ext>
                </a:extLst>
              </a:tr>
              <a:tr h="509345">
                <a:tc>
                  <a:txBody>
                    <a:bodyPr/>
                    <a:lstStyle/>
                    <a:p>
                      <a:pPr algn="ctr"/>
                      <a:r>
                        <a:rPr lang="en-US" sz="1600" b="1">
                          <a:latin typeface="HelveticaNeueLT Std Lt" panose="020B0403020202020204" pitchFamily="34" charset="0"/>
                        </a:rPr>
                        <a:t>Totals</a:t>
                      </a:r>
                    </a:p>
                  </a:txBody>
                  <a:tcPr/>
                </a:tc>
                <a:tc>
                  <a:txBody>
                    <a:bodyPr/>
                    <a:lstStyle/>
                    <a:p>
                      <a:pPr algn="ctr"/>
                      <a:r>
                        <a:rPr lang="en-US" sz="1600" b="1">
                          <a:latin typeface="HelveticaNeueLT Std Lt" panose="020B0403020202020204" pitchFamily="34" charset="0"/>
                        </a:rPr>
                        <a:t>670 </a:t>
                      </a:r>
                    </a:p>
                  </a:txBody>
                  <a:tcPr/>
                </a:tc>
                <a:tc>
                  <a:txBody>
                    <a:bodyPr/>
                    <a:lstStyle/>
                    <a:p>
                      <a:pPr algn="ctr"/>
                      <a:r>
                        <a:rPr lang="en-US" sz="1600" b="1">
                          <a:latin typeface="HelveticaNeueLT Std Lt" panose="020B0403020202020204" pitchFamily="34" charset="0"/>
                        </a:rPr>
                        <a:t>295</a:t>
                      </a:r>
                    </a:p>
                  </a:txBody>
                  <a:tcPr/>
                </a:tc>
                <a:tc>
                  <a:txBody>
                    <a:bodyPr/>
                    <a:lstStyle/>
                    <a:p>
                      <a:pPr algn="ctr"/>
                      <a:r>
                        <a:rPr lang="en-US" sz="1600" b="1">
                          <a:latin typeface="HelveticaNeueLT Std Lt" panose="020B0403020202020204" pitchFamily="34" charset="0"/>
                        </a:rPr>
                        <a:t>205</a:t>
                      </a:r>
                    </a:p>
                  </a:txBody>
                  <a:tcPr/>
                </a:tc>
                <a:tc>
                  <a:txBody>
                    <a:bodyPr/>
                    <a:lstStyle/>
                    <a:p>
                      <a:pPr algn="ctr"/>
                      <a:r>
                        <a:rPr lang="en-US" sz="1600" b="1">
                          <a:latin typeface="HelveticaNeueLT Std Lt" panose="020B0403020202020204" pitchFamily="34" charset="0"/>
                        </a:rPr>
                        <a:t>151</a:t>
                      </a:r>
                    </a:p>
                  </a:txBody>
                  <a:tcPr/>
                </a:tc>
                <a:tc>
                  <a:txBody>
                    <a:bodyPr/>
                    <a:lstStyle/>
                    <a:p>
                      <a:pPr algn="ctr"/>
                      <a:r>
                        <a:rPr lang="en-US" sz="1600" b="1">
                          <a:latin typeface="HelveticaNeueLT Std Lt" panose="020B0403020202020204" pitchFamily="34" charset="0"/>
                        </a:rPr>
                        <a:t>54</a:t>
                      </a:r>
                    </a:p>
                  </a:txBody>
                  <a:tcPr/>
                </a:tc>
                <a:tc>
                  <a:txBody>
                    <a:bodyPr/>
                    <a:lstStyle/>
                    <a:p>
                      <a:pPr algn="ctr"/>
                      <a:r>
                        <a:rPr lang="en-US" sz="1600" b="1">
                          <a:latin typeface="HelveticaNeueLT Std Lt" panose="020B0403020202020204" pitchFamily="34" charset="0"/>
                        </a:rPr>
                        <a:t>69</a:t>
                      </a:r>
                    </a:p>
                  </a:txBody>
                  <a:tcPr/>
                </a:tc>
                <a:tc>
                  <a:txBody>
                    <a:bodyPr/>
                    <a:lstStyle/>
                    <a:p>
                      <a:pPr algn="ctr"/>
                      <a:r>
                        <a:rPr lang="en-US" sz="1600" b="1">
                          <a:latin typeface="HelveticaNeueLT Std Lt" panose="020B0403020202020204" pitchFamily="34" charset="0"/>
                        </a:rPr>
                        <a:t>53</a:t>
                      </a:r>
                    </a:p>
                  </a:txBody>
                  <a:tcPr/>
                </a:tc>
                <a:tc>
                  <a:txBody>
                    <a:bodyPr/>
                    <a:lstStyle/>
                    <a:p>
                      <a:pPr algn="ctr"/>
                      <a:r>
                        <a:rPr lang="en-US" sz="1600" b="1">
                          <a:latin typeface="HelveticaNeueLT Std Lt" panose="020B0403020202020204" pitchFamily="34" charset="0"/>
                        </a:rPr>
                        <a:t>43</a:t>
                      </a:r>
                    </a:p>
                  </a:txBody>
                  <a:tcPr/>
                </a:tc>
                <a:extLst>
                  <a:ext uri="{0D108BD9-81ED-4DB2-BD59-A6C34878D82A}">
                    <a16:rowId xmlns:a16="http://schemas.microsoft.com/office/drawing/2014/main" val="397879825"/>
                  </a:ext>
                </a:extLst>
              </a:tr>
            </a:tbl>
          </a:graphicData>
        </a:graphic>
      </p:graphicFrame>
      <p:graphicFrame>
        <p:nvGraphicFramePr>
          <p:cNvPr id="6" name="Table 4">
            <a:extLst>
              <a:ext uri="{FF2B5EF4-FFF2-40B4-BE49-F238E27FC236}">
                <a16:creationId xmlns:a16="http://schemas.microsoft.com/office/drawing/2014/main" id="{D7E60EBA-F140-D8E9-38AF-CD7E0AAF786B}"/>
              </a:ext>
            </a:extLst>
          </p:cNvPr>
          <p:cNvGraphicFramePr>
            <a:graphicFrameLocks noGrp="1"/>
          </p:cNvGraphicFramePr>
          <p:nvPr>
            <p:extLst>
              <p:ext uri="{D42A27DB-BD31-4B8C-83A1-F6EECF244321}">
                <p14:modId xmlns:p14="http://schemas.microsoft.com/office/powerpoint/2010/main" val="3113598048"/>
              </p:ext>
            </p:extLst>
          </p:nvPr>
        </p:nvGraphicFramePr>
        <p:xfrm>
          <a:off x="6302162" y="1792636"/>
          <a:ext cx="5790762" cy="3731559"/>
        </p:xfrm>
        <a:graphic>
          <a:graphicData uri="http://schemas.openxmlformats.org/drawingml/2006/table">
            <a:tbl>
              <a:tblPr firstRow="1" bandRow="1">
                <a:tableStyleId>{5C22544A-7EE6-4342-B048-85BDC9FD1C3A}</a:tableStyleId>
              </a:tblPr>
              <a:tblGrid>
                <a:gridCol w="786216">
                  <a:extLst>
                    <a:ext uri="{9D8B030D-6E8A-4147-A177-3AD203B41FA5}">
                      <a16:colId xmlns:a16="http://schemas.microsoft.com/office/drawing/2014/main" val="1924917511"/>
                    </a:ext>
                  </a:extLst>
                </a:gridCol>
                <a:gridCol w="726141">
                  <a:extLst>
                    <a:ext uri="{9D8B030D-6E8A-4147-A177-3AD203B41FA5}">
                      <a16:colId xmlns:a16="http://schemas.microsoft.com/office/drawing/2014/main" val="1360764475"/>
                    </a:ext>
                  </a:extLst>
                </a:gridCol>
                <a:gridCol w="597285">
                  <a:extLst>
                    <a:ext uri="{9D8B030D-6E8A-4147-A177-3AD203B41FA5}">
                      <a16:colId xmlns:a16="http://schemas.microsoft.com/office/drawing/2014/main" val="3338619339"/>
                    </a:ext>
                  </a:extLst>
                </a:gridCol>
                <a:gridCol w="745586">
                  <a:extLst>
                    <a:ext uri="{9D8B030D-6E8A-4147-A177-3AD203B41FA5}">
                      <a16:colId xmlns:a16="http://schemas.microsoft.com/office/drawing/2014/main" val="2990633369"/>
                    </a:ext>
                  </a:extLst>
                </a:gridCol>
                <a:gridCol w="731120">
                  <a:extLst>
                    <a:ext uri="{9D8B030D-6E8A-4147-A177-3AD203B41FA5}">
                      <a16:colId xmlns:a16="http://schemas.microsoft.com/office/drawing/2014/main" val="4011804212"/>
                    </a:ext>
                  </a:extLst>
                </a:gridCol>
                <a:gridCol w="724091">
                  <a:extLst>
                    <a:ext uri="{9D8B030D-6E8A-4147-A177-3AD203B41FA5}">
                      <a16:colId xmlns:a16="http://schemas.microsoft.com/office/drawing/2014/main" val="1486767604"/>
                    </a:ext>
                  </a:extLst>
                </a:gridCol>
                <a:gridCol w="752210">
                  <a:extLst>
                    <a:ext uri="{9D8B030D-6E8A-4147-A177-3AD203B41FA5}">
                      <a16:colId xmlns:a16="http://schemas.microsoft.com/office/drawing/2014/main" val="917374980"/>
                    </a:ext>
                  </a:extLst>
                </a:gridCol>
                <a:gridCol w="728113">
                  <a:extLst>
                    <a:ext uri="{9D8B030D-6E8A-4147-A177-3AD203B41FA5}">
                      <a16:colId xmlns:a16="http://schemas.microsoft.com/office/drawing/2014/main" val="2992053531"/>
                    </a:ext>
                  </a:extLst>
                </a:gridCol>
              </a:tblGrid>
              <a:tr h="674637">
                <a:tc>
                  <a:txBody>
                    <a:bodyPr/>
                    <a:lstStyle/>
                    <a:p>
                      <a:pPr algn="ctr"/>
                      <a:r>
                        <a:rPr lang="en-US" sz="1600">
                          <a:latin typeface="HelveticaNeueLT Std Lt" panose="020B0403020202020204" pitchFamily="34" charset="0"/>
                        </a:rPr>
                        <a:t>Hot Leads</a:t>
                      </a:r>
                    </a:p>
                  </a:txBody>
                  <a:tcPr>
                    <a:solidFill>
                      <a:schemeClr val="tx1"/>
                    </a:solidFill>
                  </a:tcPr>
                </a:tc>
                <a:tc>
                  <a:txBody>
                    <a:bodyPr/>
                    <a:lstStyle/>
                    <a:p>
                      <a:pPr algn="ctr"/>
                      <a:r>
                        <a:rPr lang="en-US" sz="1600">
                          <a:latin typeface="HelveticaNeueLT Std Lt" panose="020B0403020202020204" pitchFamily="34" charset="0"/>
                        </a:rPr>
                        <a:t>Opp</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VPS</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TD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QU   %</a:t>
                      </a:r>
                    </a:p>
                  </a:txBody>
                  <a:tcPr>
                    <a:solidFill>
                      <a:schemeClr val="tx1"/>
                    </a:solidFill>
                  </a:tcPr>
                </a:tc>
                <a:tc>
                  <a:txBody>
                    <a:bodyPr/>
                    <a:lstStyle/>
                    <a:p>
                      <a:pPr algn="ctr"/>
                      <a:r>
                        <a:rPr lang="en-US" sz="1600">
                          <a:latin typeface="HelveticaNeueLT Std Lt" panose="020B0403020202020204" pitchFamily="34" charset="0"/>
                        </a:rPr>
                        <a:t>SF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ORD</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Inv </a:t>
                      </a:r>
                    </a:p>
                    <a:p>
                      <a:pPr algn="ctr"/>
                      <a:r>
                        <a:rPr lang="en-US" sz="1600">
                          <a:latin typeface="HelveticaNeueLT Std Lt" panose="020B0403020202020204" pitchFamily="34" charset="0"/>
                        </a:rPr>
                        <a:t>%</a:t>
                      </a:r>
                    </a:p>
                  </a:txBody>
                  <a:tcPr>
                    <a:solidFill>
                      <a:schemeClr val="tx1"/>
                    </a:solidFill>
                  </a:tcPr>
                </a:tc>
                <a:extLst>
                  <a:ext uri="{0D108BD9-81ED-4DB2-BD59-A6C34878D82A}">
                    <a16:rowId xmlns:a16="http://schemas.microsoft.com/office/drawing/2014/main" val="2616143970"/>
                  </a:ext>
                </a:extLst>
              </a:tr>
              <a:tr h="509487">
                <a:tc>
                  <a:txBody>
                    <a:bodyPr/>
                    <a:lstStyle/>
                    <a:p>
                      <a:pPr algn="ctr"/>
                      <a:r>
                        <a:rPr lang="en-US" sz="1600" b="1">
                          <a:latin typeface="HelveticaNeueLT Std Lt" panose="020B0403020202020204" pitchFamily="34" charset="0"/>
                        </a:rPr>
                        <a:t>28%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11%</a:t>
                      </a:r>
                    </a:p>
                  </a:txBody>
                  <a:tcPr anchor="ctr"/>
                </a:tc>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11%</a:t>
                      </a:r>
                    </a:p>
                  </a:txBody>
                  <a:tcPr anchor="ctr"/>
                </a:tc>
                <a:extLst>
                  <a:ext uri="{0D108BD9-81ED-4DB2-BD59-A6C34878D82A}">
                    <a16:rowId xmlns:a16="http://schemas.microsoft.com/office/drawing/2014/main" val="2916457067"/>
                  </a:ext>
                </a:extLst>
              </a:tr>
              <a:tr h="509487">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45%</a:t>
                      </a:r>
                    </a:p>
                  </a:txBody>
                  <a:tcPr anchor="ctr"/>
                </a:tc>
                <a:tc>
                  <a:txBody>
                    <a:bodyPr/>
                    <a:lstStyle/>
                    <a:p>
                      <a:pPr algn="ctr"/>
                      <a:r>
                        <a:rPr lang="en-US" sz="1600" b="1">
                          <a:latin typeface="HelveticaNeueLT Std Lt" panose="020B0403020202020204" pitchFamily="34" charset="0"/>
                        </a:rPr>
                        <a:t>70%</a:t>
                      </a:r>
                    </a:p>
                  </a:txBody>
                  <a:tcPr anchor="ctr"/>
                </a:tc>
                <a:tc>
                  <a:txBody>
                    <a:bodyPr/>
                    <a:lstStyle/>
                    <a:p>
                      <a:pPr algn="ctr"/>
                      <a:r>
                        <a:rPr lang="en-US" sz="1600" b="1">
                          <a:latin typeface="HelveticaNeueLT Std Lt" panose="020B0403020202020204" pitchFamily="34" charset="0"/>
                        </a:rPr>
                        <a:t>88%</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33%</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875133989"/>
                  </a:ext>
                </a:extLst>
              </a:tr>
              <a:tr h="509487">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67%</a:t>
                      </a:r>
                    </a:p>
                  </a:txBody>
                  <a:tcPr anchor="ctr"/>
                </a:tc>
                <a:tc>
                  <a:txBody>
                    <a:bodyPr/>
                    <a:lstStyle/>
                    <a:p>
                      <a:pPr algn="ctr"/>
                      <a:r>
                        <a:rPr lang="en-US" sz="1600" b="1">
                          <a:latin typeface="HelveticaNeueLT Std Lt" panose="020B0403020202020204" pitchFamily="34" charset="0"/>
                        </a:rPr>
                        <a:t>74%</a:t>
                      </a:r>
                    </a:p>
                  </a:txBody>
                  <a:tcPr anchor="ctr"/>
                </a:tc>
                <a:tc>
                  <a:txBody>
                    <a:bodyPr/>
                    <a:lstStyle/>
                    <a:p>
                      <a:pPr algn="ctr"/>
                      <a:r>
                        <a:rPr lang="en-US" sz="1600" b="1">
                          <a:latin typeface="HelveticaNeueLT Std Lt" panose="020B0403020202020204" pitchFamily="34" charset="0"/>
                        </a:rPr>
                        <a:t>75%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27%</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3668633014"/>
                  </a:ext>
                </a:extLst>
              </a:tr>
              <a:tr h="509487">
                <a:tc>
                  <a:txBody>
                    <a:bodyPr/>
                    <a:lstStyle/>
                    <a:p>
                      <a:pPr algn="ctr"/>
                      <a:r>
                        <a:rPr lang="en-US" sz="1600" b="1">
                          <a:latin typeface="HelveticaNeueLT Std Lt" panose="020B0403020202020204" pitchFamily="34" charset="0"/>
                        </a:rPr>
                        <a:t>21%</a:t>
                      </a:r>
                    </a:p>
                  </a:txBody>
                  <a:tcPr anchor="ctr"/>
                </a:tc>
                <a:tc>
                  <a:txBody>
                    <a:bodyPr/>
                    <a:lstStyle/>
                    <a:p>
                      <a:pPr algn="ctr"/>
                      <a:r>
                        <a:rPr lang="en-US" sz="1600" b="1">
                          <a:latin typeface="HelveticaNeueLT Std Lt" panose="020B0403020202020204" pitchFamily="34" charset="0"/>
                        </a:rPr>
                        <a:t>34%</a:t>
                      </a:r>
                    </a:p>
                  </a:txBody>
                  <a:tcPr anchor="ctr"/>
                </a:tc>
                <a:tc>
                  <a:txBody>
                    <a:bodyPr/>
                    <a:lstStyle/>
                    <a:p>
                      <a:pPr algn="ctr"/>
                      <a:r>
                        <a:rPr lang="en-US" sz="1600" b="1">
                          <a:latin typeface="HelveticaNeueLT Std Lt" panose="020B0403020202020204" pitchFamily="34" charset="0"/>
                        </a:rPr>
                        <a:t>68%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14%</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1865927087"/>
                  </a:ext>
                </a:extLst>
              </a:tr>
              <a:tr h="509487">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36%</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17%</a:t>
                      </a:r>
                    </a:p>
                  </a:txBody>
                  <a:tcPr anchor="ctr"/>
                </a:tc>
                <a:tc>
                  <a:txBody>
                    <a:bodyPr/>
                    <a:lstStyle/>
                    <a:p>
                      <a:pPr algn="ctr"/>
                      <a:r>
                        <a:rPr lang="en-US" sz="1600" b="1">
                          <a:latin typeface="HelveticaNeueLT Std Lt" panose="020B0403020202020204" pitchFamily="34" charset="0"/>
                        </a:rPr>
                        <a:t>14%</a:t>
                      </a:r>
                    </a:p>
                  </a:txBody>
                  <a:tcPr anchor="ctr"/>
                </a:tc>
                <a:extLst>
                  <a:ext uri="{0D108BD9-81ED-4DB2-BD59-A6C34878D82A}">
                    <a16:rowId xmlns:a16="http://schemas.microsoft.com/office/drawing/2014/main" val="3119186825"/>
                  </a:ext>
                </a:extLst>
              </a:tr>
              <a:tr h="509487">
                <a:tc>
                  <a:txBody>
                    <a:bodyPr/>
                    <a:lstStyle/>
                    <a:p>
                      <a:pPr algn="ctr"/>
                      <a:r>
                        <a:rPr lang="en-US" sz="1600" b="1">
                          <a:latin typeface="HelveticaNeueLT Std Lt" panose="020B0403020202020204" pitchFamily="34" charset="0"/>
                        </a:rPr>
                        <a:t>100%</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69%</a:t>
                      </a:r>
                    </a:p>
                  </a:txBody>
                  <a:tcPr anchor="ctr"/>
                </a:tc>
                <a:tc>
                  <a:txBody>
                    <a:bodyPr/>
                    <a:lstStyle/>
                    <a:p>
                      <a:pPr algn="ctr"/>
                      <a:r>
                        <a:rPr lang="en-US" sz="1600" b="1">
                          <a:latin typeface="HelveticaNeueLT Std Lt" panose="020B0403020202020204" pitchFamily="34" charset="0"/>
                        </a:rPr>
                        <a:t>51%</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15%</a:t>
                      </a:r>
                    </a:p>
                  </a:txBody>
                  <a:tcPr anchor="ctr"/>
                </a:tc>
                <a:extLst>
                  <a:ext uri="{0D108BD9-81ED-4DB2-BD59-A6C34878D82A}">
                    <a16:rowId xmlns:a16="http://schemas.microsoft.com/office/drawing/2014/main" val="397879825"/>
                  </a:ext>
                </a:extLst>
              </a:tr>
            </a:tbl>
          </a:graphicData>
        </a:graphic>
      </p:graphicFrame>
      <p:sp>
        <p:nvSpPr>
          <p:cNvPr id="8" name="Title 1">
            <a:extLst>
              <a:ext uri="{FF2B5EF4-FFF2-40B4-BE49-F238E27FC236}">
                <a16:creationId xmlns:a16="http://schemas.microsoft.com/office/drawing/2014/main" id="{93BABC09-B605-DF78-68C3-0EEFF5CD271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WEEKLY REPORT</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11" name="Content Placeholder 2">
            <a:extLst>
              <a:ext uri="{FF2B5EF4-FFF2-40B4-BE49-F238E27FC236}">
                <a16:creationId xmlns:a16="http://schemas.microsoft.com/office/drawing/2014/main" id="{C039A902-5E31-73EC-CCE9-BD28D3292BE9}"/>
              </a:ext>
            </a:extLst>
          </p:cNvPr>
          <p:cNvSpPr txBox="1">
            <a:spLocks/>
          </p:cNvSpPr>
          <p:nvPr/>
        </p:nvSpPr>
        <p:spPr>
          <a:xfrm>
            <a:off x="126142" y="589816"/>
            <a:ext cx="867476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b="1">
                <a:solidFill>
                  <a:srgbClr val="00417C"/>
                </a:solidFill>
              </a:rPr>
              <a:t>Monthly Report (Example):  February 2025</a:t>
            </a:r>
            <a:endParaRPr lang="en-US">
              <a:solidFill>
                <a:srgbClr val="00417C"/>
              </a:solidFill>
            </a:endParaRPr>
          </a:p>
        </p:txBody>
      </p:sp>
      <p:sp>
        <p:nvSpPr>
          <p:cNvPr id="2" name="Content Placeholder 2">
            <a:extLst>
              <a:ext uri="{FF2B5EF4-FFF2-40B4-BE49-F238E27FC236}">
                <a16:creationId xmlns:a16="http://schemas.microsoft.com/office/drawing/2014/main" id="{41532AC7-837D-C438-EED0-90CD596DDC0E}"/>
              </a:ext>
            </a:extLst>
          </p:cNvPr>
          <p:cNvSpPr txBox="1">
            <a:spLocks/>
          </p:cNvSpPr>
          <p:nvPr/>
        </p:nvSpPr>
        <p:spPr>
          <a:xfrm>
            <a:off x="439907" y="5241808"/>
            <a:ext cx="867476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sz="2400" b="1">
                <a:solidFill>
                  <a:srgbClr val="00417C"/>
                </a:solidFill>
              </a:rPr>
              <a:t>Are the red flags still there?</a:t>
            </a:r>
            <a:endParaRPr lang="en-US" sz="2400">
              <a:solidFill>
                <a:srgbClr val="00417C"/>
              </a:solidFill>
            </a:endParaRPr>
          </a:p>
        </p:txBody>
      </p:sp>
      <p:sp>
        <p:nvSpPr>
          <p:cNvPr id="3" name="Rectangle 2">
            <a:extLst>
              <a:ext uri="{FF2B5EF4-FFF2-40B4-BE49-F238E27FC236}">
                <a16:creationId xmlns:a16="http://schemas.microsoft.com/office/drawing/2014/main" id="{55B3662B-A72E-5547-BB21-A81226CB8319}"/>
              </a:ext>
            </a:extLst>
          </p:cNvPr>
          <p:cNvSpPr/>
          <p:nvPr/>
        </p:nvSpPr>
        <p:spPr>
          <a:xfrm>
            <a:off x="1842680" y="2480980"/>
            <a:ext cx="59615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2C21339-CB8B-C65D-6E9D-7FCEACEF4285}"/>
              </a:ext>
            </a:extLst>
          </p:cNvPr>
          <p:cNvSpPr/>
          <p:nvPr/>
        </p:nvSpPr>
        <p:spPr>
          <a:xfrm>
            <a:off x="1842680" y="4520451"/>
            <a:ext cx="59615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E703AE-C11B-D476-35A9-C824428CDD87}"/>
              </a:ext>
            </a:extLst>
          </p:cNvPr>
          <p:cNvSpPr/>
          <p:nvPr/>
        </p:nvSpPr>
        <p:spPr>
          <a:xfrm>
            <a:off x="5634753" y="2480981"/>
            <a:ext cx="65890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9E882E-4523-E7C4-B00E-48B54BE58B46}"/>
              </a:ext>
            </a:extLst>
          </p:cNvPr>
          <p:cNvSpPr/>
          <p:nvPr/>
        </p:nvSpPr>
        <p:spPr>
          <a:xfrm>
            <a:off x="5619154" y="4520451"/>
            <a:ext cx="65890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E7CFAA-716A-9B94-16DA-762F35D9C915}"/>
              </a:ext>
            </a:extLst>
          </p:cNvPr>
          <p:cNvSpPr/>
          <p:nvPr/>
        </p:nvSpPr>
        <p:spPr>
          <a:xfrm>
            <a:off x="5625878" y="4034418"/>
            <a:ext cx="65890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B90A9A-DD58-669D-AFAF-A0DB7DDD85DD}"/>
              </a:ext>
            </a:extLst>
          </p:cNvPr>
          <p:cNvSpPr/>
          <p:nvPr/>
        </p:nvSpPr>
        <p:spPr>
          <a:xfrm>
            <a:off x="1077153" y="2480980"/>
            <a:ext cx="738632"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49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9" grpId="0" animBg="1"/>
      <p:bldP spid="10" grpId="0" animBg="1"/>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655B-B092-7A65-6D85-18C9D5C95B5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77F08C5-E9FC-2D99-42F7-0669D0A2E4C5}"/>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Content Placeholder 2">
            <a:extLst>
              <a:ext uri="{FF2B5EF4-FFF2-40B4-BE49-F238E27FC236}">
                <a16:creationId xmlns:a16="http://schemas.microsoft.com/office/drawing/2014/main" id="{4FF29307-03A4-00B4-312E-B64F1C003F19}"/>
              </a:ext>
            </a:extLst>
          </p:cNvPr>
          <p:cNvSpPr>
            <a:spLocks noGrp="1"/>
          </p:cNvSpPr>
          <p:nvPr>
            <p:ph idx="1"/>
          </p:nvPr>
        </p:nvSpPr>
        <p:spPr>
          <a:xfrm>
            <a:off x="575274" y="1253331"/>
            <a:ext cx="7224020" cy="4351338"/>
          </a:xfrm>
        </p:spPr>
        <p:txBody>
          <a:bodyPr>
            <a:normAutofit/>
          </a:bodyPr>
          <a:lstStyle/>
          <a:p>
            <a:pPr marL="0" indent="0">
              <a:buNone/>
            </a:pPr>
            <a:r>
              <a:rPr lang="en-US">
                <a:solidFill>
                  <a:srgbClr val="00417C"/>
                </a:solidFill>
              </a:rPr>
              <a:t>Monthly Report</a:t>
            </a:r>
          </a:p>
          <a:p>
            <a:pPr marL="0" indent="0">
              <a:buNone/>
            </a:pPr>
            <a:endParaRPr lang="en-US">
              <a:solidFill>
                <a:srgbClr val="00417C"/>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417C"/>
                </a:solidFill>
                <a:effectLst/>
                <a:uLnTx/>
                <a:uFillTx/>
                <a:latin typeface="Calibri" panose="020F0502020204030204"/>
                <a:ea typeface="+mn-ea"/>
                <a:cs typeface="+mn-cs"/>
              </a:rPr>
              <a:t>Provide a precise overview (numbers don’t lie)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417C"/>
                </a:solidFill>
                <a:effectLst/>
                <a:uLnTx/>
                <a:uFillTx/>
                <a:latin typeface="Calibri" panose="020F0502020204030204"/>
                <a:ea typeface="+mn-ea"/>
                <a:cs typeface="+mn-cs"/>
              </a:rPr>
              <a:t>Help assess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417C"/>
                </a:solidFill>
                <a:effectLst/>
                <a:uLnTx/>
                <a:uFillTx/>
                <a:latin typeface="Calibri" panose="020F0502020204030204"/>
                <a:ea typeface="+mn-ea"/>
                <a:cs typeface="+mn-cs"/>
              </a:rPr>
              <a:t>Pinpoint the red flags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417C"/>
                </a:solidFill>
                <a:effectLst/>
                <a:uLnTx/>
                <a:uFillTx/>
                <a:latin typeface="Calibri" panose="020F0502020204030204"/>
                <a:ea typeface="+mn-ea"/>
                <a:cs typeface="+mn-cs"/>
              </a:rPr>
              <a:t>Become the basis of feedback &amp; coaching</a:t>
            </a:r>
          </a:p>
          <a:p>
            <a:endParaRPr lang="en-US"/>
          </a:p>
          <a:p>
            <a:endParaRPr lang="en-US"/>
          </a:p>
          <a:p>
            <a:endParaRPr lang="en-US"/>
          </a:p>
          <a:p>
            <a:pPr lvl="0"/>
            <a:endParaRPr lang="en-US"/>
          </a:p>
          <a:p>
            <a:pPr lvl="0"/>
            <a:endParaRPr lang="en-US"/>
          </a:p>
        </p:txBody>
      </p:sp>
    </p:spTree>
    <p:custDataLst>
      <p:tags r:id="rId1"/>
    </p:custDataLst>
    <p:extLst>
      <p:ext uri="{BB962C8B-B14F-4D97-AF65-F5344CB8AC3E}">
        <p14:creationId xmlns:p14="http://schemas.microsoft.com/office/powerpoint/2010/main" val="18712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BA7C1-3EBC-634F-0286-242A185DFD30}"/>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11F76248-A52D-60CF-35B6-187AB6CB46A8}"/>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4">
            <a:extLst>
              <a:ext uri="{FF2B5EF4-FFF2-40B4-BE49-F238E27FC236}">
                <a16:creationId xmlns:a16="http://schemas.microsoft.com/office/drawing/2014/main" id="{156371A9-8894-CD5B-D785-BA9DB66B54A9}"/>
              </a:ext>
            </a:extLst>
          </p:cNvPr>
          <p:cNvGraphicFramePr>
            <a:graphicFrameLocks noGrp="1"/>
          </p:cNvGraphicFramePr>
          <p:nvPr>
            <p:extLst>
              <p:ext uri="{D42A27DB-BD31-4B8C-83A1-F6EECF244321}">
                <p14:modId xmlns:p14="http://schemas.microsoft.com/office/powerpoint/2010/main" val="1442552231"/>
              </p:ext>
            </p:extLst>
          </p:nvPr>
        </p:nvGraphicFramePr>
        <p:xfrm>
          <a:off x="43274" y="1788457"/>
          <a:ext cx="6277278" cy="3731558"/>
        </p:xfrm>
        <a:graphic>
          <a:graphicData uri="http://schemas.openxmlformats.org/drawingml/2006/table">
            <a:tbl>
              <a:tblPr firstRow="1" bandRow="1">
                <a:tableStyleId>{5C22544A-7EE6-4342-B048-85BDC9FD1C3A}</a:tableStyleId>
              </a:tblPr>
              <a:tblGrid>
                <a:gridCol w="1002245">
                  <a:extLst>
                    <a:ext uri="{9D8B030D-6E8A-4147-A177-3AD203B41FA5}">
                      <a16:colId xmlns:a16="http://schemas.microsoft.com/office/drawing/2014/main" val="2521182922"/>
                    </a:ext>
                  </a:extLst>
                </a:gridCol>
                <a:gridCol w="783714">
                  <a:extLst>
                    <a:ext uri="{9D8B030D-6E8A-4147-A177-3AD203B41FA5}">
                      <a16:colId xmlns:a16="http://schemas.microsoft.com/office/drawing/2014/main" val="4248569749"/>
                    </a:ext>
                  </a:extLst>
                </a:gridCol>
                <a:gridCol w="618565">
                  <a:extLst>
                    <a:ext uri="{9D8B030D-6E8A-4147-A177-3AD203B41FA5}">
                      <a16:colId xmlns:a16="http://schemas.microsoft.com/office/drawing/2014/main" val="1429621071"/>
                    </a:ext>
                  </a:extLst>
                </a:gridCol>
                <a:gridCol w="605117">
                  <a:extLst>
                    <a:ext uri="{9D8B030D-6E8A-4147-A177-3AD203B41FA5}">
                      <a16:colId xmlns:a16="http://schemas.microsoft.com/office/drawing/2014/main" val="3680867551"/>
                    </a:ext>
                  </a:extLst>
                </a:gridCol>
                <a:gridCol w="564777">
                  <a:extLst>
                    <a:ext uri="{9D8B030D-6E8A-4147-A177-3AD203B41FA5}">
                      <a16:colId xmlns:a16="http://schemas.microsoft.com/office/drawing/2014/main" val="2131070373"/>
                    </a:ext>
                  </a:extLst>
                </a:gridCol>
                <a:gridCol w="584010">
                  <a:extLst>
                    <a:ext uri="{9D8B030D-6E8A-4147-A177-3AD203B41FA5}">
                      <a16:colId xmlns:a16="http://schemas.microsoft.com/office/drawing/2014/main" val="2990633369"/>
                    </a:ext>
                  </a:extLst>
                </a:gridCol>
                <a:gridCol w="729068">
                  <a:extLst>
                    <a:ext uri="{9D8B030D-6E8A-4147-A177-3AD203B41FA5}">
                      <a16:colId xmlns:a16="http://schemas.microsoft.com/office/drawing/2014/main" val="4011804212"/>
                    </a:ext>
                  </a:extLst>
                </a:gridCol>
                <a:gridCol w="694891">
                  <a:extLst>
                    <a:ext uri="{9D8B030D-6E8A-4147-A177-3AD203B41FA5}">
                      <a16:colId xmlns:a16="http://schemas.microsoft.com/office/drawing/2014/main" val="170903775"/>
                    </a:ext>
                  </a:extLst>
                </a:gridCol>
                <a:gridCol w="694891">
                  <a:extLst>
                    <a:ext uri="{9D8B030D-6E8A-4147-A177-3AD203B41FA5}">
                      <a16:colId xmlns:a16="http://schemas.microsoft.com/office/drawing/2014/main" val="1486767604"/>
                    </a:ext>
                  </a:extLst>
                </a:gridCol>
              </a:tblGrid>
              <a:tr h="675488">
                <a:tc>
                  <a:txBody>
                    <a:bodyPr/>
                    <a:lstStyle/>
                    <a:p>
                      <a:pPr algn="ctr"/>
                      <a:r>
                        <a:rPr lang="en-US" sz="1600">
                          <a:latin typeface="HelveticaNeueLT Std Lt" panose="020B0403020202020204" pitchFamily="34" charset="0"/>
                        </a:rPr>
                        <a:t>Sales Person</a:t>
                      </a:r>
                    </a:p>
                  </a:txBody>
                  <a:tcPr/>
                </a:tc>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2616143970"/>
                  </a:ext>
                </a:extLst>
              </a:tr>
              <a:tr h="509345">
                <a:tc>
                  <a:txBody>
                    <a:bodyPr/>
                    <a:lstStyle/>
                    <a:p>
                      <a:pPr algn="ctr"/>
                      <a:r>
                        <a:rPr lang="en-US" sz="1600" b="1">
                          <a:latin typeface="HelveticaNeueLT Std Lt" panose="020B0403020202020204" pitchFamily="34" charset="0"/>
                        </a:rPr>
                        <a:t>Khaled</a:t>
                      </a:r>
                    </a:p>
                  </a:txBody>
                  <a:tcPr/>
                </a:tc>
                <a:tc>
                  <a:txBody>
                    <a:bodyPr/>
                    <a:lstStyle/>
                    <a:p>
                      <a:pPr algn="ctr"/>
                      <a:r>
                        <a:rPr lang="en-US" sz="1600" b="1">
                          <a:latin typeface="HelveticaNeueLT Std Lt" panose="020B0403020202020204" pitchFamily="34" charset="0"/>
                        </a:rPr>
                        <a:t>189</a:t>
                      </a:r>
                    </a:p>
                  </a:txBody>
                  <a:tcPr/>
                </a:tc>
                <a:tc>
                  <a:txBody>
                    <a:bodyPr/>
                    <a:lstStyle/>
                    <a:p>
                      <a:pPr algn="ctr"/>
                      <a:r>
                        <a:rPr lang="en-US" sz="1600" b="1">
                          <a:latin typeface="HelveticaNeueLT Std Lt" panose="020B0403020202020204" pitchFamily="34" charset="0"/>
                        </a:rPr>
                        <a:t>80</a:t>
                      </a:r>
                    </a:p>
                  </a:txBody>
                  <a:tcPr/>
                </a:tc>
                <a:tc>
                  <a:txBody>
                    <a:bodyPr/>
                    <a:lstStyle/>
                    <a:p>
                      <a:pPr algn="ctr"/>
                      <a:r>
                        <a:rPr lang="en-US" sz="1600" b="1">
                          <a:latin typeface="HelveticaNeueLT Std Lt" panose="020B0403020202020204" pitchFamily="34" charset="0"/>
                        </a:rPr>
                        <a:t>35</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16</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12</a:t>
                      </a:r>
                    </a:p>
                  </a:txBody>
                  <a:tcPr/>
                </a:tc>
                <a:tc>
                  <a:txBody>
                    <a:bodyPr/>
                    <a:lstStyle/>
                    <a:p>
                      <a:pPr algn="ctr"/>
                      <a:r>
                        <a:rPr lang="en-US" sz="1600" b="1">
                          <a:latin typeface="HelveticaNeueLT Std Lt" panose="020B0403020202020204" pitchFamily="34" charset="0"/>
                        </a:rPr>
                        <a:t>9</a:t>
                      </a:r>
                    </a:p>
                  </a:txBody>
                  <a:tcPr/>
                </a:tc>
                <a:extLst>
                  <a:ext uri="{0D108BD9-81ED-4DB2-BD59-A6C34878D82A}">
                    <a16:rowId xmlns:a16="http://schemas.microsoft.com/office/drawing/2014/main" val="2916457067"/>
                  </a:ext>
                </a:extLst>
              </a:tr>
              <a:tr h="509345">
                <a:tc>
                  <a:txBody>
                    <a:bodyPr/>
                    <a:lstStyle/>
                    <a:p>
                      <a:pPr algn="ctr"/>
                      <a:r>
                        <a:rPr lang="en-US" sz="1600" b="1">
                          <a:latin typeface="HelveticaNeueLT Std Lt" panose="020B0403020202020204" pitchFamily="34" charset="0"/>
                        </a:rPr>
                        <a:t>Bader</a:t>
                      </a:r>
                    </a:p>
                  </a:txBody>
                  <a:tcPr/>
                </a:tc>
                <a:tc>
                  <a:txBody>
                    <a:bodyPr/>
                    <a:lstStyle/>
                    <a:p>
                      <a:pPr algn="ctr"/>
                      <a:r>
                        <a:rPr lang="en-US" sz="1600" b="1">
                          <a:latin typeface="HelveticaNeueLT Std Lt" panose="020B0403020202020204" pitchFamily="34" charset="0"/>
                        </a:rPr>
                        <a:t>132</a:t>
                      </a:r>
                    </a:p>
                  </a:txBody>
                  <a:tcPr/>
                </a:tc>
                <a:tc>
                  <a:txBody>
                    <a:bodyPr/>
                    <a:lstStyle/>
                    <a:p>
                      <a:pPr algn="ctr"/>
                      <a:r>
                        <a:rPr lang="en-US" sz="1600" b="1">
                          <a:latin typeface="HelveticaNeueLT Std Lt" panose="020B0403020202020204" pitchFamily="34" charset="0"/>
                        </a:rPr>
                        <a:t>60</a:t>
                      </a:r>
                    </a:p>
                  </a:txBody>
                  <a:tcPr/>
                </a:tc>
                <a:tc>
                  <a:txBody>
                    <a:bodyPr/>
                    <a:lstStyle/>
                    <a:p>
                      <a:pPr algn="ctr"/>
                      <a:r>
                        <a:rPr lang="en-US" sz="1600" b="1">
                          <a:latin typeface="HelveticaNeueLT Std Lt" panose="020B0403020202020204" pitchFamily="34" charset="0"/>
                        </a:rPr>
                        <a:t>42</a:t>
                      </a:r>
                    </a:p>
                  </a:txBody>
                  <a:tcPr/>
                </a:tc>
                <a:tc>
                  <a:txBody>
                    <a:bodyPr/>
                    <a:lstStyle/>
                    <a:p>
                      <a:pPr algn="ctr"/>
                      <a:r>
                        <a:rPr lang="en-US" sz="1600" b="1">
                          <a:latin typeface="HelveticaNeueLT Std Lt" panose="020B0403020202020204" pitchFamily="34" charset="0"/>
                        </a:rPr>
                        <a:t>37</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20</a:t>
                      </a:r>
                    </a:p>
                  </a:txBody>
                  <a:tcPr/>
                </a:tc>
                <a:tc>
                  <a:txBody>
                    <a:bodyPr/>
                    <a:lstStyle/>
                    <a:p>
                      <a:pPr algn="ctr"/>
                      <a:r>
                        <a:rPr lang="en-US" sz="1600" b="1">
                          <a:latin typeface="HelveticaNeueLT Std Lt" panose="020B0403020202020204" pitchFamily="34" charset="0"/>
                        </a:rPr>
                        <a:t>14</a:t>
                      </a:r>
                    </a:p>
                  </a:txBody>
                  <a:tcPr/>
                </a:tc>
                <a:tc>
                  <a:txBody>
                    <a:bodyPr/>
                    <a:lstStyle/>
                    <a:p>
                      <a:pPr algn="ctr"/>
                      <a:r>
                        <a:rPr lang="en-US" sz="1600" b="1">
                          <a:latin typeface="HelveticaNeueLT Std Lt" panose="020B0403020202020204" pitchFamily="34" charset="0"/>
                        </a:rPr>
                        <a:t>10</a:t>
                      </a:r>
                    </a:p>
                  </a:txBody>
                  <a:tcPr/>
                </a:tc>
                <a:extLst>
                  <a:ext uri="{0D108BD9-81ED-4DB2-BD59-A6C34878D82A}">
                    <a16:rowId xmlns:a16="http://schemas.microsoft.com/office/drawing/2014/main" val="875133989"/>
                  </a:ext>
                </a:extLst>
              </a:tr>
              <a:tr h="509345">
                <a:tc>
                  <a:txBody>
                    <a:bodyPr/>
                    <a:lstStyle/>
                    <a:p>
                      <a:pPr algn="ctr"/>
                      <a:r>
                        <a:rPr lang="en-US" sz="1600" b="1">
                          <a:latin typeface="HelveticaNeueLT Std Lt" panose="020B0403020202020204" pitchFamily="34" charset="0"/>
                        </a:rPr>
                        <a:t>Peter</a:t>
                      </a:r>
                    </a:p>
                  </a:txBody>
                  <a:tcPr/>
                </a:tc>
                <a:tc>
                  <a:txBody>
                    <a:bodyPr/>
                    <a:lstStyle/>
                    <a:p>
                      <a:pPr algn="ctr"/>
                      <a:r>
                        <a:rPr lang="en-US" sz="1600" b="1">
                          <a:latin typeface="HelveticaNeueLT Std Lt" panose="020B0403020202020204" pitchFamily="34" charset="0"/>
                        </a:rPr>
                        <a:t>105</a:t>
                      </a:r>
                    </a:p>
                  </a:txBody>
                  <a:tcPr/>
                </a:tc>
                <a:tc>
                  <a:txBody>
                    <a:bodyPr/>
                    <a:lstStyle/>
                    <a:p>
                      <a:pPr algn="ctr"/>
                      <a:r>
                        <a:rPr lang="en-US" sz="1600" b="1">
                          <a:latin typeface="HelveticaNeueLT Std Lt" panose="020B0403020202020204" pitchFamily="34" charset="0"/>
                        </a:rPr>
                        <a:t>70</a:t>
                      </a:r>
                    </a:p>
                  </a:txBody>
                  <a:tcPr/>
                </a:tc>
                <a:tc>
                  <a:txBody>
                    <a:bodyPr/>
                    <a:lstStyle/>
                    <a:p>
                      <a:pPr algn="ctr"/>
                      <a:r>
                        <a:rPr lang="en-US" sz="1600" b="1">
                          <a:latin typeface="HelveticaNeueLT Std Lt" panose="020B0403020202020204" pitchFamily="34" charset="0"/>
                        </a:rPr>
                        <a:t>52</a:t>
                      </a:r>
                    </a:p>
                  </a:txBody>
                  <a:tcPr/>
                </a:tc>
                <a:tc>
                  <a:txBody>
                    <a:bodyPr/>
                    <a:lstStyle/>
                    <a:p>
                      <a:pPr algn="ctr"/>
                      <a:r>
                        <a:rPr lang="en-US" sz="1600" b="1">
                          <a:latin typeface="HelveticaNeueLT Std Lt" panose="020B0403020202020204" pitchFamily="34" charset="0"/>
                        </a:rPr>
                        <a:t>43</a:t>
                      </a:r>
                    </a:p>
                  </a:txBody>
                  <a:tcPr/>
                </a:tc>
                <a:tc>
                  <a:txBody>
                    <a:bodyPr/>
                    <a:lstStyle/>
                    <a:p>
                      <a:pPr algn="ctr"/>
                      <a:r>
                        <a:rPr lang="en-US" sz="1600" b="1">
                          <a:latin typeface="HelveticaNeueLT Std Lt" panose="020B0403020202020204" pitchFamily="34" charset="0"/>
                        </a:rPr>
                        <a:t>14</a:t>
                      </a:r>
                    </a:p>
                  </a:txBody>
                  <a:tcPr/>
                </a:tc>
                <a:tc>
                  <a:txBody>
                    <a:bodyPr/>
                    <a:lstStyle/>
                    <a:p>
                      <a:pPr algn="ctr"/>
                      <a:r>
                        <a:rPr lang="en-US" sz="1600" b="1">
                          <a:latin typeface="HelveticaNeueLT Std Lt" panose="020B0403020202020204" pitchFamily="34" charset="0"/>
                        </a:rPr>
                        <a:t>19</a:t>
                      </a:r>
                    </a:p>
                  </a:txBody>
                  <a:tcPr/>
                </a:tc>
                <a:tc>
                  <a:txBody>
                    <a:bodyPr/>
                    <a:lstStyle/>
                    <a:p>
                      <a:pPr algn="ctr"/>
                      <a:r>
                        <a:rPr lang="en-US" sz="1600" b="1">
                          <a:latin typeface="HelveticaNeueLT Std Lt" panose="020B0403020202020204" pitchFamily="34" charset="0"/>
                        </a:rPr>
                        <a:t>13</a:t>
                      </a:r>
                    </a:p>
                  </a:txBody>
                  <a:tcPr/>
                </a:tc>
                <a:tc>
                  <a:txBody>
                    <a:bodyPr/>
                    <a:lstStyle/>
                    <a:p>
                      <a:pPr algn="ctr"/>
                      <a:r>
                        <a:rPr lang="en-US" sz="1600" b="1">
                          <a:latin typeface="HelveticaNeueLT Std Lt" panose="020B0403020202020204" pitchFamily="34" charset="0"/>
                        </a:rPr>
                        <a:t>11</a:t>
                      </a:r>
                    </a:p>
                  </a:txBody>
                  <a:tcPr/>
                </a:tc>
                <a:extLst>
                  <a:ext uri="{0D108BD9-81ED-4DB2-BD59-A6C34878D82A}">
                    <a16:rowId xmlns:a16="http://schemas.microsoft.com/office/drawing/2014/main" val="3668633014"/>
                  </a:ext>
                </a:extLst>
              </a:tr>
              <a:tr h="509345">
                <a:tc>
                  <a:txBody>
                    <a:bodyPr/>
                    <a:lstStyle/>
                    <a:p>
                      <a:pPr algn="ctr"/>
                      <a:r>
                        <a:rPr lang="en-US" sz="1600" b="1">
                          <a:latin typeface="HelveticaNeueLT Std Lt" panose="020B0403020202020204" pitchFamily="34" charset="0"/>
                        </a:rPr>
                        <a:t>Mark </a:t>
                      </a:r>
                    </a:p>
                  </a:txBody>
                  <a:tcPr/>
                </a:tc>
                <a:tc>
                  <a:txBody>
                    <a:bodyPr/>
                    <a:lstStyle/>
                    <a:p>
                      <a:pPr algn="ctr"/>
                      <a:r>
                        <a:rPr lang="en-US" sz="1600" b="1">
                          <a:latin typeface="HelveticaNeueLT Std Lt" panose="020B0403020202020204" pitchFamily="34" charset="0"/>
                        </a:rPr>
                        <a:t>147</a:t>
                      </a:r>
                    </a:p>
                  </a:txBody>
                  <a:tcPr/>
                </a:tc>
                <a:tc>
                  <a:txBody>
                    <a:bodyPr/>
                    <a:lstStyle/>
                    <a:p>
                      <a:pPr algn="ctr"/>
                      <a:r>
                        <a:rPr lang="en-US" sz="1600" b="1">
                          <a:latin typeface="HelveticaNeueLT Std Lt" panose="020B0403020202020204" pitchFamily="34" charset="0"/>
                        </a:rPr>
                        <a:t>50</a:t>
                      </a:r>
                    </a:p>
                  </a:txBody>
                  <a:tcPr/>
                </a:tc>
                <a:tc>
                  <a:txBody>
                    <a:bodyPr/>
                    <a:lstStyle/>
                    <a:p>
                      <a:pPr algn="ctr"/>
                      <a:r>
                        <a:rPr lang="en-US" sz="1600" b="1">
                          <a:latin typeface="HelveticaNeueLT Std Lt" panose="020B0403020202020204" pitchFamily="34" charset="0"/>
                        </a:rPr>
                        <a:t>34</a:t>
                      </a:r>
                    </a:p>
                  </a:txBody>
                  <a:tcPr/>
                </a:tc>
                <a:tc>
                  <a:txBody>
                    <a:bodyPr/>
                    <a:lstStyle/>
                    <a:p>
                      <a:pPr algn="ctr"/>
                      <a:r>
                        <a:rPr lang="en-US" sz="1600" b="1">
                          <a:latin typeface="HelveticaNeueLT Std Lt" panose="020B0403020202020204" pitchFamily="34" charset="0"/>
                        </a:rPr>
                        <a:t>21</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8</a:t>
                      </a:r>
                    </a:p>
                  </a:txBody>
                  <a:tcPr/>
                </a:tc>
                <a:extLst>
                  <a:ext uri="{0D108BD9-81ED-4DB2-BD59-A6C34878D82A}">
                    <a16:rowId xmlns:a16="http://schemas.microsoft.com/office/drawing/2014/main" val="1865927087"/>
                  </a:ext>
                </a:extLst>
              </a:tr>
              <a:tr h="509345">
                <a:tc>
                  <a:txBody>
                    <a:bodyPr/>
                    <a:lstStyle/>
                    <a:p>
                      <a:pPr algn="ctr"/>
                      <a:r>
                        <a:rPr lang="en-US" sz="1600" b="1">
                          <a:latin typeface="HelveticaNeueLT Std Lt" panose="020B0403020202020204" pitchFamily="34" charset="0"/>
                        </a:rPr>
                        <a:t>Sarah </a:t>
                      </a:r>
                    </a:p>
                  </a:txBody>
                  <a:tcPr/>
                </a:tc>
                <a:tc>
                  <a:txBody>
                    <a:bodyPr/>
                    <a:lstStyle/>
                    <a:p>
                      <a:pPr algn="ctr"/>
                      <a:r>
                        <a:rPr lang="en-US" sz="1600" b="1">
                          <a:latin typeface="HelveticaNeueLT Std Lt" panose="020B0403020202020204" pitchFamily="34" charset="0"/>
                        </a:rPr>
                        <a:t>97</a:t>
                      </a:r>
                    </a:p>
                  </a:txBody>
                  <a:tcPr/>
                </a:tc>
                <a:tc>
                  <a:txBody>
                    <a:bodyPr/>
                    <a:lstStyle/>
                    <a:p>
                      <a:pPr algn="ctr"/>
                      <a:r>
                        <a:rPr lang="en-US" sz="1600" b="1">
                          <a:latin typeface="HelveticaNeueLT Std Lt" panose="020B0403020202020204" pitchFamily="34" charset="0"/>
                        </a:rPr>
                        <a:t>35</a:t>
                      </a:r>
                    </a:p>
                  </a:txBody>
                  <a:tcPr/>
                </a:tc>
                <a:tc>
                  <a:txBody>
                    <a:bodyPr/>
                    <a:lstStyle/>
                    <a:p>
                      <a:pPr algn="ctr"/>
                      <a:r>
                        <a:rPr lang="en-US" sz="1600" b="1">
                          <a:latin typeface="HelveticaNeueLT Std Lt" panose="020B0403020202020204" pitchFamily="34" charset="0"/>
                        </a:rPr>
                        <a:t>28</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6</a:t>
                      </a:r>
                    </a:p>
                  </a:txBody>
                  <a:tcPr/>
                </a:tc>
                <a:tc>
                  <a:txBody>
                    <a:bodyPr/>
                    <a:lstStyle/>
                    <a:p>
                      <a:pPr algn="ctr"/>
                      <a:r>
                        <a:rPr lang="en-US" sz="1600" b="1">
                          <a:latin typeface="HelveticaNeueLT Std Lt" panose="020B0403020202020204" pitchFamily="34" charset="0"/>
                        </a:rPr>
                        <a:t>5</a:t>
                      </a:r>
                    </a:p>
                  </a:txBody>
                  <a:tcPr/>
                </a:tc>
                <a:extLst>
                  <a:ext uri="{0D108BD9-81ED-4DB2-BD59-A6C34878D82A}">
                    <a16:rowId xmlns:a16="http://schemas.microsoft.com/office/drawing/2014/main" val="3119186825"/>
                  </a:ext>
                </a:extLst>
              </a:tr>
              <a:tr h="509345">
                <a:tc>
                  <a:txBody>
                    <a:bodyPr/>
                    <a:lstStyle/>
                    <a:p>
                      <a:pPr algn="ctr"/>
                      <a:r>
                        <a:rPr lang="en-US" sz="1600" b="1">
                          <a:latin typeface="HelveticaNeueLT Std Lt" panose="020B0403020202020204" pitchFamily="34" charset="0"/>
                        </a:rPr>
                        <a:t>Totals</a:t>
                      </a:r>
                    </a:p>
                  </a:txBody>
                  <a:tcPr/>
                </a:tc>
                <a:tc>
                  <a:txBody>
                    <a:bodyPr/>
                    <a:lstStyle/>
                    <a:p>
                      <a:pPr algn="ctr"/>
                      <a:r>
                        <a:rPr lang="en-US" sz="1600" b="1">
                          <a:latin typeface="HelveticaNeueLT Std Lt" panose="020B0403020202020204" pitchFamily="34" charset="0"/>
                        </a:rPr>
                        <a:t>670 </a:t>
                      </a:r>
                    </a:p>
                  </a:txBody>
                  <a:tcPr/>
                </a:tc>
                <a:tc>
                  <a:txBody>
                    <a:bodyPr/>
                    <a:lstStyle/>
                    <a:p>
                      <a:pPr algn="ctr"/>
                      <a:r>
                        <a:rPr lang="en-US" sz="1600" b="1">
                          <a:latin typeface="HelveticaNeueLT Std Lt" panose="020B0403020202020204" pitchFamily="34" charset="0"/>
                        </a:rPr>
                        <a:t>295</a:t>
                      </a:r>
                    </a:p>
                  </a:txBody>
                  <a:tcPr/>
                </a:tc>
                <a:tc>
                  <a:txBody>
                    <a:bodyPr/>
                    <a:lstStyle/>
                    <a:p>
                      <a:pPr algn="ctr"/>
                      <a:r>
                        <a:rPr lang="en-US" sz="1600" b="1">
                          <a:latin typeface="HelveticaNeueLT Std Lt" panose="020B0403020202020204" pitchFamily="34" charset="0"/>
                        </a:rPr>
                        <a:t>205</a:t>
                      </a:r>
                    </a:p>
                  </a:txBody>
                  <a:tcPr/>
                </a:tc>
                <a:tc>
                  <a:txBody>
                    <a:bodyPr/>
                    <a:lstStyle/>
                    <a:p>
                      <a:pPr algn="ctr"/>
                      <a:r>
                        <a:rPr lang="en-US" sz="1600" b="1">
                          <a:latin typeface="HelveticaNeueLT Std Lt" panose="020B0403020202020204" pitchFamily="34" charset="0"/>
                        </a:rPr>
                        <a:t>151</a:t>
                      </a:r>
                    </a:p>
                  </a:txBody>
                  <a:tcPr/>
                </a:tc>
                <a:tc>
                  <a:txBody>
                    <a:bodyPr/>
                    <a:lstStyle/>
                    <a:p>
                      <a:pPr algn="ctr"/>
                      <a:r>
                        <a:rPr lang="en-US" sz="1600" b="1">
                          <a:latin typeface="HelveticaNeueLT Std Lt" panose="020B0403020202020204" pitchFamily="34" charset="0"/>
                        </a:rPr>
                        <a:t>54</a:t>
                      </a:r>
                    </a:p>
                  </a:txBody>
                  <a:tcPr/>
                </a:tc>
                <a:tc>
                  <a:txBody>
                    <a:bodyPr/>
                    <a:lstStyle/>
                    <a:p>
                      <a:pPr algn="ctr"/>
                      <a:r>
                        <a:rPr lang="en-US" sz="1600" b="1">
                          <a:latin typeface="HelveticaNeueLT Std Lt" panose="020B0403020202020204" pitchFamily="34" charset="0"/>
                        </a:rPr>
                        <a:t>69</a:t>
                      </a:r>
                    </a:p>
                  </a:txBody>
                  <a:tcPr/>
                </a:tc>
                <a:tc>
                  <a:txBody>
                    <a:bodyPr/>
                    <a:lstStyle/>
                    <a:p>
                      <a:pPr algn="ctr"/>
                      <a:r>
                        <a:rPr lang="en-US" sz="1600" b="1">
                          <a:latin typeface="HelveticaNeueLT Std Lt" panose="020B0403020202020204" pitchFamily="34" charset="0"/>
                        </a:rPr>
                        <a:t>53</a:t>
                      </a:r>
                    </a:p>
                  </a:txBody>
                  <a:tcPr/>
                </a:tc>
                <a:tc>
                  <a:txBody>
                    <a:bodyPr/>
                    <a:lstStyle/>
                    <a:p>
                      <a:pPr algn="ctr"/>
                      <a:r>
                        <a:rPr lang="en-US" sz="1600" b="1">
                          <a:latin typeface="HelveticaNeueLT Std Lt" panose="020B0403020202020204" pitchFamily="34" charset="0"/>
                        </a:rPr>
                        <a:t>43</a:t>
                      </a:r>
                    </a:p>
                  </a:txBody>
                  <a:tcPr/>
                </a:tc>
                <a:extLst>
                  <a:ext uri="{0D108BD9-81ED-4DB2-BD59-A6C34878D82A}">
                    <a16:rowId xmlns:a16="http://schemas.microsoft.com/office/drawing/2014/main" val="397879825"/>
                  </a:ext>
                </a:extLst>
              </a:tr>
            </a:tbl>
          </a:graphicData>
        </a:graphic>
      </p:graphicFrame>
      <p:graphicFrame>
        <p:nvGraphicFramePr>
          <p:cNvPr id="6" name="Table 4">
            <a:extLst>
              <a:ext uri="{FF2B5EF4-FFF2-40B4-BE49-F238E27FC236}">
                <a16:creationId xmlns:a16="http://schemas.microsoft.com/office/drawing/2014/main" id="{C0D8483C-5E2C-04B0-10AC-E6CC5A74097F}"/>
              </a:ext>
            </a:extLst>
          </p:cNvPr>
          <p:cNvGraphicFramePr>
            <a:graphicFrameLocks noGrp="1"/>
          </p:cNvGraphicFramePr>
          <p:nvPr>
            <p:extLst>
              <p:ext uri="{D42A27DB-BD31-4B8C-83A1-F6EECF244321}">
                <p14:modId xmlns:p14="http://schemas.microsoft.com/office/powerpoint/2010/main" val="2918918895"/>
              </p:ext>
            </p:extLst>
          </p:nvPr>
        </p:nvGraphicFramePr>
        <p:xfrm>
          <a:off x="6302162" y="1792636"/>
          <a:ext cx="5790762" cy="3731559"/>
        </p:xfrm>
        <a:graphic>
          <a:graphicData uri="http://schemas.openxmlformats.org/drawingml/2006/table">
            <a:tbl>
              <a:tblPr firstRow="1" bandRow="1">
                <a:tableStyleId>{5C22544A-7EE6-4342-B048-85BDC9FD1C3A}</a:tableStyleId>
              </a:tblPr>
              <a:tblGrid>
                <a:gridCol w="786216">
                  <a:extLst>
                    <a:ext uri="{9D8B030D-6E8A-4147-A177-3AD203B41FA5}">
                      <a16:colId xmlns:a16="http://schemas.microsoft.com/office/drawing/2014/main" val="1924917511"/>
                    </a:ext>
                  </a:extLst>
                </a:gridCol>
                <a:gridCol w="726141">
                  <a:extLst>
                    <a:ext uri="{9D8B030D-6E8A-4147-A177-3AD203B41FA5}">
                      <a16:colId xmlns:a16="http://schemas.microsoft.com/office/drawing/2014/main" val="1360764475"/>
                    </a:ext>
                  </a:extLst>
                </a:gridCol>
                <a:gridCol w="597285">
                  <a:extLst>
                    <a:ext uri="{9D8B030D-6E8A-4147-A177-3AD203B41FA5}">
                      <a16:colId xmlns:a16="http://schemas.microsoft.com/office/drawing/2014/main" val="3338619339"/>
                    </a:ext>
                  </a:extLst>
                </a:gridCol>
                <a:gridCol w="745586">
                  <a:extLst>
                    <a:ext uri="{9D8B030D-6E8A-4147-A177-3AD203B41FA5}">
                      <a16:colId xmlns:a16="http://schemas.microsoft.com/office/drawing/2014/main" val="2990633369"/>
                    </a:ext>
                  </a:extLst>
                </a:gridCol>
                <a:gridCol w="731120">
                  <a:extLst>
                    <a:ext uri="{9D8B030D-6E8A-4147-A177-3AD203B41FA5}">
                      <a16:colId xmlns:a16="http://schemas.microsoft.com/office/drawing/2014/main" val="4011804212"/>
                    </a:ext>
                  </a:extLst>
                </a:gridCol>
                <a:gridCol w="724091">
                  <a:extLst>
                    <a:ext uri="{9D8B030D-6E8A-4147-A177-3AD203B41FA5}">
                      <a16:colId xmlns:a16="http://schemas.microsoft.com/office/drawing/2014/main" val="1486767604"/>
                    </a:ext>
                  </a:extLst>
                </a:gridCol>
                <a:gridCol w="752210">
                  <a:extLst>
                    <a:ext uri="{9D8B030D-6E8A-4147-A177-3AD203B41FA5}">
                      <a16:colId xmlns:a16="http://schemas.microsoft.com/office/drawing/2014/main" val="917374980"/>
                    </a:ext>
                  </a:extLst>
                </a:gridCol>
                <a:gridCol w="728113">
                  <a:extLst>
                    <a:ext uri="{9D8B030D-6E8A-4147-A177-3AD203B41FA5}">
                      <a16:colId xmlns:a16="http://schemas.microsoft.com/office/drawing/2014/main" val="2992053531"/>
                    </a:ext>
                  </a:extLst>
                </a:gridCol>
              </a:tblGrid>
              <a:tr h="674637">
                <a:tc>
                  <a:txBody>
                    <a:bodyPr/>
                    <a:lstStyle/>
                    <a:p>
                      <a:pPr algn="ctr"/>
                      <a:r>
                        <a:rPr lang="en-US" sz="1600">
                          <a:latin typeface="HelveticaNeueLT Std Lt" panose="020B0403020202020204" pitchFamily="34" charset="0"/>
                        </a:rPr>
                        <a:t>Hot Leads</a:t>
                      </a:r>
                    </a:p>
                  </a:txBody>
                  <a:tcPr>
                    <a:solidFill>
                      <a:schemeClr val="tx1"/>
                    </a:solidFill>
                  </a:tcPr>
                </a:tc>
                <a:tc>
                  <a:txBody>
                    <a:bodyPr/>
                    <a:lstStyle/>
                    <a:p>
                      <a:pPr algn="ctr"/>
                      <a:r>
                        <a:rPr lang="en-US" sz="1600">
                          <a:latin typeface="HelveticaNeueLT Std Lt" panose="020B0403020202020204" pitchFamily="34" charset="0"/>
                        </a:rPr>
                        <a:t>Opp</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VPS</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TD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QU   %</a:t>
                      </a:r>
                    </a:p>
                  </a:txBody>
                  <a:tcPr>
                    <a:solidFill>
                      <a:schemeClr val="tx1"/>
                    </a:solidFill>
                  </a:tcPr>
                </a:tc>
                <a:tc>
                  <a:txBody>
                    <a:bodyPr/>
                    <a:lstStyle/>
                    <a:p>
                      <a:pPr algn="ctr"/>
                      <a:r>
                        <a:rPr lang="en-US" sz="1600">
                          <a:latin typeface="HelveticaNeueLT Std Lt" panose="020B0403020202020204" pitchFamily="34" charset="0"/>
                        </a:rPr>
                        <a:t>SF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ORD</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Inv </a:t>
                      </a:r>
                    </a:p>
                    <a:p>
                      <a:pPr algn="ctr"/>
                      <a:r>
                        <a:rPr lang="en-US" sz="1600">
                          <a:latin typeface="HelveticaNeueLT Std Lt" panose="020B0403020202020204" pitchFamily="34" charset="0"/>
                        </a:rPr>
                        <a:t>%</a:t>
                      </a:r>
                    </a:p>
                  </a:txBody>
                  <a:tcPr>
                    <a:solidFill>
                      <a:schemeClr val="tx1"/>
                    </a:solidFill>
                  </a:tcPr>
                </a:tc>
                <a:extLst>
                  <a:ext uri="{0D108BD9-81ED-4DB2-BD59-A6C34878D82A}">
                    <a16:rowId xmlns:a16="http://schemas.microsoft.com/office/drawing/2014/main" val="2616143970"/>
                  </a:ext>
                </a:extLst>
              </a:tr>
              <a:tr h="509487">
                <a:tc>
                  <a:txBody>
                    <a:bodyPr/>
                    <a:lstStyle/>
                    <a:p>
                      <a:pPr algn="ctr"/>
                      <a:r>
                        <a:rPr lang="en-US" sz="1600" b="1">
                          <a:latin typeface="HelveticaNeueLT Std Lt" panose="020B0403020202020204" pitchFamily="34" charset="0"/>
                        </a:rPr>
                        <a:t>28%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11%</a:t>
                      </a:r>
                    </a:p>
                  </a:txBody>
                  <a:tcPr anchor="ctr"/>
                </a:tc>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11%</a:t>
                      </a:r>
                    </a:p>
                  </a:txBody>
                  <a:tcPr anchor="ctr"/>
                </a:tc>
                <a:extLst>
                  <a:ext uri="{0D108BD9-81ED-4DB2-BD59-A6C34878D82A}">
                    <a16:rowId xmlns:a16="http://schemas.microsoft.com/office/drawing/2014/main" val="2916457067"/>
                  </a:ext>
                </a:extLst>
              </a:tr>
              <a:tr h="509487">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45%</a:t>
                      </a:r>
                    </a:p>
                  </a:txBody>
                  <a:tcPr anchor="ctr"/>
                </a:tc>
                <a:tc>
                  <a:txBody>
                    <a:bodyPr/>
                    <a:lstStyle/>
                    <a:p>
                      <a:pPr algn="ctr"/>
                      <a:r>
                        <a:rPr lang="en-US" sz="1600" b="1">
                          <a:latin typeface="HelveticaNeueLT Std Lt" panose="020B0403020202020204" pitchFamily="34" charset="0"/>
                        </a:rPr>
                        <a:t>70%</a:t>
                      </a:r>
                    </a:p>
                  </a:txBody>
                  <a:tcPr anchor="ctr"/>
                </a:tc>
                <a:tc>
                  <a:txBody>
                    <a:bodyPr/>
                    <a:lstStyle/>
                    <a:p>
                      <a:pPr algn="ctr"/>
                      <a:r>
                        <a:rPr lang="en-US" sz="1600" b="1">
                          <a:latin typeface="HelveticaNeueLT Std Lt" panose="020B0403020202020204" pitchFamily="34" charset="0"/>
                        </a:rPr>
                        <a:t>88%</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33%</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875133989"/>
                  </a:ext>
                </a:extLst>
              </a:tr>
              <a:tr h="509487">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67%</a:t>
                      </a:r>
                    </a:p>
                  </a:txBody>
                  <a:tcPr anchor="ctr"/>
                </a:tc>
                <a:tc>
                  <a:txBody>
                    <a:bodyPr/>
                    <a:lstStyle/>
                    <a:p>
                      <a:pPr algn="ctr"/>
                      <a:r>
                        <a:rPr lang="en-US" sz="1600" b="1">
                          <a:latin typeface="HelveticaNeueLT Std Lt" panose="020B0403020202020204" pitchFamily="34" charset="0"/>
                        </a:rPr>
                        <a:t>74%</a:t>
                      </a:r>
                    </a:p>
                  </a:txBody>
                  <a:tcPr anchor="ctr"/>
                </a:tc>
                <a:tc>
                  <a:txBody>
                    <a:bodyPr/>
                    <a:lstStyle/>
                    <a:p>
                      <a:pPr algn="ctr"/>
                      <a:r>
                        <a:rPr lang="en-US" sz="1600" b="1">
                          <a:latin typeface="HelveticaNeueLT Std Lt" panose="020B0403020202020204" pitchFamily="34" charset="0"/>
                        </a:rPr>
                        <a:t>75%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27%</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3668633014"/>
                  </a:ext>
                </a:extLst>
              </a:tr>
              <a:tr h="509487">
                <a:tc>
                  <a:txBody>
                    <a:bodyPr/>
                    <a:lstStyle/>
                    <a:p>
                      <a:pPr algn="ctr"/>
                      <a:r>
                        <a:rPr lang="en-US" sz="1600" b="1">
                          <a:latin typeface="HelveticaNeueLT Std Lt" panose="020B0403020202020204" pitchFamily="34" charset="0"/>
                        </a:rPr>
                        <a:t>21%</a:t>
                      </a:r>
                    </a:p>
                  </a:txBody>
                  <a:tcPr anchor="ctr"/>
                </a:tc>
                <a:tc>
                  <a:txBody>
                    <a:bodyPr/>
                    <a:lstStyle/>
                    <a:p>
                      <a:pPr algn="ctr"/>
                      <a:r>
                        <a:rPr lang="en-US" sz="1600" b="1">
                          <a:latin typeface="HelveticaNeueLT Std Lt" panose="020B0403020202020204" pitchFamily="34" charset="0"/>
                        </a:rPr>
                        <a:t>34%</a:t>
                      </a:r>
                    </a:p>
                  </a:txBody>
                  <a:tcPr anchor="ctr"/>
                </a:tc>
                <a:tc>
                  <a:txBody>
                    <a:bodyPr/>
                    <a:lstStyle/>
                    <a:p>
                      <a:pPr algn="ctr"/>
                      <a:r>
                        <a:rPr lang="en-US" sz="1600" b="1">
                          <a:latin typeface="HelveticaNeueLT Std Lt" panose="020B0403020202020204" pitchFamily="34" charset="0"/>
                        </a:rPr>
                        <a:t>68%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14%</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1865927087"/>
                  </a:ext>
                </a:extLst>
              </a:tr>
              <a:tr h="509487">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36%</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17%</a:t>
                      </a:r>
                    </a:p>
                  </a:txBody>
                  <a:tcPr anchor="ctr"/>
                </a:tc>
                <a:tc>
                  <a:txBody>
                    <a:bodyPr/>
                    <a:lstStyle/>
                    <a:p>
                      <a:pPr algn="ctr"/>
                      <a:r>
                        <a:rPr lang="en-US" sz="1600" b="1">
                          <a:latin typeface="HelveticaNeueLT Std Lt" panose="020B0403020202020204" pitchFamily="34" charset="0"/>
                        </a:rPr>
                        <a:t>14%</a:t>
                      </a:r>
                    </a:p>
                  </a:txBody>
                  <a:tcPr anchor="ctr"/>
                </a:tc>
                <a:extLst>
                  <a:ext uri="{0D108BD9-81ED-4DB2-BD59-A6C34878D82A}">
                    <a16:rowId xmlns:a16="http://schemas.microsoft.com/office/drawing/2014/main" val="3119186825"/>
                  </a:ext>
                </a:extLst>
              </a:tr>
              <a:tr h="509487">
                <a:tc>
                  <a:txBody>
                    <a:bodyPr/>
                    <a:lstStyle/>
                    <a:p>
                      <a:pPr algn="ctr"/>
                      <a:r>
                        <a:rPr lang="en-US" sz="1600" b="1">
                          <a:latin typeface="HelveticaNeueLT Std Lt" panose="020B0403020202020204" pitchFamily="34" charset="0"/>
                        </a:rPr>
                        <a:t>100%</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69%</a:t>
                      </a:r>
                    </a:p>
                  </a:txBody>
                  <a:tcPr anchor="ctr"/>
                </a:tc>
                <a:tc>
                  <a:txBody>
                    <a:bodyPr/>
                    <a:lstStyle/>
                    <a:p>
                      <a:pPr algn="ctr"/>
                      <a:r>
                        <a:rPr lang="en-US" sz="1600" b="1">
                          <a:latin typeface="HelveticaNeueLT Std Lt" panose="020B0403020202020204" pitchFamily="34" charset="0"/>
                        </a:rPr>
                        <a:t>51%</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15%</a:t>
                      </a:r>
                    </a:p>
                  </a:txBody>
                  <a:tcPr anchor="ctr"/>
                </a:tc>
                <a:extLst>
                  <a:ext uri="{0D108BD9-81ED-4DB2-BD59-A6C34878D82A}">
                    <a16:rowId xmlns:a16="http://schemas.microsoft.com/office/drawing/2014/main" val="397879825"/>
                  </a:ext>
                </a:extLst>
              </a:tr>
            </a:tbl>
          </a:graphicData>
        </a:graphic>
      </p:graphicFrame>
      <p:sp>
        <p:nvSpPr>
          <p:cNvPr id="8" name="Title 1">
            <a:extLst>
              <a:ext uri="{FF2B5EF4-FFF2-40B4-BE49-F238E27FC236}">
                <a16:creationId xmlns:a16="http://schemas.microsoft.com/office/drawing/2014/main" id="{68EF82AF-142F-9EE3-12BB-E60607EB7051}"/>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WEEKLY REPORT</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11" name="Content Placeholder 2">
            <a:extLst>
              <a:ext uri="{FF2B5EF4-FFF2-40B4-BE49-F238E27FC236}">
                <a16:creationId xmlns:a16="http://schemas.microsoft.com/office/drawing/2014/main" id="{6FEDAF28-DFBE-540B-9D0C-C80184B993BC}"/>
              </a:ext>
            </a:extLst>
          </p:cNvPr>
          <p:cNvSpPr txBox="1">
            <a:spLocks/>
          </p:cNvSpPr>
          <p:nvPr/>
        </p:nvSpPr>
        <p:spPr>
          <a:xfrm>
            <a:off x="126142" y="589816"/>
            <a:ext cx="867476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b="1">
                <a:solidFill>
                  <a:srgbClr val="00417C"/>
                </a:solidFill>
              </a:rPr>
              <a:t>KHALED</a:t>
            </a:r>
            <a:endParaRPr lang="en-US">
              <a:solidFill>
                <a:srgbClr val="00417C"/>
              </a:solidFill>
            </a:endParaRPr>
          </a:p>
        </p:txBody>
      </p:sp>
      <p:sp>
        <p:nvSpPr>
          <p:cNvPr id="2" name="Content Placeholder 2">
            <a:extLst>
              <a:ext uri="{FF2B5EF4-FFF2-40B4-BE49-F238E27FC236}">
                <a16:creationId xmlns:a16="http://schemas.microsoft.com/office/drawing/2014/main" id="{6D80D222-7B8E-4E25-8F9D-68A6BD462976}"/>
              </a:ext>
            </a:extLst>
          </p:cNvPr>
          <p:cNvSpPr txBox="1">
            <a:spLocks/>
          </p:cNvSpPr>
          <p:nvPr/>
        </p:nvSpPr>
        <p:spPr>
          <a:xfrm>
            <a:off x="439907" y="5241808"/>
            <a:ext cx="1014292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None/>
            </a:pPr>
            <a:r>
              <a:rPr lang="en-US" sz="2400" b="1">
                <a:solidFill>
                  <a:srgbClr val="00417C"/>
                </a:solidFill>
              </a:rPr>
              <a:t>Khaled is playing the “numbers” game.  See as many customers as possible</a:t>
            </a:r>
            <a:endParaRPr lang="en-US" sz="2400">
              <a:solidFill>
                <a:srgbClr val="00417C"/>
              </a:solidFill>
            </a:endParaRPr>
          </a:p>
        </p:txBody>
      </p:sp>
      <p:sp>
        <p:nvSpPr>
          <p:cNvPr id="3" name="Rectangle 2">
            <a:extLst>
              <a:ext uri="{FF2B5EF4-FFF2-40B4-BE49-F238E27FC236}">
                <a16:creationId xmlns:a16="http://schemas.microsoft.com/office/drawing/2014/main" id="{41AC5987-E533-223B-8E89-D7FA467F6A40}"/>
              </a:ext>
            </a:extLst>
          </p:cNvPr>
          <p:cNvSpPr/>
          <p:nvPr/>
        </p:nvSpPr>
        <p:spPr>
          <a:xfrm>
            <a:off x="1842680" y="2480980"/>
            <a:ext cx="59615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23B8D3-6F67-12A1-FAC0-0DDFE78C9C76}"/>
              </a:ext>
            </a:extLst>
          </p:cNvPr>
          <p:cNvSpPr/>
          <p:nvPr/>
        </p:nvSpPr>
        <p:spPr>
          <a:xfrm>
            <a:off x="1077153" y="2480980"/>
            <a:ext cx="738632"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61261E0-245E-5073-D684-AA3A569B95AA}"/>
              </a:ext>
            </a:extLst>
          </p:cNvPr>
          <p:cNvSpPr/>
          <p:nvPr/>
        </p:nvSpPr>
        <p:spPr>
          <a:xfrm>
            <a:off x="8432746" y="856422"/>
            <a:ext cx="2982544" cy="38388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NUMBERS GAME</a:t>
            </a:r>
          </a:p>
        </p:txBody>
      </p:sp>
      <p:cxnSp>
        <p:nvCxnSpPr>
          <p:cNvPr id="15" name="Straight Arrow Connector 14">
            <a:extLst>
              <a:ext uri="{FF2B5EF4-FFF2-40B4-BE49-F238E27FC236}">
                <a16:creationId xmlns:a16="http://schemas.microsoft.com/office/drawing/2014/main" id="{0EEB4E4C-2345-6750-AB88-3BBC1005CA21}"/>
              </a:ext>
            </a:extLst>
          </p:cNvPr>
          <p:cNvCxnSpPr>
            <a:cxnSpLocks/>
          </p:cNvCxnSpPr>
          <p:nvPr/>
        </p:nvCxnSpPr>
        <p:spPr>
          <a:xfrm flipV="1">
            <a:off x="2418230" y="1240305"/>
            <a:ext cx="5952564" cy="1240677"/>
          </a:xfrm>
          <a:prstGeom prst="straightConnector1">
            <a:avLst/>
          </a:prstGeom>
          <a:ln w="825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90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3" grpId="0"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851AB-6E6A-821E-CC9A-348D2BFE1A2C}"/>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605B53DE-BBAA-7EB3-83CE-CA71C3B119D6}"/>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4">
            <a:extLst>
              <a:ext uri="{FF2B5EF4-FFF2-40B4-BE49-F238E27FC236}">
                <a16:creationId xmlns:a16="http://schemas.microsoft.com/office/drawing/2014/main" id="{97705B2F-20DF-75C7-F4C5-8FED7A503906}"/>
              </a:ext>
            </a:extLst>
          </p:cNvPr>
          <p:cNvGraphicFramePr>
            <a:graphicFrameLocks noGrp="1"/>
          </p:cNvGraphicFramePr>
          <p:nvPr>
            <p:extLst>
              <p:ext uri="{D42A27DB-BD31-4B8C-83A1-F6EECF244321}">
                <p14:modId xmlns:p14="http://schemas.microsoft.com/office/powerpoint/2010/main" val="1880071921"/>
              </p:ext>
            </p:extLst>
          </p:nvPr>
        </p:nvGraphicFramePr>
        <p:xfrm>
          <a:off x="43274" y="1788457"/>
          <a:ext cx="6277278" cy="3731558"/>
        </p:xfrm>
        <a:graphic>
          <a:graphicData uri="http://schemas.openxmlformats.org/drawingml/2006/table">
            <a:tbl>
              <a:tblPr firstRow="1" bandRow="1">
                <a:tableStyleId>{5C22544A-7EE6-4342-B048-85BDC9FD1C3A}</a:tableStyleId>
              </a:tblPr>
              <a:tblGrid>
                <a:gridCol w="1002245">
                  <a:extLst>
                    <a:ext uri="{9D8B030D-6E8A-4147-A177-3AD203B41FA5}">
                      <a16:colId xmlns:a16="http://schemas.microsoft.com/office/drawing/2014/main" val="2521182922"/>
                    </a:ext>
                  </a:extLst>
                </a:gridCol>
                <a:gridCol w="783714">
                  <a:extLst>
                    <a:ext uri="{9D8B030D-6E8A-4147-A177-3AD203B41FA5}">
                      <a16:colId xmlns:a16="http://schemas.microsoft.com/office/drawing/2014/main" val="4248569749"/>
                    </a:ext>
                  </a:extLst>
                </a:gridCol>
                <a:gridCol w="618565">
                  <a:extLst>
                    <a:ext uri="{9D8B030D-6E8A-4147-A177-3AD203B41FA5}">
                      <a16:colId xmlns:a16="http://schemas.microsoft.com/office/drawing/2014/main" val="1429621071"/>
                    </a:ext>
                  </a:extLst>
                </a:gridCol>
                <a:gridCol w="605117">
                  <a:extLst>
                    <a:ext uri="{9D8B030D-6E8A-4147-A177-3AD203B41FA5}">
                      <a16:colId xmlns:a16="http://schemas.microsoft.com/office/drawing/2014/main" val="3680867551"/>
                    </a:ext>
                  </a:extLst>
                </a:gridCol>
                <a:gridCol w="564777">
                  <a:extLst>
                    <a:ext uri="{9D8B030D-6E8A-4147-A177-3AD203B41FA5}">
                      <a16:colId xmlns:a16="http://schemas.microsoft.com/office/drawing/2014/main" val="2131070373"/>
                    </a:ext>
                  </a:extLst>
                </a:gridCol>
                <a:gridCol w="584010">
                  <a:extLst>
                    <a:ext uri="{9D8B030D-6E8A-4147-A177-3AD203B41FA5}">
                      <a16:colId xmlns:a16="http://schemas.microsoft.com/office/drawing/2014/main" val="2990633369"/>
                    </a:ext>
                  </a:extLst>
                </a:gridCol>
                <a:gridCol w="729068">
                  <a:extLst>
                    <a:ext uri="{9D8B030D-6E8A-4147-A177-3AD203B41FA5}">
                      <a16:colId xmlns:a16="http://schemas.microsoft.com/office/drawing/2014/main" val="4011804212"/>
                    </a:ext>
                  </a:extLst>
                </a:gridCol>
                <a:gridCol w="694891">
                  <a:extLst>
                    <a:ext uri="{9D8B030D-6E8A-4147-A177-3AD203B41FA5}">
                      <a16:colId xmlns:a16="http://schemas.microsoft.com/office/drawing/2014/main" val="170903775"/>
                    </a:ext>
                  </a:extLst>
                </a:gridCol>
                <a:gridCol w="694891">
                  <a:extLst>
                    <a:ext uri="{9D8B030D-6E8A-4147-A177-3AD203B41FA5}">
                      <a16:colId xmlns:a16="http://schemas.microsoft.com/office/drawing/2014/main" val="1486767604"/>
                    </a:ext>
                  </a:extLst>
                </a:gridCol>
              </a:tblGrid>
              <a:tr h="675488">
                <a:tc>
                  <a:txBody>
                    <a:bodyPr/>
                    <a:lstStyle/>
                    <a:p>
                      <a:pPr algn="ctr"/>
                      <a:r>
                        <a:rPr lang="en-US" sz="1600">
                          <a:latin typeface="HelveticaNeueLT Std Lt" panose="020B0403020202020204" pitchFamily="34" charset="0"/>
                        </a:rPr>
                        <a:t>Sales Person</a:t>
                      </a:r>
                    </a:p>
                  </a:txBody>
                  <a:tcPr/>
                </a:tc>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2616143970"/>
                  </a:ext>
                </a:extLst>
              </a:tr>
              <a:tr h="509345">
                <a:tc>
                  <a:txBody>
                    <a:bodyPr/>
                    <a:lstStyle/>
                    <a:p>
                      <a:pPr algn="ctr"/>
                      <a:r>
                        <a:rPr lang="en-US" sz="1600" b="1">
                          <a:latin typeface="HelveticaNeueLT Std Lt" panose="020B0403020202020204" pitchFamily="34" charset="0"/>
                        </a:rPr>
                        <a:t>Khaled</a:t>
                      </a:r>
                    </a:p>
                  </a:txBody>
                  <a:tcPr/>
                </a:tc>
                <a:tc>
                  <a:txBody>
                    <a:bodyPr/>
                    <a:lstStyle/>
                    <a:p>
                      <a:pPr algn="ctr"/>
                      <a:r>
                        <a:rPr lang="en-US" sz="1600" b="1">
                          <a:latin typeface="HelveticaNeueLT Std Lt" panose="020B0403020202020204" pitchFamily="34" charset="0"/>
                        </a:rPr>
                        <a:t>189</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35</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12</a:t>
                      </a:r>
                    </a:p>
                  </a:txBody>
                  <a:tcPr anchor="ctr"/>
                </a:tc>
                <a:tc>
                  <a:txBody>
                    <a:bodyPr/>
                    <a:lstStyle/>
                    <a:p>
                      <a:pPr algn="ctr"/>
                      <a:r>
                        <a:rPr lang="en-US" sz="1600" b="1">
                          <a:latin typeface="HelveticaNeueLT Std Lt" panose="020B0403020202020204" pitchFamily="34" charset="0"/>
                        </a:rPr>
                        <a:t>9</a:t>
                      </a:r>
                    </a:p>
                  </a:txBody>
                  <a:tcPr anchor="ctr"/>
                </a:tc>
                <a:extLst>
                  <a:ext uri="{0D108BD9-81ED-4DB2-BD59-A6C34878D82A}">
                    <a16:rowId xmlns:a16="http://schemas.microsoft.com/office/drawing/2014/main" val="2916457067"/>
                  </a:ext>
                </a:extLst>
              </a:tr>
              <a:tr h="509345">
                <a:tc>
                  <a:txBody>
                    <a:bodyPr/>
                    <a:lstStyle/>
                    <a:p>
                      <a:pPr algn="ctr"/>
                      <a:r>
                        <a:rPr lang="en-US" sz="1600" b="1">
                          <a:latin typeface="HelveticaNeueLT Std Lt" panose="020B0403020202020204" pitchFamily="34" charset="0"/>
                        </a:rPr>
                        <a:t>Bader</a:t>
                      </a:r>
                    </a:p>
                  </a:txBody>
                  <a:tcPr/>
                </a:tc>
                <a:tc>
                  <a:txBody>
                    <a:bodyPr/>
                    <a:lstStyle/>
                    <a:p>
                      <a:pPr algn="ctr"/>
                      <a:r>
                        <a:rPr lang="en-US" sz="1600" b="1">
                          <a:latin typeface="HelveticaNeueLT Std Lt" panose="020B0403020202020204" pitchFamily="34" charset="0"/>
                        </a:rPr>
                        <a:t>132</a:t>
                      </a:r>
                    </a:p>
                  </a:txBody>
                  <a:tcPr anchor="ctr"/>
                </a:tc>
                <a:tc>
                  <a:txBody>
                    <a:bodyPr/>
                    <a:lstStyle/>
                    <a:p>
                      <a:pPr algn="ctr"/>
                      <a:r>
                        <a:rPr lang="en-US" sz="1600" b="1">
                          <a:latin typeface="HelveticaNeueLT Std Lt" panose="020B0403020202020204" pitchFamily="34" charset="0"/>
                        </a:rPr>
                        <a:t>60</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37</a:t>
                      </a:r>
                    </a:p>
                  </a:txBody>
                  <a:tcPr anchor="ctr"/>
                </a:tc>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14</a:t>
                      </a:r>
                    </a:p>
                  </a:txBody>
                  <a:tcPr anchor="ctr"/>
                </a:tc>
                <a:tc>
                  <a:txBody>
                    <a:bodyPr/>
                    <a:lstStyle/>
                    <a:p>
                      <a:pPr algn="ctr"/>
                      <a:r>
                        <a:rPr lang="en-US" sz="1600" b="1">
                          <a:latin typeface="HelveticaNeueLT Std Lt" panose="020B0403020202020204" pitchFamily="34" charset="0"/>
                        </a:rPr>
                        <a:t>10</a:t>
                      </a:r>
                    </a:p>
                  </a:txBody>
                  <a:tcPr anchor="ctr"/>
                </a:tc>
                <a:extLst>
                  <a:ext uri="{0D108BD9-81ED-4DB2-BD59-A6C34878D82A}">
                    <a16:rowId xmlns:a16="http://schemas.microsoft.com/office/drawing/2014/main" val="875133989"/>
                  </a:ext>
                </a:extLst>
              </a:tr>
              <a:tr h="509345">
                <a:tc>
                  <a:txBody>
                    <a:bodyPr/>
                    <a:lstStyle/>
                    <a:p>
                      <a:pPr algn="ctr"/>
                      <a:r>
                        <a:rPr lang="en-US" sz="1600" b="1">
                          <a:latin typeface="HelveticaNeueLT Std Lt" panose="020B0403020202020204" pitchFamily="34" charset="0"/>
                        </a:rPr>
                        <a:t>Peter</a:t>
                      </a:r>
                    </a:p>
                  </a:txBody>
                  <a:tcPr/>
                </a:tc>
                <a:tc>
                  <a:txBody>
                    <a:bodyPr/>
                    <a:lstStyle/>
                    <a:p>
                      <a:pPr algn="ctr"/>
                      <a:r>
                        <a:rPr lang="en-US" sz="1600" b="1">
                          <a:latin typeface="HelveticaNeueLT Std Lt" panose="020B0403020202020204" pitchFamily="34" charset="0"/>
                        </a:rPr>
                        <a:t>105</a:t>
                      </a:r>
                    </a:p>
                  </a:txBody>
                  <a:tcPr/>
                </a:tc>
                <a:tc>
                  <a:txBody>
                    <a:bodyPr/>
                    <a:lstStyle/>
                    <a:p>
                      <a:pPr algn="ctr"/>
                      <a:r>
                        <a:rPr lang="en-US" sz="1600" b="1">
                          <a:latin typeface="HelveticaNeueLT Std Lt" panose="020B0403020202020204" pitchFamily="34" charset="0"/>
                        </a:rPr>
                        <a:t>70</a:t>
                      </a:r>
                    </a:p>
                  </a:txBody>
                  <a:tcPr/>
                </a:tc>
                <a:tc>
                  <a:txBody>
                    <a:bodyPr/>
                    <a:lstStyle/>
                    <a:p>
                      <a:pPr algn="ctr"/>
                      <a:r>
                        <a:rPr lang="en-US" sz="1600" b="1">
                          <a:latin typeface="HelveticaNeueLT Std Lt" panose="020B0403020202020204" pitchFamily="34" charset="0"/>
                        </a:rPr>
                        <a:t>52</a:t>
                      </a:r>
                    </a:p>
                  </a:txBody>
                  <a:tcPr/>
                </a:tc>
                <a:tc>
                  <a:txBody>
                    <a:bodyPr/>
                    <a:lstStyle/>
                    <a:p>
                      <a:pPr algn="ctr"/>
                      <a:r>
                        <a:rPr lang="en-US" sz="1600" b="1">
                          <a:latin typeface="HelveticaNeueLT Std Lt" panose="020B0403020202020204" pitchFamily="34" charset="0"/>
                        </a:rPr>
                        <a:t>43</a:t>
                      </a:r>
                    </a:p>
                  </a:txBody>
                  <a:tcPr/>
                </a:tc>
                <a:tc>
                  <a:txBody>
                    <a:bodyPr/>
                    <a:lstStyle/>
                    <a:p>
                      <a:pPr algn="ctr"/>
                      <a:r>
                        <a:rPr lang="en-US" sz="1600" b="1">
                          <a:latin typeface="HelveticaNeueLT Std Lt" panose="020B0403020202020204" pitchFamily="34" charset="0"/>
                        </a:rPr>
                        <a:t>14</a:t>
                      </a:r>
                    </a:p>
                  </a:txBody>
                  <a:tcPr/>
                </a:tc>
                <a:tc>
                  <a:txBody>
                    <a:bodyPr/>
                    <a:lstStyle/>
                    <a:p>
                      <a:pPr algn="ctr"/>
                      <a:r>
                        <a:rPr lang="en-US" sz="1600" b="1">
                          <a:latin typeface="HelveticaNeueLT Std Lt" panose="020B0403020202020204" pitchFamily="34" charset="0"/>
                        </a:rPr>
                        <a:t>19</a:t>
                      </a:r>
                    </a:p>
                  </a:txBody>
                  <a:tcPr/>
                </a:tc>
                <a:tc>
                  <a:txBody>
                    <a:bodyPr/>
                    <a:lstStyle/>
                    <a:p>
                      <a:pPr algn="ctr"/>
                      <a:r>
                        <a:rPr lang="en-US" sz="1600" b="1">
                          <a:latin typeface="HelveticaNeueLT Std Lt" panose="020B0403020202020204" pitchFamily="34" charset="0"/>
                        </a:rPr>
                        <a:t>13</a:t>
                      </a:r>
                    </a:p>
                  </a:txBody>
                  <a:tcPr/>
                </a:tc>
                <a:tc>
                  <a:txBody>
                    <a:bodyPr/>
                    <a:lstStyle/>
                    <a:p>
                      <a:pPr algn="ctr"/>
                      <a:r>
                        <a:rPr lang="en-US" sz="1600" b="1">
                          <a:latin typeface="HelveticaNeueLT Std Lt" panose="020B0403020202020204" pitchFamily="34" charset="0"/>
                        </a:rPr>
                        <a:t>11</a:t>
                      </a:r>
                    </a:p>
                  </a:txBody>
                  <a:tcPr/>
                </a:tc>
                <a:extLst>
                  <a:ext uri="{0D108BD9-81ED-4DB2-BD59-A6C34878D82A}">
                    <a16:rowId xmlns:a16="http://schemas.microsoft.com/office/drawing/2014/main" val="3668633014"/>
                  </a:ext>
                </a:extLst>
              </a:tr>
              <a:tr h="509345">
                <a:tc>
                  <a:txBody>
                    <a:bodyPr/>
                    <a:lstStyle/>
                    <a:p>
                      <a:pPr algn="ctr"/>
                      <a:r>
                        <a:rPr lang="en-US" sz="1600" b="1">
                          <a:latin typeface="HelveticaNeueLT Std Lt" panose="020B0403020202020204" pitchFamily="34" charset="0"/>
                        </a:rPr>
                        <a:t>Mark </a:t>
                      </a:r>
                    </a:p>
                  </a:txBody>
                  <a:tcPr/>
                </a:tc>
                <a:tc>
                  <a:txBody>
                    <a:bodyPr/>
                    <a:lstStyle/>
                    <a:p>
                      <a:pPr algn="ctr"/>
                      <a:r>
                        <a:rPr lang="en-US" sz="1600" b="1">
                          <a:latin typeface="HelveticaNeueLT Std Lt" panose="020B0403020202020204" pitchFamily="34" charset="0"/>
                        </a:rPr>
                        <a:t>147</a:t>
                      </a:r>
                    </a:p>
                  </a:txBody>
                  <a:tcPr/>
                </a:tc>
                <a:tc>
                  <a:txBody>
                    <a:bodyPr/>
                    <a:lstStyle/>
                    <a:p>
                      <a:pPr algn="ctr"/>
                      <a:r>
                        <a:rPr lang="en-US" sz="1600" b="1">
                          <a:latin typeface="HelveticaNeueLT Std Lt" panose="020B0403020202020204" pitchFamily="34" charset="0"/>
                        </a:rPr>
                        <a:t>50</a:t>
                      </a:r>
                    </a:p>
                  </a:txBody>
                  <a:tcPr/>
                </a:tc>
                <a:tc>
                  <a:txBody>
                    <a:bodyPr/>
                    <a:lstStyle/>
                    <a:p>
                      <a:pPr algn="ctr"/>
                      <a:r>
                        <a:rPr lang="en-US" sz="1600" b="1">
                          <a:latin typeface="HelveticaNeueLT Std Lt" panose="020B0403020202020204" pitchFamily="34" charset="0"/>
                        </a:rPr>
                        <a:t>34</a:t>
                      </a:r>
                    </a:p>
                  </a:txBody>
                  <a:tcPr/>
                </a:tc>
                <a:tc>
                  <a:txBody>
                    <a:bodyPr/>
                    <a:lstStyle/>
                    <a:p>
                      <a:pPr algn="ctr"/>
                      <a:r>
                        <a:rPr lang="en-US" sz="1600" b="1">
                          <a:latin typeface="HelveticaNeueLT Std Lt" panose="020B0403020202020204" pitchFamily="34" charset="0"/>
                        </a:rPr>
                        <a:t>21</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8</a:t>
                      </a:r>
                    </a:p>
                  </a:txBody>
                  <a:tcPr/>
                </a:tc>
                <a:extLst>
                  <a:ext uri="{0D108BD9-81ED-4DB2-BD59-A6C34878D82A}">
                    <a16:rowId xmlns:a16="http://schemas.microsoft.com/office/drawing/2014/main" val="1865927087"/>
                  </a:ext>
                </a:extLst>
              </a:tr>
              <a:tr h="509345">
                <a:tc>
                  <a:txBody>
                    <a:bodyPr/>
                    <a:lstStyle/>
                    <a:p>
                      <a:pPr algn="ctr"/>
                      <a:r>
                        <a:rPr lang="en-US" sz="1600" b="1">
                          <a:latin typeface="HelveticaNeueLT Std Lt" panose="020B0403020202020204" pitchFamily="34" charset="0"/>
                        </a:rPr>
                        <a:t>Sarah </a:t>
                      </a:r>
                    </a:p>
                  </a:txBody>
                  <a:tcPr/>
                </a:tc>
                <a:tc>
                  <a:txBody>
                    <a:bodyPr/>
                    <a:lstStyle/>
                    <a:p>
                      <a:pPr algn="ctr"/>
                      <a:r>
                        <a:rPr lang="en-US" sz="1600" b="1">
                          <a:latin typeface="HelveticaNeueLT Std Lt" panose="020B0403020202020204" pitchFamily="34" charset="0"/>
                        </a:rPr>
                        <a:t>97</a:t>
                      </a:r>
                    </a:p>
                  </a:txBody>
                  <a:tcPr/>
                </a:tc>
                <a:tc>
                  <a:txBody>
                    <a:bodyPr/>
                    <a:lstStyle/>
                    <a:p>
                      <a:pPr algn="ctr"/>
                      <a:r>
                        <a:rPr lang="en-US" sz="1600" b="1">
                          <a:latin typeface="HelveticaNeueLT Std Lt" panose="020B0403020202020204" pitchFamily="34" charset="0"/>
                        </a:rPr>
                        <a:t>35</a:t>
                      </a:r>
                    </a:p>
                  </a:txBody>
                  <a:tcPr/>
                </a:tc>
                <a:tc>
                  <a:txBody>
                    <a:bodyPr/>
                    <a:lstStyle/>
                    <a:p>
                      <a:pPr algn="ctr"/>
                      <a:r>
                        <a:rPr lang="en-US" sz="1600" b="1">
                          <a:latin typeface="HelveticaNeueLT Std Lt" panose="020B0403020202020204" pitchFamily="34" charset="0"/>
                        </a:rPr>
                        <a:t>28</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6</a:t>
                      </a:r>
                    </a:p>
                  </a:txBody>
                  <a:tcPr/>
                </a:tc>
                <a:tc>
                  <a:txBody>
                    <a:bodyPr/>
                    <a:lstStyle/>
                    <a:p>
                      <a:pPr algn="ctr"/>
                      <a:r>
                        <a:rPr lang="en-US" sz="1600" b="1">
                          <a:latin typeface="HelveticaNeueLT Std Lt" panose="020B0403020202020204" pitchFamily="34" charset="0"/>
                        </a:rPr>
                        <a:t>5</a:t>
                      </a:r>
                    </a:p>
                  </a:txBody>
                  <a:tcPr/>
                </a:tc>
                <a:extLst>
                  <a:ext uri="{0D108BD9-81ED-4DB2-BD59-A6C34878D82A}">
                    <a16:rowId xmlns:a16="http://schemas.microsoft.com/office/drawing/2014/main" val="3119186825"/>
                  </a:ext>
                </a:extLst>
              </a:tr>
              <a:tr h="509345">
                <a:tc>
                  <a:txBody>
                    <a:bodyPr/>
                    <a:lstStyle/>
                    <a:p>
                      <a:pPr algn="ctr"/>
                      <a:r>
                        <a:rPr lang="en-US" sz="1600" b="1">
                          <a:latin typeface="HelveticaNeueLT Std Lt" panose="020B0403020202020204" pitchFamily="34" charset="0"/>
                        </a:rPr>
                        <a:t>Totals</a:t>
                      </a:r>
                    </a:p>
                  </a:txBody>
                  <a:tcPr/>
                </a:tc>
                <a:tc>
                  <a:txBody>
                    <a:bodyPr/>
                    <a:lstStyle/>
                    <a:p>
                      <a:pPr algn="ctr"/>
                      <a:r>
                        <a:rPr lang="en-US" sz="1600" b="1">
                          <a:latin typeface="HelveticaNeueLT Std Lt" panose="020B0403020202020204" pitchFamily="34" charset="0"/>
                        </a:rPr>
                        <a:t>670 </a:t>
                      </a:r>
                    </a:p>
                  </a:txBody>
                  <a:tcPr/>
                </a:tc>
                <a:tc>
                  <a:txBody>
                    <a:bodyPr/>
                    <a:lstStyle/>
                    <a:p>
                      <a:pPr algn="ctr"/>
                      <a:r>
                        <a:rPr lang="en-US" sz="1600" b="1">
                          <a:latin typeface="HelveticaNeueLT Std Lt" panose="020B0403020202020204" pitchFamily="34" charset="0"/>
                        </a:rPr>
                        <a:t>295</a:t>
                      </a:r>
                    </a:p>
                  </a:txBody>
                  <a:tcPr/>
                </a:tc>
                <a:tc>
                  <a:txBody>
                    <a:bodyPr/>
                    <a:lstStyle/>
                    <a:p>
                      <a:pPr algn="ctr"/>
                      <a:r>
                        <a:rPr lang="en-US" sz="1600" b="1">
                          <a:latin typeface="HelveticaNeueLT Std Lt" panose="020B0403020202020204" pitchFamily="34" charset="0"/>
                        </a:rPr>
                        <a:t>205</a:t>
                      </a:r>
                    </a:p>
                  </a:txBody>
                  <a:tcPr/>
                </a:tc>
                <a:tc>
                  <a:txBody>
                    <a:bodyPr/>
                    <a:lstStyle/>
                    <a:p>
                      <a:pPr algn="ctr"/>
                      <a:r>
                        <a:rPr lang="en-US" sz="1600" b="1">
                          <a:latin typeface="HelveticaNeueLT Std Lt" panose="020B0403020202020204" pitchFamily="34" charset="0"/>
                        </a:rPr>
                        <a:t>151</a:t>
                      </a:r>
                    </a:p>
                  </a:txBody>
                  <a:tcPr/>
                </a:tc>
                <a:tc>
                  <a:txBody>
                    <a:bodyPr/>
                    <a:lstStyle/>
                    <a:p>
                      <a:pPr algn="ctr"/>
                      <a:r>
                        <a:rPr lang="en-US" sz="1600" b="1">
                          <a:latin typeface="HelveticaNeueLT Std Lt" panose="020B0403020202020204" pitchFamily="34" charset="0"/>
                        </a:rPr>
                        <a:t>54</a:t>
                      </a:r>
                    </a:p>
                  </a:txBody>
                  <a:tcPr/>
                </a:tc>
                <a:tc>
                  <a:txBody>
                    <a:bodyPr/>
                    <a:lstStyle/>
                    <a:p>
                      <a:pPr algn="ctr"/>
                      <a:r>
                        <a:rPr lang="en-US" sz="1600" b="1">
                          <a:latin typeface="HelveticaNeueLT Std Lt" panose="020B0403020202020204" pitchFamily="34" charset="0"/>
                        </a:rPr>
                        <a:t>69</a:t>
                      </a:r>
                    </a:p>
                  </a:txBody>
                  <a:tcPr/>
                </a:tc>
                <a:tc>
                  <a:txBody>
                    <a:bodyPr/>
                    <a:lstStyle/>
                    <a:p>
                      <a:pPr algn="ctr"/>
                      <a:r>
                        <a:rPr lang="en-US" sz="1600" b="1">
                          <a:latin typeface="HelveticaNeueLT Std Lt" panose="020B0403020202020204" pitchFamily="34" charset="0"/>
                        </a:rPr>
                        <a:t>53</a:t>
                      </a:r>
                    </a:p>
                  </a:txBody>
                  <a:tcPr/>
                </a:tc>
                <a:tc>
                  <a:txBody>
                    <a:bodyPr/>
                    <a:lstStyle/>
                    <a:p>
                      <a:pPr algn="ctr"/>
                      <a:r>
                        <a:rPr lang="en-US" sz="1600" b="1">
                          <a:latin typeface="HelveticaNeueLT Std Lt" panose="020B0403020202020204" pitchFamily="34" charset="0"/>
                        </a:rPr>
                        <a:t>43</a:t>
                      </a:r>
                    </a:p>
                  </a:txBody>
                  <a:tcPr/>
                </a:tc>
                <a:extLst>
                  <a:ext uri="{0D108BD9-81ED-4DB2-BD59-A6C34878D82A}">
                    <a16:rowId xmlns:a16="http://schemas.microsoft.com/office/drawing/2014/main" val="397879825"/>
                  </a:ext>
                </a:extLst>
              </a:tr>
            </a:tbl>
          </a:graphicData>
        </a:graphic>
      </p:graphicFrame>
      <p:graphicFrame>
        <p:nvGraphicFramePr>
          <p:cNvPr id="6" name="Table 4">
            <a:extLst>
              <a:ext uri="{FF2B5EF4-FFF2-40B4-BE49-F238E27FC236}">
                <a16:creationId xmlns:a16="http://schemas.microsoft.com/office/drawing/2014/main" id="{3FE9F1FE-A513-376D-AF4A-82FB820766EA}"/>
              </a:ext>
            </a:extLst>
          </p:cNvPr>
          <p:cNvGraphicFramePr>
            <a:graphicFrameLocks noGrp="1"/>
          </p:cNvGraphicFramePr>
          <p:nvPr>
            <p:extLst>
              <p:ext uri="{D42A27DB-BD31-4B8C-83A1-F6EECF244321}">
                <p14:modId xmlns:p14="http://schemas.microsoft.com/office/powerpoint/2010/main" val="144955891"/>
              </p:ext>
            </p:extLst>
          </p:nvPr>
        </p:nvGraphicFramePr>
        <p:xfrm>
          <a:off x="6302162" y="1792636"/>
          <a:ext cx="5790762" cy="3731559"/>
        </p:xfrm>
        <a:graphic>
          <a:graphicData uri="http://schemas.openxmlformats.org/drawingml/2006/table">
            <a:tbl>
              <a:tblPr firstRow="1" bandRow="1">
                <a:tableStyleId>{5C22544A-7EE6-4342-B048-85BDC9FD1C3A}</a:tableStyleId>
              </a:tblPr>
              <a:tblGrid>
                <a:gridCol w="786216">
                  <a:extLst>
                    <a:ext uri="{9D8B030D-6E8A-4147-A177-3AD203B41FA5}">
                      <a16:colId xmlns:a16="http://schemas.microsoft.com/office/drawing/2014/main" val="1924917511"/>
                    </a:ext>
                  </a:extLst>
                </a:gridCol>
                <a:gridCol w="726141">
                  <a:extLst>
                    <a:ext uri="{9D8B030D-6E8A-4147-A177-3AD203B41FA5}">
                      <a16:colId xmlns:a16="http://schemas.microsoft.com/office/drawing/2014/main" val="1360764475"/>
                    </a:ext>
                  </a:extLst>
                </a:gridCol>
                <a:gridCol w="597285">
                  <a:extLst>
                    <a:ext uri="{9D8B030D-6E8A-4147-A177-3AD203B41FA5}">
                      <a16:colId xmlns:a16="http://schemas.microsoft.com/office/drawing/2014/main" val="3338619339"/>
                    </a:ext>
                  </a:extLst>
                </a:gridCol>
                <a:gridCol w="745586">
                  <a:extLst>
                    <a:ext uri="{9D8B030D-6E8A-4147-A177-3AD203B41FA5}">
                      <a16:colId xmlns:a16="http://schemas.microsoft.com/office/drawing/2014/main" val="2990633369"/>
                    </a:ext>
                  </a:extLst>
                </a:gridCol>
                <a:gridCol w="731120">
                  <a:extLst>
                    <a:ext uri="{9D8B030D-6E8A-4147-A177-3AD203B41FA5}">
                      <a16:colId xmlns:a16="http://schemas.microsoft.com/office/drawing/2014/main" val="4011804212"/>
                    </a:ext>
                  </a:extLst>
                </a:gridCol>
                <a:gridCol w="724091">
                  <a:extLst>
                    <a:ext uri="{9D8B030D-6E8A-4147-A177-3AD203B41FA5}">
                      <a16:colId xmlns:a16="http://schemas.microsoft.com/office/drawing/2014/main" val="1486767604"/>
                    </a:ext>
                  </a:extLst>
                </a:gridCol>
                <a:gridCol w="752210">
                  <a:extLst>
                    <a:ext uri="{9D8B030D-6E8A-4147-A177-3AD203B41FA5}">
                      <a16:colId xmlns:a16="http://schemas.microsoft.com/office/drawing/2014/main" val="917374980"/>
                    </a:ext>
                  </a:extLst>
                </a:gridCol>
                <a:gridCol w="728113">
                  <a:extLst>
                    <a:ext uri="{9D8B030D-6E8A-4147-A177-3AD203B41FA5}">
                      <a16:colId xmlns:a16="http://schemas.microsoft.com/office/drawing/2014/main" val="2992053531"/>
                    </a:ext>
                  </a:extLst>
                </a:gridCol>
              </a:tblGrid>
              <a:tr h="674637">
                <a:tc>
                  <a:txBody>
                    <a:bodyPr/>
                    <a:lstStyle/>
                    <a:p>
                      <a:pPr algn="ctr"/>
                      <a:r>
                        <a:rPr lang="en-US" sz="1600">
                          <a:latin typeface="HelveticaNeueLT Std Lt" panose="020B0403020202020204" pitchFamily="34" charset="0"/>
                        </a:rPr>
                        <a:t>Hot Leads</a:t>
                      </a:r>
                    </a:p>
                  </a:txBody>
                  <a:tcPr>
                    <a:solidFill>
                      <a:schemeClr val="tx1"/>
                    </a:solidFill>
                  </a:tcPr>
                </a:tc>
                <a:tc>
                  <a:txBody>
                    <a:bodyPr/>
                    <a:lstStyle/>
                    <a:p>
                      <a:pPr algn="ctr"/>
                      <a:r>
                        <a:rPr lang="en-US" sz="1600">
                          <a:latin typeface="HelveticaNeueLT Std Lt" panose="020B0403020202020204" pitchFamily="34" charset="0"/>
                        </a:rPr>
                        <a:t>Opp</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VPS</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TD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QU   %</a:t>
                      </a:r>
                    </a:p>
                  </a:txBody>
                  <a:tcPr>
                    <a:solidFill>
                      <a:schemeClr val="tx1"/>
                    </a:solidFill>
                  </a:tcPr>
                </a:tc>
                <a:tc>
                  <a:txBody>
                    <a:bodyPr/>
                    <a:lstStyle/>
                    <a:p>
                      <a:pPr algn="ctr"/>
                      <a:r>
                        <a:rPr lang="en-US" sz="1600">
                          <a:latin typeface="HelveticaNeueLT Std Lt" panose="020B0403020202020204" pitchFamily="34" charset="0"/>
                        </a:rPr>
                        <a:t>SF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ORD</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Inv </a:t>
                      </a:r>
                    </a:p>
                    <a:p>
                      <a:pPr algn="ctr"/>
                      <a:r>
                        <a:rPr lang="en-US" sz="1600">
                          <a:latin typeface="HelveticaNeueLT Std Lt" panose="020B0403020202020204" pitchFamily="34" charset="0"/>
                        </a:rPr>
                        <a:t>%</a:t>
                      </a:r>
                    </a:p>
                  </a:txBody>
                  <a:tcPr>
                    <a:solidFill>
                      <a:schemeClr val="tx1"/>
                    </a:solidFill>
                  </a:tcPr>
                </a:tc>
                <a:extLst>
                  <a:ext uri="{0D108BD9-81ED-4DB2-BD59-A6C34878D82A}">
                    <a16:rowId xmlns:a16="http://schemas.microsoft.com/office/drawing/2014/main" val="2616143970"/>
                  </a:ext>
                </a:extLst>
              </a:tr>
              <a:tr h="509487">
                <a:tc>
                  <a:txBody>
                    <a:bodyPr/>
                    <a:lstStyle/>
                    <a:p>
                      <a:pPr algn="ctr"/>
                      <a:r>
                        <a:rPr lang="en-US" sz="1600" b="1">
                          <a:latin typeface="HelveticaNeueLT Std Lt" panose="020B0403020202020204" pitchFamily="34" charset="0"/>
                        </a:rPr>
                        <a:t>28%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11%</a:t>
                      </a:r>
                    </a:p>
                  </a:txBody>
                  <a:tcPr anchor="ctr"/>
                </a:tc>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11%</a:t>
                      </a:r>
                    </a:p>
                  </a:txBody>
                  <a:tcPr anchor="ctr"/>
                </a:tc>
                <a:extLst>
                  <a:ext uri="{0D108BD9-81ED-4DB2-BD59-A6C34878D82A}">
                    <a16:rowId xmlns:a16="http://schemas.microsoft.com/office/drawing/2014/main" val="2916457067"/>
                  </a:ext>
                </a:extLst>
              </a:tr>
              <a:tr h="509487">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45%</a:t>
                      </a:r>
                    </a:p>
                  </a:txBody>
                  <a:tcPr anchor="ctr"/>
                </a:tc>
                <a:tc>
                  <a:txBody>
                    <a:bodyPr/>
                    <a:lstStyle/>
                    <a:p>
                      <a:pPr algn="ctr"/>
                      <a:r>
                        <a:rPr lang="en-US" sz="1600" b="1">
                          <a:latin typeface="HelveticaNeueLT Std Lt" panose="020B0403020202020204" pitchFamily="34" charset="0"/>
                        </a:rPr>
                        <a:t>70%</a:t>
                      </a:r>
                    </a:p>
                  </a:txBody>
                  <a:tcPr anchor="ctr"/>
                </a:tc>
                <a:tc>
                  <a:txBody>
                    <a:bodyPr/>
                    <a:lstStyle/>
                    <a:p>
                      <a:pPr algn="ctr"/>
                      <a:r>
                        <a:rPr lang="en-US" sz="1600" b="1">
                          <a:latin typeface="HelveticaNeueLT Std Lt" panose="020B0403020202020204" pitchFamily="34" charset="0"/>
                        </a:rPr>
                        <a:t>88%</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33%</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875133989"/>
                  </a:ext>
                </a:extLst>
              </a:tr>
              <a:tr h="509487">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67%</a:t>
                      </a:r>
                    </a:p>
                  </a:txBody>
                  <a:tcPr anchor="ctr"/>
                </a:tc>
                <a:tc>
                  <a:txBody>
                    <a:bodyPr/>
                    <a:lstStyle/>
                    <a:p>
                      <a:pPr algn="ctr"/>
                      <a:r>
                        <a:rPr lang="en-US" sz="1600" b="1">
                          <a:latin typeface="HelveticaNeueLT Std Lt" panose="020B0403020202020204" pitchFamily="34" charset="0"/>
                        </a:rPr>
                        <a:t>74%</a:t>
                      </a:r>
                    </a:p>
                  </a:txBody>
                  <a:tcPr anchor="ctr"/>
                </a:tc>
                <a:tc>
                  <a:txBody>
                    <a:bodyPr/>
                    <a:lstStyle/>
                    <a:p>
                      <a:pPr algn="ctr"/>
                      <a:r>
                        <a:rPr lang="en-US" sz="1600" b="1">
                          <a:latin typeface="HelveticaNeueLT Std Lt" panose="020B0403020202020204" pitchFamily="34" charset="0"/>
                        </a:rPr>
                        <a:t>75%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27%</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3668633014"/>
                  </a:ext>
                </a:extLst>
              </a:tr>
              <a:tr h="509487">
                <a:tc>
                  <a:txBody>
                    <a:bodyPr/>
                    <a:lstStyle/>
                    <a:p>
                      <a:pPr algn="ctr"/>
                      <a:r>
                        <a:rPr lang="en-US" sz="1600" b="1">
                          <a:latin typeface="HelveticaNeueLT Std Lt" panose="020B0403020202020204" pitchFamily="34" charset="0"/>
                        </a:rPr>
                        <a:t>21%</a:t>
                      </a:r>
                    </a:p>
                  </a:txBody>
                  <a:tcPr anchor="ctr"/>
                </a:tc>
                <a:tc>
                  <a:txBody>
                    <a:bodyPr/>
                    <a:lstStyle/>
                    <a:p>
                      <a:pPr algn="ctr"/>
                      <a:r>
                        <a:rPr lang="en-US" sz="1600" b="1">
                          <a:latin typeface="HelveticaNeueLT Std Lt" panose="020B0403020202020204" pitchFamily="34" charset="0"/>
                        </a:rPr>
                        <a:t>34%</a:t>
                      </a:r>
                    </a:p>
                  </a:txBody>
                  <a:tcPr anchor="ctr"/>
                </a:tc>
                <a:tc>
                  <a:txBody>
                    <a:bodyPr/>
                    <a:lstStyle/>
                    <a:p>
                      <a:pPr algn="ctr"/>
                      <a:r>
                        <a:rPr lang="en-US" sz="1600" b="1">
                          <a:latin typeface="HelveticaNeueLT Std Lt" panose="020B0403020202020204" pitchFamily="34" charset="0"/>
                        </a:rPr>
                        <a:t>68%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14%</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1865927087"/>
                  </a:ext>
                </a:extLst>
              </a:tr>
              <a:tr h="509487">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36%</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17%</a:t>
                      </a:r>
                    </a:p>
                  </a:txBody>
                  <a:tcPr anchor="ctr"/>
                </a:tc>
                <a:tc>
                  <a:txBody>
                    <a:bodyPr/>
                    <a:lstStyle/>
                    <a:p>
                      <a:pPr algn="ctr"/>
                      <a:r>
                        <a:rPr lang="en-US" sz="1600" b="1">
                          <a:latin typeface="HelveticaNeueLT Std Lt" panose="020B0403020202020204" pitchFamily="34" charset="0"/>
                        </a:rPr>
                        <a:t>14%</a:t>
                      </a:r>
                    </a:p>
                  </a:txBody>
                  <a:tcPr anchor="ctr"/>
                </a:tc>
                <a:extLst>
                  <a:ext uri="{0D108BD9-81ED-4DB2-BD59-A6C34878D82A}">
                    <a16:rowId xmlns:a16="http://schemas.microsoft.com/office/drawing/2014/main" val="3119186825"/>
                  </a:ext>
                </a:extLst>
              </a:tr>
              <a:tr h="509487">
                <a:tc>
                  <a:txBody>
                    <a:bodyPr/>
                    <a:lstStyle/>
                    <a:p>
                      <a:pPr algn="ctr"/>
                      <a:r>
                        <a:rPr lang="en-US" sz="1600" b="1">
                          <a:latin typeface="HelveticaNeueLT Std Lt" panose="020B0403020202020204" pitchFamily="34" charset="0"/>
                        </a:rPr>
                        <a:t>100%</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69%</a:t>
                      </a:r>
                    </a:p>
                  </a:txBody>
                  <a:tcPr anchor="ctr"/>
                </a:tc>
                <a:tc>
                  <a:txBody>
                    <a:bodyPr/>
                    <a:lstStyle/>
                    <a:p>
                      <a:pPr algn="ctr"/>
                      <a:r>
                        <a:rPr lang="en-US" sz="1600" b="1">
                          <a:latin typeface="HelveticaNeueLT Std Lt" panose="020B0403020202020204" pitchFamily="34" charset="0"/>
                        </a:rPr>
                        <a:t>51%</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15%</a:t>
                      </a:r>
                    </a:p>
                  </a:txBody>
                  <a:tcPr anchor="ctr"/>
                </a:tc>
                <a:extLst>
                  <a:ext uri="{0D108BD9-81ED-4DB2-BD59-A6C34878D82A}">
                    <a16:rowId xmlns:a16="http://schemas.microsoft.com/office/drawing/2014/main" val="397879825"/>
                  </a:ext>
                </a:extLst>
              </a:tr>
            </a:tbl>
          </a:graphicData>
        </a:graphic>
      </p:graphicFrame>
      <p:sp>
        <p:nvSpPr>
          <p:cNvPr id="8" name="Title 1">
            <a:extLst>
              <a:ext uri="{FF2B5EF4-FFF2-40B4-BE49-F238E27FC236}">
                <a16:creationId xmlns:a16="http://schemas.microsoft.com/office/drawing/2014/main" id="{C6FE14DF-5855-DE65-0EF4-9A8BF5CE22DE}"/>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MONTHLY REPORT</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11" name="Content Placeholder 2">
            <a:extLst>
              <a:ext uri="{FF2B5EF4-FFF2-40B4-BE49-F238E27FC236}">
                <a16:creationId xmlns:a16="http://schemas.microsoft.com/office/drawing/2014/main" id="{DD8F75EA-19A6-9EB2-C2A1-84AD464D4626}"/>
              </a:ext>
            </a:extLst>
          </p:cNvPr>
          <p:cNvSpPr txBox="1">
            <a:spLocks/>
          </p:cNvSpPr>
          <p:nvPr/>
        </p:nvSpPr>
        <p:spPr>
          <a:xfrm>
            <a:off x="126142" y="589816"/>
            <a:ext cx="867476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b="1">
                <a:solidFill>
                  <a:srgbClr val="00417C"/>
                </a:solidFill>
              </a:rPr>
              <a:t>KHALED</a:t>
            </a:r>
            <a:endParaRPr lang="en-US">
              <a:solidFill>
                <a:srgbClr val="00417C"/>
              </a:solidFill>
            </a:endParaRPr>
          </a:p>
        </p:txBody>
      </p:sp>
      <p:sp>
        <p:nvSpPr>
          <p:cNvPr id="2" name="Content Placeholder 2">
            <a:extLst>
              <a:ext uri="{FF2B5EF4-FFF2-40B4-BE49-F238E27FC236}">
                <a16:creationId xmlns:a16="http://schemas.microsoft.com/office/drawing/2014/main" id="{8944A8E0-05FE-4FA3-4A3C-ED95B89C389C}"/>
              </a:ext>
            </a:extLst>
          </p:cNvPr>
          <p:cNvSpPr txBox="1">
            <a:spLocks/>
          </p:cNvSpPr>
          <p:nvPr/>
        </p:nvSpPr>
        <p:spPr>
          <a:xfrm>
            <a:off x="439907" y="5241808"/>
            <a:ext cx="1014292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None/>
            </a:pPr>
            <a:r>
              <a:rPr lang="en-US" sz="2400" b="1">
                <a:solidFill>
                  <a:srgbClr val="00417C"/>
                </a:solidFill>
              </a:rPr>
              <a:t>Khaled is the below average in all areas.  </a:t>
            </a:r>
            <a:endParaRPr lang="en-US" sz="2400">
              <a:solidFill>
                <a:srgbClr val="00417C"/>
              </a:solidFill>
            </a:endParaRPr>
          </a:p>
        </p:txBody>
      </p:sp>
      <p:sp>
        <p:nvSpPr>
          <p:cNvPr id="3" name="Rectangle 2">
            <a:extLst>
              <a:ext uri="{FF2B5EF4-FFF2-40B4-BE49-F238E27FC236}">
                <a16:creationId xmlns:a16="http://schemas.microsoft.com/office/drawing/2014/main" id="{76EEABC8-3F18-FCF4-D3D7-8092DD3F5CAD}"/>
              </a:ext>
            </a:extLst>
          </p:cNvPr>
          <p:cNvSpPr/>
          <p:nvPr/>
        </p:nvSpPr>
        <p:spPr>
          <a:xfrm>
            <a:off x="1842680" y="2480980"/>
            <a:ext cx="59615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2D97E7-BDF2-E8F2-4046-36FE9444CFEC}"/>
              </a:ext>
            </a:extLst>
          </p:cNvPr>
          <p:cNvSpPr/>
          <p:nvPr/>
        </p:nvSpPr>
        <p:spPr>
          <a:xfrm>
            <a:off x="1077153" y="2480980"/>
            <a:ext cx="738632"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D1F1662-A8B7-0535-E5F9-A00CBC08913A}"/>
              </a:ext>
            </a:extLst>
          </p:cNvPr>
          <p:cNvSpPr/>
          <p:nvPr/>
        </p:nvSpPr>
        <p:spPr>
          <a:xfrm>
            <a:off x="8432746" y="856422"/>
            <a:ext cx="2982544" cy="38388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BELOW AVERAGE ALL AREAS</a:t>
            </a:r>
          </a:p>
        </p:txBody>
      </p:sp>
      <p:cxnSp>
        <p:nvCxnSpPr>
          <p:cNvPr id="9" name="Straight Arrow Connector 8">
            <a:extLst>
              <a:ext uri="{FF2B5EF4-FFF2-40B4-BE49-F238E27FC236}">
                <a16:creationId xmlns:a16="http://schemas.microsoft.com/office/drawing/2014/main" id="{B03DDDED-8C29-4F45-D6B8-EDDA519622DA}"/>
              </a:ext>
            </a:extLst>
          </p:cNvPr>
          <p:cNvCxnSpPr>
            <a:cxnSpLocks/>
          </p:cNvCxnSpPr>
          <p:nvPr/>
        </p:nvCxnSpPr>
        <p:spPr>
          <a:xfrm flipV="1">
            <a:off x="7140388" y="1240305"/>
            <a:ext cx="1230406" cy="1186889"/>
          </a:xfrm>
          <a:prstGeom prst="straightConnector1">
            <a:avLst/>
          </a:prstGeom>
          <a:ln w="825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4CA9FB-C08E-8C98-9919-68AC21E92603}"/>
              </a:ext>
            </a:extLst>
          </p:cNvPr>
          <p:cNvSpPr/>
          <p:nvPr/>
        </p:nvSpPr>
        <p:spPr>
          <a:xfrm>
            <a:off x="7079876" y="2480981"/>
            <a:ext cx="5013047"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24726C-88E3-77E8-D0F7-F89E12682F8D}"/>
              </a:ext>
            </a:extLst>
          </p:cNvPr>
          <p:cNvSpPr/>
          <p:nvPr/>
        </p:nvSpPr>
        <p:spPr>
          <a:xfrm>
            <a:off x="7079875" y="5022479"/>
            <a:ext cx="5013048"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E2C18CF-C86B-8A35-22AE-10F20DCADC2C}"/>
              </a:ext>
            </a:extLst>
          </p:cNvPr>
          <p:cNvSpPr/>
          <p:nvPr/>
        </p:nvSpPr>
        <p:spPr>
          <a:xfrm>
            <a:off x="3711891" y="866457"/>
            <a:ext cx="2982544" cy="38388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HIGHEST NUMBERS</a:t>
            </a:r>
          </a:p>
        </p:txBody>
      </p:sp>
      <p:cxnSp>
        <p:nvCxnSpPr>
          <p:cNvPr id="18" name="Straight Arrow Connector 17">
            <a:extLst>
              <a:ext uri="{FF2B5EF4-FFF2-40B4-BE49-F238E27FC236}">
                <a16:creationId xmlns:a16="http://schemas.microsoft.com/office/drawing/2014/main" id="{C0AA3F16-2473-4AA6-05B0-F69DD558B47D}"/>
              </a:ext>
            </a:extLst>
          </p:cNvPr>
          <p:cNvCxnSpPr>
            <a:cxnSpLocks/>
          </p:cNvCxnSpPr>
          <p:nvPr/>
        </p:nvCxnSpPr>
        <p:spPr>
          <a:xfrm flipV="1">
            <a:off x="2419533" y="1250340"/>
            <a:ext cx="1230406" cy="1186889"/>
          </a:xfrm>
          <a:prstGeom prst="straightConnector1">
            <a:avLst/>
          </a:prstGeom>
          <a:ln w="825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23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3" grpId="0" animBg="1"/>
      <p:bldP spid="5" grpId="0" animBg="1"/>
      <p:bldP spid="10" grpId="0" animBg="1"/>
      <p:bldP spid="12"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BB808-64BC-222E-3DE4-A2F1109DD2BE}"/>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82AFF0D3-A5B1-43A4-9DC6-F595DACE140D}"/>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4">
            <a:extLst>
              <a:ext uri="{FF2B5EF4-FFF2-40B4-BE49-F238E27FC236}">
                <a16:creationId xmlns:a16="http://schemas.microsoft.com/office/drawing/2014/main" id="{C9876781-1A4C-5FA8-B5E2-C124F7E3679E}"/>
              </a:ext>
            </a:extLst>
          </p:cNvPr>
          <p:cNvGraphicFramePr>
            <a:graphicFrameLocks noGrp="1"/>
          </p:cNvGraphicFramePr>
          <p:nvPr/>
        </p:nvGraphicFramePr>
        <p:xfrm>
          <a:off x="43274" y="1788457"/>
          <a:ext cx="6277278" cy="3731558"/>
        </p:xfrm>
        <a:graphic>
          <a:graphicData uri="http://schemas.openxmlformats.org/drawingml/2006/table">
            <a:tbl>
              <a:tblPr firstRow="1" bandRow="1">
                <a:tableStyleId>{5C22544A-7EE6-4342-B048-85BDC9FD1C3A}</a:tableStyleId>
              </a:tblPr>
              <a:tblGrid>
                <a:gridCol w="1002245">
                  <a:extLst>
                    <a:ext uri="{9D8B030D-6E8A-4147-A177-3AD203B41FA5}">
                      <a16:colId xmlns:a16="http://schemas.microsoft.com/office/drawing/2014/main" val="2521182922"/>
                    </a:ext>
                  </a:extLst>
                </a:gridCol>
                <a:gridCol w="783714">
                  <a:extLst>
                    <a:ext uri="{9D8B030D-6E8A-4147-A177-3AD203B41FA5}">
                      <a16:colId xmlns:a16="http://schemas.microsoft.com/office/drawing/2014/main" val="4248569749"/>
                    </a:ext>
                  </a:extLst>
                </a:gridCol>
                <a:gridCol w="618565">
                  <a:extLst>
                    <a:ext uri="{9D8B030D-6E8A-4147-A177-3AD203B41FA5}">
                      <a16:colId xmlns:a16="http://schemas.microsoft.com/office/drawing/2014/main" val="1429621071"/>
                    </a:ext>
                  </a:extLst>
                </a:gridCol>
                <a:gridCol w="605117">
                  <a:extLst>
                    <a:ext uri="{9D8B030D-6E8A-4147-A177-3AD203B41FA5}">
                      <a16:colId xmlns:a16="http://schemas.microsoft.com/office/drawing/2014/main" val="3680867551"/>
                    </a:ext>
                  </a:extLst>
                </a:gridCol>
                <a:gridCol w="564777">
                  <a:extLst>
                    <a:ext uri="{9D8B030D-6E8A-4147-A177-3AD203B41FA5}">
                      <a16:colId xmlns:a16="http://schemas.microsoft.com/office/drawing/2014/main" val="2131070373"/>
                    </a:ext>
                  </a:extLst>
                </a:gridCol>
                <a:gridCol w="584010">
                  <a:extLst>
                    <a:ext uri="{9D8B030D-6E8A-4147-A177-3AD203B41FA5}">
                      <a16:colId xmlns:a16="http://schemas.microsoft.com/office/drawing/2014/main" val="2990633369"/>
                    </a:ext>
                  </a:extLst>
                </a:gridCol>
                <a:gridCol w="729068">
                  <a:extLst>
                    <a:ext uri="{9D8B030D-6E8A-4147-A177-3AD203B41FA5}">
                      <a16:colId xmlns:a16="http://schemas.microsoft.com/office/drawing/2014/main" val="4011804212"/>
                    </a:ext>
                  </a:extLst>
                </a:gridCol>
                <a:gridCol w="694891">
                  <a:extLst>
                    <a:ext uri="{9D8B030D-6E8A-4147-A177-3AD203B41FA5}">
                      <a16:colId xmlns:a16="http://schemas.microsoft.com/office/drawing/2014/main" val="170903775"/>
                    </a:ext>
                  </a:extLst>
                </a:gridCol>
                <a:gridCol w="694891">
                  <a:extLst>
                    <a:ext uri="{9D8B030D-6E8A-4147-A177-3AD203B41FA5}">
                      <a16:colId xmlns:a16="http://schemas.microsoft.com/office/drawing/2014/main" val="1486767604"/>
                    </a:ext>
                  </a:extLst>
                </a:gridCol>
              </a:tblGrid>
              <a:tr h="675488">
                <a:tc>
                  <a:txBody>
                    <a:bodyPr/>
                    <a:lstStyle/>
                    <a:p>
                      <a:pPr algn="ctr"/>
                      <a:r>
                        <a:rPr lang="en-US" sz="1600">
                          <a:latin typeface="HelveticaNeueLT Std Lt" panose="020B0403020202020204" pitchFamily="34" charset="0"/>
                        </a:rPr>
                        <a:t>Sales Person</a:t>
                      </a:r>
                    </a:p>
                  </a:txBody>
                  <a:tcPr/>
                </a:tc>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2616143970"/>
                  </a:ext>
                </a:extLst>
              </a:tr>
              <a:tr h="509345">
                <a:tc>
                  <a:txBody>
                    <a:bodyPr/>
                    <a:lstStyle/>
                    <a:p>
                      <a:pPr algn="ctr"/>
                      <a:r>
                        <a:rPr lang="en-US" sz="1600" b="1">
                          <a:latin typeface="HelveticaNeueLT Std Lt" panose="020B0403020202020204" pitchFamily="34" charset="0"/>
                        </a:rPr>
                        <a:t>Khaled</a:t>
                      </a:r>
                    </a:p>
                  </a:txBody>
                  <a:tcPr/>
                </a:tc>
                <a:tc>
                  <a:txBody>
                    <a:bodyPr/>
                    <a:lstStyle/>
                    <a:p>
                      <a:pPr algn="ctr"/>
                      <a:r>
                        <a:rPr lang="en-US" sz="1600" b="1">
                          <a:latin typeface="HelveticaNeueLT Std Lt" panose="020B0403020202020204" pitchFamily="34" charset="0"/>
                        </a:rPr>
                        <a:t>189</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35</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12</a:t>
                      </a:r>
                    </a:p>
                  </a:txBody>
                  <a:tcPr anchor="ctr"/>
                </a:tc>
                <a:tc>
                  <a:txBody>
                    <a:bodyPr/>
                    <a:lstStyle/>
                    <a:p>
                      <a:pPr algn="ctr"/>
                      <a:r>
                        <a:rPr lang="en-US" sz="1600" b="1">
                          <a:latin typeface="HelveticaNeueLT Std Lt" panose="020B0403020202020204" pitchFamily="34" charset="0"/>
                        </a:rPr>
                        <a:t>9</a:t>
                      </a:r>
                    </a:p>
                  </a:txBody>
                  <a:tcPr anchor="ctr"/>
                </a:tc>
                <a:extLst>
                  <a:ext uri="{0D108BD9-81ED-4DB2-BD59-A6C34878D82A}">
                    <a16:rowId xmlns:a16="http://schemas.microsoft.com/office/drawing/2014/main" val="2916457067"/>
                  </a:ext>
                </a:extLst>
              </a:tr>
              <a:tr h="509345">
                <a:tc>
                  <a:txBody>
                    <a:bodyPr/>
                    <a:lstStyle/>
                    <a:p>
                      <a:pPr algn="ctr"/>
                      <a:r>
                        <a:rPr lang="en-US" sz="1600" b="1">
                          <a:latin typeface="HelveticaNeueLT Std Lt" panose="020B0403020202020204" pitchFamily="34" charset="0"/>
                        </a:rPr>
                        <a:t>Bader</a:t>
                      </a:r>
                    </a:p>
                  </a:txBody>
                  <a:tcPr/>
                </a:tc>
                <a:tc>
                  <a:txBody>
                    <a:bodyPr/>
                    <a:lstStyle/>
                    <a:p>
                      <a:pPr algn="ctr"/>
                      <a:r>
                        <a:rPr lang="en-US" sz="1600" b="1">
                          <a:latin typeface="HelveticaNeueLT Std Lt" panose="020B0403020202020204" pitchFamily="34" charset="0"/>
                        </a:rPr>
                        <a:t>132</a:t>
                      </a:r>
                    </a:p>
                  </a:txBody>
                  <a:tcPr anchor="ctr"/>
                </a:tc>
                <a:tc>
                  <a:txBody>
                    <a:bodyPr/>
                    <a:lstStyle/>
                    <a:p>
                      <a:pPr algn="ctr"/>
                      <a:r>
                        <a:rPr lang="en-US" sz="1600" b="1">
                          <a:latin typeface="HelveticaNeueLT Std Lt" panose="020B0403020202020204" pitchFamily="34" charset="0"/>
                        </a:rPr>
                        <a:t>60</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37</a:t>
                      </a:r>
                    </a:p>
                  </a:txBody>
                  <a:tcPr anchor="ctr"/>
                </a:tc>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14</a:t>
                      </a:r>
                    </a:p>
                  </a:txBody>
                  <a:tcPr anchor="ctr"/>
                </a:tc>
                <a:tc>
                  <a:txBody>
                    <a:bodyPr/>
                    <a:lstStyle/>
                    <a:p>
                      <a:pPr algn="ctr"/>
                      <a:r>
                        <a:rPr lang="en-US" sz="1600" b="1">
                          <a:latin typeface="HelveticaNeueLT Std Lt" panose="020B0403020202020204" pitchFamily="34" charset="0"/>
                        </a:rPr>
                        <a:t>10</a:t>
                      </a:r>
                    </a:p>
                  </a:txBody>
                  <a:tcPr anchor="ctr"/>
                </a:tc>
                <a:extLst>
                  <a:ext uri="{0D108BD9-81ED-4DB2-BD59-A6C34878D82A}">
                    <a16:rowId xmlns:a16="http://schemas.microsoft.com/office/drawing/2014/main" val="875133989"/>
                  </a:ext>
                </a:extLst>
              </a:tr>
              <a:tr h="509345">
                <a:tc>
                  <a:txBody>
                    <a:bodyPr/>
                    <a:lstStyle/>
                    <a:p>
                      <a:pPr algn="ctr"/>
                      <a:r>
                        <a:rPr lang="en-US" sz="1600" b="1">
                          <a:latin typeface="HelveticaNeueLT Std Lt" panose="020B0403020202020204" pitchFamily="34" charset="0"/>
                        </a:rPr>
                        <a:t>Peter</a:t>
                      </a:r>
                    </a:p>
                  </a:txBody>
                  <a:tcPr/>
                </a:tc>
                <a:tc>
                  <a:txBody>
                    <a:bodyPr/>
                    <a:lstStyle/>
                    <a:p>
                      <a:pPr algn="ctr"/>
                      <a:r>
                        <a:rPr lang="en-US" sz="1600" b="1">
                          <a:latin typeface="HelveticaNeueLT Std Lt" panose="020B0403020202020204" pitchFamily="34" charset="0"/>
                        </a:rPr>
                        <a:t>105</a:t>
                      </a:r>
                    </a:p>
                  </a:txBody>
                  <a:tcPr/>
                </a:tc>
                <a:tc>
                  <a:txBody>
                    <a:bodyPr/>
                    <a:lstStyle/>
                    <a:p>
                      <a:pPr algn="ctr"/>
                      <a:r>
                        <a:rPr lang="en-US" sz="1600" b="1">
                          <a:latin typeface="HelveticaNeueLT Std Lt" panose="020B0403020202020204" pitchFamily="34" charset="0"/>
                        </a:rPr>
                        <a:t>70</a:t>
                      </a:r>
                    </a:p>
                  </a:txBody>
                  <a:tcPr/>
                </a:tc>
                <a:tc>
                  <a:txBody>
                    <a:bodyPr/>
                    <a:lstStyle/>
                    <a:p>
                      <a:pPr algn="ctr"/>
                      <a:r>
                        <a:rPr lang="en-US" sz="1600" b="1">
                          <a:latin typeface="HelveticaNeueLT Std Lt" panose="020B0403020202020204" pitchFamily="34" charset="0"/>
                        </a:rPr>
                        <a:t>52</a:t>
                      </a:r>
                    </a:p>
                  </a:txBody>
                  <a:tcPr/>
                </a:tc>
                <a:tc>
                  <a:txBody>
                    <a:bodyPr/>
                    <a:lstStyle/>
                    <a:p>
                      <a:pPr algn="ctr"/>
                      <a:r>
                        <a:rPr lang="en-US" sz="1600" b="1">
                          <a:latin typeface="HelveticaNeueLT Std Lt" panose="020B0403020202020204" pitchFamily="34" charset="0"/>
                        </a:rPr>
                        <a:t>43</a:t>
                      </a:r>
                    </a:p>
                  </a:txBody>
                  <a:tcPr/>
                </a:tc>
                <a:tc>
                  <a:txBody>
                    <a:bodyPr/>
                    <a:lstStyle/>
                    <a:p>
                      <a:pPr algn="ctr"/>
                      <a:r>
                        <a:rPr lang="en-US" sz="1600" b="1">
                          <a:latin typeface="HelveticaNeueLT Std Lt" panose="020B0403020202020204" pitchFamily="34" charset="0"/>
                        </a:rPr>
                        <a:t>14</a:t>
                      </a:r>
                    </a:p>
                  </a:txBody>
                  <a:tcPr/>
                </a:tc>
                <a:tc>
                  <a:txBody>
                    <a:bodyPr/>
                    <a:lstStyle/>
                    <a:p>
                      <a:pPr algn="ctr"/>
                      <a:r>
                        <a:rPr lang="en-US" sz="1600" b="1">
                          <a:latin typeface="HelveticaNeueLT Std Lt" panose="020B0403020202020204" pitchFamily="34" charset="0"/>
                        </a:rPr>
                        <a:t>19</a:t>
                      </a:r>
                    </a:p>
                  </a:txBody>
                  <a:tcPr/>
                </a:tc>
                <a:tc>
                  <a:txBody>
                    <a:bodyPr/>
                    <a:lstStyle/>
                    <a:p>
                      <a:pPr algn="ctr"/>
                      <a:r>
                        <a:rPr lang="en-US" sz="1600" b="1">
                          <a:latin typeface="HelveticaNeueLT Std Lt" panose="020B0403020202020204" pitchFamily="34" charset="0"/>
                        </a:rPr>
                        <a:t>13</a:t>
                      </a:r>
                    </a:p>
                  </a:txBody>
                  <a:tcPr/>
                </a:tc>
                <a:tc>
                  <a:txBody>
                    <a:bodyPr/>
                    <a:lstStyle/>
                    <a:p>
                      <a:pPr algn="ctr"/>
                      <a:r>
                        <a:rPr lang="en-US" sz="1600" b="1">
                          <a:latin typeface="HelveticaNeueLT Std Lt" panose="020B0403020202020204" pitchFamily="34" charset="0"/>
                        </a:rPr>
                        <a:t>11</a:t>
                      </a:r>
                    </a:p>
                  </a:txBody>
                  <a:tcPr/>
                </a:tc>
                <a:extLst>
                  <a:ext uri="{0D108BD9-81ED-4DB2-BD59-A6C34878D82A}">
                    <a16:rowId xmlns:a16="http://schemas.microsoft.com/office/drawing/2014/main" val="3668633014"/>
                  </a:ext>
                </a:extLst>
              </a:tr>
              <a:tr h="509345">
                <a:tc>
                  <a:txBody>
                    <a:bodyPr/>
                    <a:lstStyle/>
                    <a:p>
                      <a:pPr algn="ctr"/>
                      <a:r>
                        <a:rPr lang="en-US" sz="1600" b="1">
                          <a:latin typeface="HelveticaNeueLT Std Lt" panose="020B0403020202020204" pitchFamily="34" charset="0"/>
                        </a:rPr>
                        <a:t>Mark </a:t>
                      </a:r>
                    </a:p>
                  </a:txBody>
                  <a:tcPr/>
                </a:tc>
                <a:tc>
                  <a:txBody>
                    <a:bodyPr/>
                    <a:lstStyle/>
                    <a:p>
                      <a:pPr algn="ctr"/>
                      <a:r>
                        <a:rPr lang="en-US" sz="1600" b="1">
                          <a:latin typeface="HelveticaNeueLT Std Lt" panose="020B0403020202020204" pitchFamily="34" charset="0"/>
                        </a:rPr>
                        <a:t>147</a:t>
                      </a:r>
                    </a:p>
                  </a:txBody>
                  <a:tcPr/>
                </a:tc>
                <a:tc>
                  <a:txBody>
                    <a:bodyPr/>
                    <a:lstStyle/>
                    <a:p>
                      <a:pPr algn="ctr"/>
                      <a:r>
                        <a:rPr lang="en-US" sz="1600" b="1">
                          <a:latin typeface="HelveticaNeueLT Std Lt" panose="020B0403020202020204" pitchFamily="34" charset="0"/>
                        </a:rPr>
                        <a:t>50</a:t>
                      </a:r>
                    </a:p>
                  </a:txBody>
                  <a:tcPr/>
                </a:tc>
                <a:tc>
                  <a:txBody>
                    <a:bodyPr/>
                    <a:lstStyle/>
                    <a:p>
                      <a:pPr algn="ctr"/>
                      <a:r>
                        <a:rPr lang="en-US" sz="1600" b="1">
                          <a:latin typeface="HelveticaNeueLT Std Lt" panose="020B0403020202020204" pitchFamily="34" charset="0"/>
                        </a:rPr>
                        <a:t>34</a:t>
                      </a:r>
                    </a:p>
                  </a:txBody>
                  <a:tcPr/>
                </a:tc>
                <a:tc>
                  <a:txBody>
                    <a:bodyPr/>
                    <a:lstStyle/>
                    <a:p>
                      <a:pPr algn="ctr"/>
                      <a:r>
                        <a:rPr lang="en-US" sz="1600" b="1">
                          <a:latin typeface="HelveticaNeueLT Std Lt" panose="020B0403020202020204" pitchFamily="34" charset="0"/>
                        </a:rPr>
                        <a:t>21</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8</a:t>
                      </a:r>
                    </a:p>
                  </a:txBody>
                  <a:tcPr/>
                </a:tc>
                <a:extLst>
                  <a:ext uri="{0D108BD9-81ED-4DB2-BD59-A6C34878D82A}">
                    <a16:rowId xmlns:a16="http://schemas.microsoft.com/office/drawing/2014/main" val="1865927087"/>
                  </a:ext>
                </a:extLst>
              </a:tr>
              <a:tr h="509345">
                <a:tc>
                  <a:txBody>
                    <a:bodyPr/>
                    <a:lstStyle/>
                    <a:p>
                      <a:pPr algn="ctr"/>
                      <a:r>
                        <a:rPr lang="en-US" sz="1600" b="1">
                          <a:latin typeface="HelveticaNeueLT Std Lt" panose="020B0403020202020204" pitchFamily="34" charset="0"/>
                        </a:rPr>
                        <a:t>Sarah </a:t>
                      </a:r>
                    </a:p>
                  </a:txBody>
                  <a:tcPr/>
                </a:tc>
                <a:tc>
                  <a:txBody>
                    <a:bodyPr/>
                    <a:lstStyle/>
                    <a:p>
                      <a:pPr algn="ctr"/>
                      <a:r>
                        <a:rPr lang="en-US" sz="1600" b="1">
                          <a:latin typeface="HelveticaNeueLT Std Lt" panose="020B0403020202020204" pitchFamily="34" charset="0"/>
                        </a:rPr>
                        <a:t>97</a:t>
                      </a:r>
                    </a:p>
                  </a:txBody>
                  <a:tcPr/>
                </a:tc>
                <a:tc>
                  <a:txBody>
                    <a:bodyPr/>
                    <a:lstStyle/>
                    <a:p>
                      <a:pPr algn="ctr"/>
                      <a:r>
                        <a:rPr lang="en-US" sz="1600" b="1">
                          <a:latin typeface="HelveticaNeueLT Std Lt" panose="020B0403020202020204" pitchFamily="34" charset="0"/>
                        </a:rPr>
                        <a:t>35</a:t>
                      </a:r>
                    </a:p>
                  </a:txBody>
                  <a:tcPr/>
                </a:tc>
                <a:tc>
                  <a:txBody>
                    <a:bodyPr/>
                    <a:lstStyle/>
                    <a:p>
                      <a:pPr algn="ctr"/>
                      <a:r>
                        <a:rPr lang="en-US" sz="1600" b="1">
                          <a:latin typeface="HelveticaNeueLT Std Lt" panose="020B0403020202020204" pitchFamily="34" charset="0"/>
                        </a:rPr>
                        <a:t>28</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6</a:t>
                      </a:r>
                    </a:p>
                  </a:txBody>
                  <a:tcPr/>
                </a:tc>
                <a:tc>
                  <a:txBody>
                    <a:bodyPr/>
                    <a:lstStyle/>
                    <a:p>
                      <a:pPr algn="ctr"/>
                      <a:r>
                        <a:rPr lang="en-US" sz="1600" b="1">
                          <a:latin typeface="HelveticaNeueLT Std Lt" panose="020B0403020202020204" pitchFamily="34" charset="0"/>
                        </a:rPr>
                        <a:t>5</a:t>
                      </a:r>
                    </a:p>
                  </a:txBody>
                  <a:tcPr/>
                </a:tc>
                <a:extLst>
                  <a:ext uri="{0D108BD9-81ED-4DB2-BD59-A6C34878D82A}">
                    <a16:rowId xmlns:a16="http://schemas.microsoft.com/office/drawing/2014/main" val="3119186825"/>
                  </a:ext>
                </a:extLst>
              </a:tr>
              <a:tr h="509345">
                <a:tc>
                  <a:txBody>
                    <a:bodyPr/>
                    <a:lstStyle/>
                    <a:p>
                      <a:pPr algn="ctr"/>
                      <a:r>
                        <a:rPr lang="en-US" sz="1600" b="1">
                          <a:latin typeface="HelveticaNeueLT Std Lt" panose="020B0403020202020204" pitchFamily="34" charset="0"/>
                        </a:rPr>
                        <a:t>Totals</a:t>
                      </a:r>
                    </a:p>
                  </a:txBody>
                  <a:tcPr/>
                </a:tc>
                <a:tc>
                  <a:txBody>
                    <a:bodyPr/>
                    <a:lstStyle/>
                    <a:p>
                      <a:pPr algn="ctr"/>
                      <a:r>
                        <a:rPr lang="en-US" sz="1600" b="1">
                          <a:latin typeface="HelveticaNeueLT Std Lt" panose="020B0403020202020204" pitchFamily="34" charset="0"/>
                        </a:rPr>
                        <a:t>670 </a:t>
                      </a:r>
                    </a:p>
                  </a:txBody>
                  <a:tcPr/>
                </a:tc>
                <a:tc>
                  <a:txBody>
                    <a:bodyPr/>
                    <a:lstStyle/>
                    <a:p>
                      <a:pPr algn="ctr"/>
                      <a:r>
                        <a:rPr lang="en-US" sz="1600" b="1">
                          <a:latin typeface="HelveticaNeueLT Std Lt" panose="020B0403020202020204" pitchFamily="34" charset="0"/>
                        </a:rPr>
                        <a:t>295</a:t>
                      </a:r>
                    </a:p>
                  </a:txBody>
                  <a:tcPr/>
                </a:tc>
                <a:tc>
                  <a:txBody>
                    <a:bodyPr/>
                    <a:lstStyle/>
                    <a:p>
                      <a:pPr algn="ctr"/>
                      <a:r>
                        <a:rPr lang="en-US" sz="1600" b="1">
                          <a:latin typeface="HelveticaNeueLT Std Lt" panose="020B0403020202020204" pitchFamily="34" charset="0"/>
                        </a:rPr>
                        <a:t>205</a:t>
                      </a:r>
                    </a:p>
                  </a:txBody>
                  <a:tcPr/>
                </a:tc>
                <a:tc>
                  <a:txBody>
                    <a:bodyPr/>
                    <a:lstStyle/>
                    <a:p>
                      <a:pPr algn="ctr"/>
                      <a:r>
                        <a:rPr lang="en-US" sz="1600" b="1">
                          <a:latin typeface="HelveticaNeueLT Std Lt" panose="020B0403020202020204" pitchFamily="34" charset="0"/>
                        </a:rPr>
                        <a:t>151</a:t>
                      </a:r>
                    </a:p>
                  </a:txBody>
                  <a:tcPr/>
                </a:tc>
                <a:tc>
                  <a:txBody>
                    <a:bodyPr/>
                    <a:lstStyle/>
                    <a:p>
                      <a:pPr algn="ctr"/>
                      <a:r>
                        <a:rPr lang="en-US" sz="1600" b="1">
                          <a:latin typeface="HelveticaNeueLT Std Lt" panose="020B0403020202020204" pitchFamily="34" charset="0"/>
                        </a:rPr>
                        <a:t>54</a:t>
                      </a:r>
                    </a:p>
                  </a:txBody>
                  <a:tcPr/>
                </a:tc>
                <a:tc>
                  <a:txBody>
                    <a:bodyPr/>
                    <a:lstStyle/>
                    <a:p>
                      <a:pPr algn="ctr"/>
                      <a:r>
                        <a:rPr lang="en-US" sz="1600" b="1">
                          <a:latin typeface="HelveticaNeueLT Std Lt" panose="020B0403020202020204" pitchFamily="34" charset="0"/>
                        </a:rPr>
                        <a:t>69</a:t>
                      </a:r>
                    </a:p>
                  </a:txBody>
                  <a:tcPr/>
                </a:tc>
                <a:tc>
                  <a:txBody>
                    <a:bodyPr/>
                    <a:lstStyle/>
                    <a:p>
                      <a:pPr algn="ctr"/>
                      <a:r>
                        <a:rPr lang="en-US" sz="1600" b="1">
                          <a:latin typeface="HelveticaNeueLT Std Lt" panose="020B0403020202020204" pitchFamily="34" charset="0"/>
                        </a:rPr>
                        <a:t>53</a:t>
                      </a:r>
                    </a:p>
                  </a:txBody>
                  <a:tcPr/>
                </a:tc>
                <a:tc>
                  <a:txBody>
                    <a:bodyPr/>
                    <a:lstStyle/>
                    <a:p>
                      <a:pPr algn="ctr"/>
                      <a:r>
                        <a:rPr lang="en-US" sz="1600" b="1">
                          <a:latin typeface="HelveticaNeueLT Std Lt" panose="020B0403020202020204" pitchFamily="34" charset="0"/>
                        </a:rPr>
                        <a:t>43</a:t>
                      </a:r>
                    </a:p>
                  </a:txBody>
                  <a:tcPr/>
                </a:tc>
                <a:extLst>
                  <a:ext uri="{0D108BD9-81ED-4DB2-BD59-A6C34878D82A}">
                    <a16:rowId xmlns:a16="http://schemas.microsoft.com/office/drawing/2014/main" val="397879825"/>
                  </a:ext>
                </a:extLst>
              </a:tr>
            </a:tbl>
          </a:graphicData>
        </a:graphic>
      </p:graphicFrame>
      <p:graphicFrame>
        <p:nvGraphicFramePr>
          <p:cNvPr id="6" name="Table 4">
            <a:extLst>
              <a:ext uri="{FF2B5EF4-FFF2-40B4-BE49-F238E27FC236}">
                <a16:creationId xmlns:a16="http://schemas.microsoft.com/office/drawing/2014/main" id="{DD943942-A230-CF8C-06F0-19BF48DC80F4}"/>
              </a:ext>
            </a:extLst>
          </p:cNvPr>
          <p:cNvGraphicFramePr>
            <a:graphicFrameLocks noGrp="1"/>
          </p:cNvGraphicFramePr>
          <p:nvPr/>
        </p:nvGraphicFramePr>
        <p:xfrm>
          <a:off x="6302162" y="1792636"/>
          <a:ext cx="5790762" cy="3731559"/>
        </p:xfrm>
        <a:graphic>
          <a:graphicData uri="http://schemas.openxmlformats.org/drawingml/2006/table">
            <a:tbl>
              <a:tblPr firstRow="1" bandRow="1">
                <a:tableStyleId>{5C22544A-7EE6-4342-B048-85BDC9FD1C3A}</a:tableStyleId>
              </a:tblPr>
              <a:tblGrid>
                <a:gridCol w="786216">
                  <a:extLst>
                    <a:ext uri="{9D8B030D-6E8A-4147-A177-3AD203B41FA5}">
                      <a16:colId xmlns:a16="http://schemas.microsoft.com/office/drawing/2014/main" val="1924917511"/>
                    </a:ext>
                  </a:extLst>
                </a:gridCol>
                <a:gridCol w="726141">
                  <a:extLst>
                    <a:ext uri="{9D8B030D-6E8A-4147-A177-3AD203B41FA5}">
                      <a16:colId xmlns:a16="http://schemas.microsoft.com/office/drawing/2014/main" val="1360764475"/>
                    </a:ext>
                  </a:extLst>
                </a:gridCol>
                <a:gridCol w="597285">
                  <a:extLst>
                    <a:ext uri="{9D8B030D-6E8A-4147-A177-3AD203B41FA5}">
                      <a16:colId xmlns:a16="http://schemas.microsoft.com/office/drawing/2014/main" val="3338619339"/>
                    </a:ext>
                  </a:extLst>
                </a:gridCol>
                <a:gridCol w="745586">
                  <a:extLst>
                    <a:ext uri="{9D8B030D-6E8A-4147-A177-3AD203B41FA5}">
                      <a16:colId xmlns:a16="http://schemas.microsoft.com/office/drawing/2014/main" val="2990633369"/>
                    </a:ext>
                  </a:extLst>
                </a:gridCol>
                <a:gridCol w="731120">
                  <a:extLst>
                    <a:ext uri="{9D8B030D-6E8A-4147-A177-3AD203B41FA5}">
                      <a16:colId xmlns:a16="http://schemas.microsoft.com/office/drawing/2014/main" val="4011804212"/>
                    </a:ext>
                  </a:extLst>
                </a:gridCol>
                <a:gridCol w="724091">
                  <a:extLst>
                    <a:ext uri="{9D8B030D-6E8A-4147-A177-3AD203B41FA5}">
                      <a16:colId xmlns:a16="http://schemas.microsoft.com/office/drawing/2014/main" val="1486767604"/>
                    </a:ext>
                  </a:extLst>
                </a:gridCol>
                <a:gridCol w="752210">
                  <a:extLst>
                    <a:ext uri="{9D8B030D-6E8A-4147-A177-3AD203B41FA5}">
                      <a16:colId xmlns:a16="http://schemas.microsoft.com/office/drawing/2014/main" val="917374980"/>
                    </a:ext>
                  </a:extLst>
                </a:gridCol>
                <a:gridCol w="728113">
                  <a:extLst>
                    <a:ext uri="{9D8B030D-6E8A-4147-A177-3AD203B41FA5}">
                      <a16:colId xmlns:a16="http://schemas.microsoft.com/office/drawing/2014/main" val="2992053531"/>
                    </a:ext>
                  </a:extLst>
                </a:gridCol>
              </a:tblGrid>
              <a:tr h="674637">
                <a:tc>
                  <a:txBody>
                    <a:bodyPr/>
                    <a:lstStyle/>
                    <a:p>
                      <a:pPr algn="ctr"/>
                      <a:r>
                        <a:rPr lang="en-US" sz="1600">
                          <a:latin typeface="HelveticaNeueLT Std Lt" panose="020B0403020202020204" pitchFamily="34" charset="0"/>
                        </a:rPr>
                        <a:t>Hot Leads</a:t>
                      </a:r>
                    </a:p>
                  </a:txBody>
                  <a:tcPr>
                    <a:solidFill>
                      <a:schemeClr val="tx1"/>
                    </a:solidFill>
                  </a:tcPr>
                </a:tc>
                <a:tc>
                  <a:txBody>
                    <a:bodyPr/>
                    <a:lstStyle/>
                    <a:p>
                      <a:pPr algn="ctr"/>
                      <a:r>
                        <a:rPr lang="en-US" sz="1600">
                          <a:latin typeface="HelveticaNeueLT Std Lt" panose="020B0403020202020204" pitchFamily="34" charset="0"/>
                        </a:rPr>
                        <a:t>Opp</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VPS</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TD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QU   %</a:t>
                      </a:r>
                    </a:p>
                  </a:txBody>
                  <a:tcPr>
                    <a:solidFill>
                      <a:schemeClr val="tx1"/>
                    </a:solidFill>
                  </a:tcPr>
                </a:tc>
                <a:tc>
                  <a:txBody>
                    <a:bodyPr/>
                    <a:lstStyle/>
                    <a:p>
                      <a:pPr algn="ctr"/>
                      <a:r>
                        <a:rPr lang="en-US" sz="1600">
                          <a:latin typeface="HelveticaNeueLT Std Lt" panose="020B0403020202020204" pitchFamily="34" charset="0"/>
                        </a:rPr>
                        <a:t>SF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ORD</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Inv </a:t>
                      </a:r>
                    </a:p>
                    <a:p>
                      <a:pPr algn="ctr"/>
                      <a:r>
                        <a:rPr lang="en-US" sz="1600">
                          <a:latin typeface="HelveticaNeueLT Std Lt" panose="020B0403020202020204" pitchFamily="34" charset="0"/>
                        </a:rPr>
                        <a:t>%</a:t>
                      </a:r>
                    </a:p>
                  </a:txBody>
                  <a:tcPr>
                    <a:solidFill>
                      <a:schemeClr val="tx1"/>
                    </a:solidFill>
                  </a:tcPr>
                </a:tc>
                <a:extLst>
                  <a:ext uri="{0D108BD9-81ED-4DB2-BD59-A6C34878D82A}">
                    <a16:rowId xmlns:a16="http://schemas.microsoft.com/office/drawing/2014/main" val="2616143970"/>
                  </a:ext>
                </a:extLst>
              </a:tr>
              <a:tr h="509487">
                <a:tc>
                  <a:txBody>
                    <a:bodyPr/>
                    <a:lstStyle/>
                    <a:p>
                      <a:pPr algn="ctr"/>
                      <a:r>
                        <a:rPr lang="en-US" sz="1600" b="1">
                          <a:latin typeface="HelveticaNeueLT Std Lt" panose="020B0403020202020204" pitchFamily="34" charset="0"/>
                        </a:rPr>
                        <a:t>28%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11%</a:t>
                      </a:r>
                    </a:p>
                  </a:txBody>
                  <a:tcPr anchor="ctr"/>
                </a:tc>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11%</a:t>
                      </a:r>
                    </a:p>
                  </a:txBody>
                  <a:tcPr anchor="ctr"/>
                </a:tc>
                <a:extLst>
                  <a:ext uri="{0D108BD9-81ED-4DB2-BD59-A6C34878D82A}">
                    <a16:rowId xmlns:a16="http://schemas.microsoft.com/office/drawing/2014/main" val="2916457067"/>
                  </a:ext>
                </a:extLst>
              </a:tr>
              <a:tr h="509487">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45%</a:t>
                      </a:r>
                    </a:p>
                  </a:txBody>
                  <a:tcPr anchor="ctr"/>
                </a:tc>
                <a:tc>
                  <a:txBody>
                    <a:bodyPr/>
                    <a:lstStyle/>
                    <a:p>
                      <a:pPr algn="ctr"/>
                      <a:r>
                        <a:rPr lang="en-US" sz="1600" b="1">
                          <a:latin typeface="HelveticaNeueLT Std Lt" panose="020B0403020202020204" pitchFamily="34" charset="0"/>
                        </a:rPr>
                        <a:t>70%</a:t>
                      </a:r>
                    </a:p>
                  </a:txBody>
                  <a:tcPr anchor="ctr"/>
                </a:tc>
                <a:tc>
                  <a:txBody>
                    <a:bodyPr/>
                    <a:lstStyle/>
                    <a:p>
                      <a:pPr algn="ctr"/>
                      <a:r>
                        <a:rPr lang="en-US" sz="1600" b="1">
                          <a:latin typeface="HelveticaNeueLT Std Lt" panose="020B0403020202020204" pitchFamily="34" charset="0"/>
                        </a:rPr>
                        <a:t>88%</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33%</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875133989"/>
                  </a:ext>
                </a:extLst>
              </a:tr>
              <a:tr h="509487">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67%</a:t>
                      </a:r>
                    </a:p>
                  </a:txBody>
                  <a:tcPr anchor="ctr"/>
                </a:tc>
                <a:tc>
                  <a:txBody>
                    <a:bodyPr/>
                    <a:lstStyle/>
                    <a:p>
                      <a:pPr algn="ctr"/>
                      <a:r>
                        <a:rPr lang="en-US" sz="1600" b="1">
                          <a:latin typeface="HelveticaNeueLT Std Lt" panose="020B0403020202020204" pitchFamily="34" charset="0"/>
                        </a:rPr>
                        <a:t>74%</a:t>
                      </a:r>
                    </a:p>
                  </a:txBody>
                  <a:tcPr anchor="ctr"/>
                </a:tc>
                <a:tc>
                  <a:txBody>
                    <a:bodyPr/>
                    <a:lstStyle/>
                    <a:p>
                      <a:pPr algn="ctr"/>
                      <a:r>
                        <a:rPr lang="en-US" sz="1600" b="1">
                          <a:latin typeface="HelveticaNeueLT Std Lt" panose="020B0403020202020204" pitchFamily="34" charset="0"/>
                        </a:rPr>
                        <a:t>75%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27%</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3668633014"/>
                  </a:ext>
                </a:extLst>
              </a:tr>
              <a:tr h="509487">
                <a:tc>
                  <a:txBody>
                    <a:bodyPr/>
                    <a:lstStyle/>
                    <a:p>
                      <a:pPr algn="ctr"/>
                      <a:r>
                        <a:rPr lang="en-US" sz="1600" b="1">
                          <a:latin typeface="HelveticaNeueLT Std Lt" panose="020B0403020202020204" pitchFamily="34" charset="0"/>
                        </a:rPr>
                        <a:t>21%</a:t>
                      </a:r>
                    </a:p>
                  </a:txBody>
                  <a:tcPr anchor="ctr"/>
                </a:tc>
                <a:tc>
                  <a:txBody>
                    <a:bodyPr/>
                    <a:lstStyle/>
                    <a:p>
                      <a:pPr algn="ctr"/>
                      <a:r>
                        <a:rPr lang="en-US" sz="1600" b="1">
                          <a:latin typeface="HelveticaNeueLT Std Lt" panose="020B0403020202020204" pitchFamily="34" charset="0"/>
                        </a:rPr>
                        <a:t>34%</a:t>
                      </a:r>
                    </a:p>
                  </a:txBody>
                  <a:tcPr anchor="ctr"/>
                </a:tc>
                <a:tc>
                  <a:txBody>
                    <a:bodyPr/>
                    <a:lstStyle/>
                    <a:p>
                      <a:pPr algn="ctr"/>
                      <a:r>
                        <a:rPr lang="en-US" sz="1600" b="1">
                          <a:latin typeface="HelveticaNeueLT Std Lt" panose="020B0403020202020204" pitchFamily="34" charset="0"/>
                        </a:rPr>
                        <a:t>68%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14%</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1865927087"/>
                  </a:ext>
                </a:extLst>
              </a:tr>
              <a:tr h="509487">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36%</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17%</a:t>
                      </a:r>
                    </a:p>
                  </a:txBody>
                  <a:tcPr anchor="ctr"/>
                </a:tc>
                <a:tc>
                  <a:txBody>
                    <a:bodyPr/>
                    <a:lstStyle/>
                    <a:p>
                      <a:pPr algn="ctr"/>
                      <a:r>
                        <a:rPr lang="en-US" sz="1600" b="1">
                          <a:latin typeface="HelveticaNeueLT Std Lt" panose="020B0403020202020204" pitchFamily="34" charset="0"/>
                        </a:rPr>
                        <a:t>14%</a:t>
                      </a:r>
                    </a:p>
                  </a:txBody>
                  <a:tcPr anchor="ctr"/>
                </a:tc>
                <a:extLst>
                  <a:ext uri="{0D108BD9-81ED-4DB2-BD59-A6C34878D82A}">
                    <a16:rowId xmlns:a16="http://schemas.microsoft.com/office/drawing/2014/main" val="3119186825"/>
                  </a:ext>
                </a:extLst>
              </a:tr>
              <a:tr h="509487">
                <a:tc>
                  <a:txBody>
                    <a:bodyPr/>
                    <a:lstStyle/>
                    <a:p>
                      <a:pPr algn="ctr"/>
                      <a:r>
                        <a:rPr lang="en-US" sz="1600" b="1">
                          <a:latin typeface="HelveticaNeueLT Std Lt" panose="020B0403020202020204" pitchFamily="34" charset="0"/>
                        </a:rPr>
                        <a:t>100%</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69%</a:t>
                      </a:r>
                    </a:p>
                  </a:txBody>
                  <a:tcPr anchor="ctr"/>
                </a:tc>
                <a:tc>
                  <a:txBody>
                    <a:bodyPr/>
                    <a:lstStyle/>
                    <a:p>
                      <a:pPr algn="ctr"/>
                      <a:r>
                        <a:rPr lang="en-US" sz="1600" b="1">
                          <a:latin typeface="HelveticaNeueLT Std Lt" panose="020B0403020202020204" pitchFamily="34" charset="0"/>
                        </a:rPr>
                        <a:t>51%</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15%</a:t>
                      </a:r>
                    </a:p>
                  </a:txBody>
                  <a:tcPr anchor="ctr"/>
                </a:tc>
                <a:extLst>
                  <a:ext uri="{0D108BD9-81ED-4DB2-BD59-A6C34878D82A}">
                    <a16:rowId xmlns:a16="http://schemas.microsoft.com/office/drawing/2014/main" val="397879825"/>
                  </a:ext>
                </a:extLst>
              </a:tr>
            </a:tbl>
          </a:graphicData>
        </a:graphic>
      </p:graphicFrame>
      <p:sp>
        <p:nvSpPr>
          <p:cNvPr id="8" name="Title 1">
            <a:extLst>
              <a:ext uri="{FF2B5EF4-FFF2-40B4-BE49-F238E27FC236}">
                <a16:creationId xmlns:a16="http://schemas.microsoft.com/office/drawing/2014/main" id="{F7DB8F76-B80D-DC87-77ED-70C8A9F2A2A6}"/>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MONTHLY REPORT</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11" name="Content Placeholder 2">
            <a:extLst>
              <a:ext uri="{FF2B5EF4-FFF2-40B4-BE49-F238E27FC236}">
                <a16:creationId xmlns:a16="http://schemas.microsoft.com/office/drawing/2014/main" id="{5D428960-FE3C-B04B-87F6-10E4E524725A}"/>
              </a:ext>
            </a:extLst>
          </p:cNvPr>
          <p:cNvSpPr txBox="1">
            <a:spLocks/>
          </p:cNvSpPr>
          <p:nvPr/>
        </p:nvSpPr>
        <p:spPr>
          <a:xfrm>
            <a:off x="126142" y="589816"/>
            <a:ext cx="867476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b="1">
                <a:solidFill>
                  <a:srgbClr val="00417C"/>
                </a:solidFill>
              </a:rPr>
              <a:t>KHALED</a:t>
            </a:r>
            <a:endParaRPr lang="en-US">
              <a:solidFill>
                <a:srgbClr val="00417C"/>
              </a:solidFill>
            </a:endParaRPr>
          </a:p>
        </p:txBody>
      </p:sp>
      <p:sp>
        <p:nvSpPr>
          <p:cNvPr id="2" name="Content Placeholder 2">
            <a:extLst>
              <a:ext uri="{FF2B5EF4-FFF2-40B4-BE49-F238E27FC236}">
                <a16:creationId xmlns:a16="http://schemas.microsoft.com/office/drawing/2014/main" id="{629E19D6-4AE8-6902-B00A-20F841681D3A}"/>
              </a:ext>
            </a:extLst>
          </p:cNvPr>
          <p:cNvSpPr txBox="1">
            <a:spLocks/>
          </p:cNvSpPr>
          <p:nvPr/>
        </p:nvSpPr>
        <p:spPr>
          <a:xfrm>
            <a:off x="439907" y="5241808"/>
            <a:ext cx="10142928" cy="11986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None/>
            </a:pPr>
            <a:r>
              <a:rPr lang="en-US" sz="2400" b="1">
                <a:solidFill>
                  <a:srgbClr val="00417C"/>
                </a:solidFill>
              </a:rPr>
              <a:t>Khaled is the lowest performer in all areas related to customer interaction.  More skills = More conversions</a:t>
            </a:r>
            <a:endParaRPr lang="en-US" sz="2400">
              <a:solidFill>
                <a:srgbClr val="00417C"/>
              </a:solidFill>
            </a:endParaRPr>
          </a:p>
        </p:txBody>
      </p:sp>
      <p:sp>
        <p:nvSpPr>
          <p:cNvPr id="3" name="Rectangle 2">
            <a:extLst>
              <a:ext uri="{FF2B5EF4-FFF2-40B4-BE49-F238E27FC236}">
                <a16:creationId xmlns:a16="http://schemas.microsoft.com/office/drawing/2014/main" id="{7D8AA074-FD7D-A7FE-6AE4-71A8569101BA}"/>
              </a:ext>
            </a:extLst>
          </p:cNvPr>
          <p:cNvSpPr/>
          <p:nvPr/>
        </p:nvSpPr>
        <p:spPr>
          <a:xfrm>
            <a:off x="1842680" y="2480980"/>
            <a:ext cx="596154"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38DC4A-3FE0-7CEE-B082-0E51002CA9B5}"/>
              </a:ext>
            </a:extLst>
          </p:cNvPr>
          <p:cNvSpPr/>
          <p:nvPr/>
        </p:nvSpPr>
        <p:spPr>
          <a:xfrm>
            <a:off x="1077153" y="2480980"/>
            <a:ext cx="738632"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D743DD-8218-D486-51B1-95FDB5228C49}"/>
              </a:ext>
            </a:extLst>
          </p:cNvPr>
          <p:cNvSpPr/>
          <p:nvPr/>
        </p:nvSpPr>
        <p:spPr>
          <a:xfrm>
            <a:off x="8432746" y="856422"/>
            <a:ext cx="2982544" cy="38388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LOWEST PERFORMER</a:t>
            </a:r>
          </a:p>
        </p:txBody>
      </p:sp>
      <p:cxnSp>
        <p:nvCxnSpPr>
          <p:cNvPr id="9" name="Straight Arrow Connector 8">
            <a:extLst>
              <a:ext uri="{FF2B5EF4-FFF2-40B4-BE49-F238E27FC236}">
                <a16:creationId xmlns:a16="http://schemas.microsoft.com/office/drawing/2014/main" id="{80748201-92F7-E6B9-D278-36F4C3C0AF78}"/>
              </a:ext>
            </a:extLst>
          </p:cNvPr>
          <p:cNvCxnSpPr>
            <a:cxnSpLocks/>
          </p:cNvCxnSpPr>
          <p:nvPr/>
        </p:nvCxnSpPr>
        <p:spPr>
          <a:xfrm flipV="1">
            <a:off x="7819465" y="1240305"/>
            <a:ext cx="551329" cy="1240675"/>
          </a:xfrm>
          <a:prstGeom prst="straightConnector1">
            <a:avLst/>
          </a:prstGeom>
          <a:ln w="825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490E3F-357D-5A7B-B5A8-30FCDD1F3003}"/>
              </a:ext>
            </a:extLst>
          </p:cNvPr>
          <p:cNvSpPr/>
          <p:nvPr/>
        </p:nvSpPr>
        <p:spPr>
          <a:xfrm>
            <a:off x="7819465" y="2480981"/>
            <a:ext cx="4273458"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2384B-98B2-1E77-E5E8-50343FC066C7}"/>
              </a:ext>
            </a:extLst>
          </p:cNvPr>
          <p:cNvSpPr/>
          <p:nvPr/>
        </p:nvSpPr>
        <p:spPr>
          <a:xfrm>
            <a:off x="7086599" y="5022479"/>
            <a:ext cx="5006323" cy="4706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03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0"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4873-7D77-2F35-E2F0-8B430637730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FCCB242-4C31-FD37-7778-5D737CD66A5B}"/>
              </a:ext>
            </a:extLst>
          </p:cNvPr>
          <p:cNvSpPr txBox="1">
            <a:spLocks/>
          </p:cNvSpPr>
          <p:nvPr/>
        </p:nvSpPr>
        <p:spPr>
          <a:xfrm>
            <a:off x="4982515" y="2936557"/>
            <a:ext cx="585909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526" fontAlgn="base">
              <a:lnSpc>
                <a:spcPct val="100000"/>
              </a:lnSpc>
              <a:spcAft>
                <a:spcPct val="0"/>
              </a:spcAft>
              <a:tabLst>
                <a:tab pos="275353" algn="l"/>
              </a:tabLst>
              <a:defRPr/>
            </a:pPr>
            <a:r>
              <a:rPr lang="en-US" sz="3200" b="1">
                <a:solidFill>
                  <a:srgbClr val="243782"/>
                </a:solidFill>
                <a:latin typeface="Arial (Headings)"/>
              </a:rPr>
              <a:t>WHAT MAKES A GREAT SALES MANAGER?</a:t>
            </a:r>
          </a:p>
        </p:txBody>
      </p:sp>
      <p:pic>
        <p:nvPicPr>
          <p:cNvPr id="8" name="Picture 7" descr="image">
            <a:extLst>
              <a:ext uri="{FF2B5EF4-FFF2-40B4-BE49-F238E27FC236}">
                <a16:creationId xmlns:a16="http://schemas.microsoft.com/office/drawing/2014/main" id="{AC2F64CD-2F65-2A7A-ACEF-C0066345B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387"/>
          <a:stretch/>
        </p:blipFill>
        <p:spPr bwMode="auto">
          <a:xfrm>
            <a:off x="0" y="0"/>
            <a:ext cx="3544570" cy="6557211"/>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6120B9-8EE2-A2E2-6063-314EF12C7F51}"/>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2</a:t>
            </a:r>
          </a:p>
        </p:txBody>
      </p:sp>
      <p:sp>
        <p:nvSpPr>
          <p:cNvPr id="2" name="TextBox 1">
            <a:extLst>
              <a:ext uri="{FF2B5EF4-FFF2-40B4-BE49-F238E27FC236}">
                <a16:creationId xmlns:a16="http://schemas.microsoft.com/office/drawing/2014/main" id="{7CB1CD78-1D15-7572-C24B-3742FF436FAA}"/>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83525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B0C87-82DC-1F21-4806-0835CFB0E66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8E5C4FC-7E2D-42DA-130E-90EC7A4C9F0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Content Placeholder 2">
            <a:extLst>
              <a:ext uri="{FF2B5EF4-FFF2-40B4-BE49-F238E27FC236}">
                <a16:creationId xmlns:a16="http://schemas.microsoft.com/office/drawing/2014/main" id="{8DE88068-42BA-152D-F854-F53E57B41FAD}"/>
              </a:ext>
            </a:extLst>
          </p:cNvPr>
          <p:cNvSpPr>
            <a:spLocks noGrp="1"/>
          </p:cNvSpPr>
          <p:nvPr>
            <p:ph idx="1"/>
          </p:nvPr>
        </p:nvSpPr>
        <p:spPr>
          <a:xfrm>
            <a:off x="575274" y="1253331"/>
            <a:ext cx="7224020" cy="4351338"/>
          </a:xfrm>
        </p:spPr>
        <p:txBody>
          <a:bodyPr>
            <a:normAutofit/>
          </a:bodyPr>
          <a:lstStyle/>
          <a:p>
            <a:pPr marL="0" indent="0">
              <a:buNone/>
            </a:pPr>
            <a:r>
              <a:rPr lang="en-US">
                <a:solidFill>
                  <a:srgbClr val="00417C"/>
                </a:solidFill>
              </a:rPr>
              <a:t>Monthly Report</a:t>
            </a:r>
          </a:p>
          <a:p>
            <a:pPr marL="0" indent="0">
              <a:buNone/>
            </a:pPr>
            <a:endParaRPr lang="en-US">
              <a:solidFill>
                <a:srgbClr val="00417C"/>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417C"/>
                </a:solidFill>
                <a:effectLst/>
                <a:uLnTx/>
                <a:uFillTx/>
                <a:latin typeface="Calibri" panose="020F0502020204030204"/>
                <a:ea typeface="+mn-ea"/>
                <a:cs typeface="+mn-cs"/>
              </a:rPr>
              <a:t>Provide a precise overview (numbers don’t lie)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417C"/>
                </a:solidFill>
                <a:effectLst/>
                <a:uLnTx/>
                <a:uFillTx/>
                <a:latin typeface="Calibri" panose="020F0502020204030204"/>
                <a:ea typeface="+mn-ea"/>
                <a:cs typeface="+mn-cs"/>
              </a:rPr>
              <a:t>Help assess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417C"/>
                </a:solidFill>
                <a:effectLst/>
                <a:uLnTx/>
                <a:uFillTx/>
                <a:latin typeface="Calibri" panose="020F0502020204030204"/>
                <a:ea typeface="+mn-ea"/>
                <a:cs typeface="+mn-cs"/>
              </a:rPr>
              <a:t>Pinpoint the red flags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417C"/>
                </a:solidFill>
                <a:effectLst/>
                <a:uLnTx/>
                <a:uFillTx/>
                <a:latin typeface="Calibri" panose="020F0502020204030204"/>
                <a:ea typeface="+mn-ea"/>
                <a:cs typeface="+mn-cs"/>
              </a:rPr>
              <a:t>Become the basis of feedback &amp; coaching</a:t>
            </a:r>
          </a:p>
          <a:p>
            <a:endParaRPr lang="en-US"/>
          </a:p>
          <a:p>
            <a:endParaRPr lang="en-US"/>
          </a:p>
          <a:p>
            <a:endParaRPr lang="en-US"/>
          </a:p>
          <a:p>
            <a:pPr lvl="0"/>
            <a:endParaRPr lang="en-US"/>
          </a:p>
          <a:p>
            <a:pPr lvl="0"/>
            <a:endParaRPr lang="en-US"/>
          </a:p>
        </p:txBody>
      </p:sp>
    </p:spTree>
    <p:custDataLst>
      <p:tags r:id="rId1"/>
    </p:custDataLst>
    <p:extLst>
      <p:ext uri="{BB962C8B-B14F-4D97-AF65-F5344CB8AC3E}">
        <p14:creationId xmlns:p14="http://schemas.microsoft.com/office/powerpoint/2010/main" val="193695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E0F77-DE4C-B122-7622-5544A13E42D7}"/>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D6902F69-0236-B45A-2C50-4B1C08A254BA}"/>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5D5BDA1C-CFA3-DD18-3313-314826F26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074A9D-294B-7D12-65C2-FAA4EADEB95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EFDC1040-A931-2944-4EDC-AC638AC2D1D0}"/>
              </a:ext>
            </a:extLst>
          </p:cNvPr>
          <p:cNvSpPr txBox="1">
            <a:spLocks/>
          </p:cNvSpPr>
          <p:nvPr/>
        </p:nvSpPr>
        <p:spPr>
          <a:xfrm>
            <a:off x="88700" y="88751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lang="en-US" sz="2400" b="1">
                <a:solidFill>
                  <a:schemeClr val="bg1"/>
                </a:solidFill>
                <a:latin typeface="Arial" panose="020B0604020202020204" pitchFamily="34" charset="0"/>
                <a:cs typeface="Arial" panose="020B0604020202020204" pitchFamily="34" charset="0"/>
              </a:rPr>
              <a:t>Analyze the Data:  Step 1 </a:t>
            </a:r>
            <a:endParaRPr kumimoji="0" lang="en-US" sz="2400" b="1" i="0" u="none" strike="noStrike" kern="1200" cap="none" spc="0" normalizeH="0" baseline="0" noProof="0">
              <a:ln>
                <a:noFill/>
              </a:ln>
              <a:solidFill>
                <a:schemeClr val="bg1"/>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932A1F85-48C2-BA40-1006-6D7FB4344A99}"/>
              </a:ext>
            </a:extLst>
          </p:cNvPr>
          <p:cNvSpPr txBox="1"/>
          <p:nvPr/>
        </p:nvSpPr>
        <p:spPr>
          <a:xfrm>
            <a:off x="1184751" y="3649683"/>
            <a:ext cx="94816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cs typeface="Arial" panose="020B0604020202020204" pitchFamily="34" charset="0"/>
              </a:rPr>
              <a:t>Using the data provided access the performance of the other Sales Executives </a:t>
            </a:r>
          </a:p>
        </p:txBody>
      </p:sp>
      <p:sp>
        <p:nvSpPr>
          <p:cNvPr id="8" name="TextBox 7">
            <a:extLst>
              <a:ext uri="{FF2B5EF4-FFF2-40B4-BE49-F238E27FC236}">
                <a16:creationId xmlns:a16="http://schemas.microsoft.com/office/drawing/2014/main" id="{CE6ABDDF-AABF-9ED0-B47A-0289B77D38F4}"/>
              </a:ext>
            </a:extLst>
          </p:cNvPr>
          <p:cNvSpPr txBox="1"/>
          <p:nvPr/>
        </p:nvSpPr>
        <p:spPr>
          <a:xfrm>
            <a:off x="1184751"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 minutes</a:t>
            </a:r>
          </a:p>
        </p:txBody>
      </p:sp>
      <p:pic>
        <p:nvPicPr>
          <p:cNvPr id="3" name="Graphic 2" descr="Hourglass 30% with solid fill">
            <a:extLst>
              <a:ext uri="{FF2B5EF4-FFF2-40B4-BE49-F238E27FC236}">
                <a16:creationId xmlns:a16="http://schemas.microsoft.com/office/drawing/2014/main" id="{27496999-6DBB-5CCB-83ED-557BF73B79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5386965"/>
            <a:ext cx="285434" cy="285434"/>
          </a:xfrm>
          <a:prstGeom prst="rect">
            <a:avLst/>
          </a:prstGeom>
        </p:spPr>
      </p:pic>
      <p:pic>
        <p:nvPicPr>
          <p:cNvPr id="7" name="Graphic 6" descr="Users with solid fill">
            <a:extLst>
              <a:ext uri="{FF2B5EF4-FFF2-40B4-BE49-F238E27FC236}">
                <a16:creationId xmlns:a16="http://schemas.microsoft.com/office/drawing/2014/main" id="{087180B4-BBF1-9AF1-8876-200FC936C3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534306"/>
            <a:ext cx="358344" cy="358344"/>
          </a:xfrm>
          <a:prstGeom prst="rect">
            <a:avLst/>
          </a:prstGeom>
        </p:spPr>
      </p:pic>
      <p:pic>
        <p:nvPicPr>
          <p:cNvPr id="12" name="Graphic 11" descr="Bullseye with solid fill">
            <a:extLst>
              <a:ext uri="{FF2B5EF4-FFF2-40B4-BE49-F238E27FC236}">
                <a16:creationId xmlns:a16="http://schemas.microsoft.com/office/drawing/2014/main" id="{2EE6620D-DE10-0C3D-5279-C26AE77EE29C}"/>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649683"/>
            <a:ext cx="390308" cy="390308"/>
          </a:xfrm>
          <a:prstGeom prst="rect">
            <a:avLst/>
          </a:prstGeom>
        </p:spPr>
      </p:pic>
      <p:sp>
        <p:nvSpPr>
          <p:cNvPr id="13" name="TextBox 12">
            <a:extLst>
              <a:ext uri="{FF2B5EF4-FFF2-40B4-BE49-F238E27FC236}">
                <a16:creationId xmlns:a16="http://schemas.microsoft.com/office/drawing/2014/main" id="{7E21D4E1-0BBD-94B5-DE01-3C29B8694FFB}"/>
              </a:ext>
            </a:extLst>
          </p:cNvPr>
          <p:cNvSpPr txBox="1"/>
          <p:nvPr/>
        </p:nvSpPr>
        <p:spPr>
          <a:xfrm>
            <a:off x="1184751" y="45427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Team</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3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745FF-3569-837C-F704-9D5D53856ACA}"/>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D9E9E568-FA8A-E7AA-5706-BAF9A9224D7A}"/>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4">
            <a:extLst>
              <a:ext uri="{FF2B5EF4-FFF2-40B4-BE49-F238E27FC236}">
                <a16:creationId xmlns:a16="http://schemas.microsoft.com/office/drawing/2014/main" id="{A145545E-B7C4-741C-258D-934D14F88E0B}"/>
              </a:ext>
            </a:extLst>
          </p:cNvPr>
          <p:cNvGraphicFramePr>
            <a:graphicFrameLocks noGrp="1"/>
          </p:cNvGraphicFramePr>
          <p:nvPr/>
        </p:nvGraphicFramePr>
        <p:xfrm>
          <a:off x="43274" y="1788457"/>
          <a:ext cx="6277278" cy="3731558"/>
        </p:xfrm>
        <a:graphic>
          <a:graphicData uri="http://schemas.openxmlformats.org/drawingml/2006/table">
            <a:tbl>
              <a:tblPr firstRow="1" bandRow="1">
                <a:tableStyleId>{5C22544A-7EE6-4342-B048-85BDC9FD1C3A}</a:tableStyleId>
              </a:tblPr>
              <a:tblGrid>
                <a:gridCol w="1002245">
                  <a:extLst>
                    <a:ext uri="{9D8B030D-6E8A-4147-A177-3AD203B41FA5}">
                      <a16:colId xmlns:a16="http://schemas.microsoft.com/office/drawing/2014/main" val="2521182922"/>
                    </a:ext>
                  </a:extLst>
                </a:gridCol>
                <a:gridCol w="783714">
                  <a:extLst>
                    <a:ext uri="{9D8B030D-6E8A-4147-A177-3AD203B41FA5}">
                      <a16:colId xmlns:a16="http://schemas.microsoft.com/office/drawing/2014/main" val="4248569749"/>
                    </a:ext>
                  </a:extLst>
                </a:gridCol>
                <a:gridCol w="618565">
                  <a:extLst>
                    <a:ext uri="{9D8B030D-6E8A-4147-A177-3AD203B41FA5}">
                      <a16:colId xmlns:a16="http://schemas.microsoft.com/office/drawing/2014/main" val="1429621071"/>
                    </a:ext>
                  </a:extLst>
                </a:gridCol>
                <a:gridCol w="605117">
                  <a:extLst>
                    <a:ext uri="{9D8B030D-6E8A-4147-A177-3AD203B41FA5}">
                      <a16:colId xmlns:a16="http://schemas.microsoft.com/office/drawing/2014/main" val="3680867551"/>
                    </a:ext>
                  </a:extLst>
                </a:gridCol>
                <a:gridCol w="564777">
                  <a:extLst>
                    <a:ext uri="{9D8B030D-6E8A-4147-A177-3AD203B41FA5}">
                      <a16:colId xmlns:a16="http://schemas.microsoft.com/office/drawing/2014/main" val="2131070373"/>
                    </a:ext>
                  </a:extLst>
                </a:gridCol>
                <a:gridCol w="584010">
                  <a:extLst>
                    <a:ext uri="{9D8B030D-6E8A-4147-A177-3AD203B41FA5}">
                      <a16:colId xmlns:a16="http://schemas.microsoft.com/office/drawing/2014/main" val="2990633369"/>
                    </a:ext>
                  </a:extLst>
                </a:gridCol>
                <a:gridCol w="729068">
                  <a:extLst>
                    <a:ext uri="{9D8B030D-6E8A-4147-A177-3AD203B41FA5}">
                      <a16:colId xmlns:a16="http://schemas.microsoft.com/office/drawing/2014/main" val="4011804212"/>
                    </a:ext>
                  </a:extLst>
                </a:gridCol>
                <a:gridCol w="694891">
                  <a:extLst>
                    <a:ext uri="{9D8B030D-6E8A-4147-A177-3AD203B41FA5}">
                      <a16:colId xmlns:a16="http://schemas.microsoft.com/office/drawing/2014/main" val="170903775"/>
                    </a:ext>
                  </a:extLst>
                </a:gridCol>
                <a:gridCol w="694891">
                  <a:extLst>
                    <a:ext uri="{9D8B030D-6E8A-4147-A177-3AD203B41FA5}">
                      <a16:colId xmlns:a16="http://schemas.microsoft.com/office/drawing/2014/main" val="1486767604"/>
                    </a:ext>
                  </a:extLst>
                </a:gridCol>
              </a:tblGrid>
              <a:tr h="675488">
                <a:tc>
                  <a:txBody>
                    <a:bodyPr/>
                    <a:lstStyle/>
                    <a:p>
                      <a:pPr algn="ctr"/>
                      <a:r>
                        <a:rPr lang="en-US" sz="1600">
                          <a:latin typeface="HelveticaNeueLT Std Lt" panose="020B0403020202020204" pitchFamily="34" charset="0"/>
                        </a:rPr>
                        <a:t>Sales Person</a:t>
                      </a:r>
                    </a:p>
                  </a:txBody>
                  <a:tcPr/>
                </a:tc>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2616143970"/>
                  </a:ext>
                </a:extLst>
              </a:tr>
              <a:tr h="509345">
                <a:tc>
                  <a:txBody>
                    <a:bodyPr/>
                    <a:lstStyle/>
                    <a:p>
                      <a:pPr algn="ctr"/>
                      <a:r>
                        <a:rPr lang="en-US" sz="1600" b="1">
                          <a:latin typeface="HelveticaNeueLT Std Lt" panose="020B0403020202020204" pitchFamily="34" charset="0"/>
                        </a:rPr>
                        <a:t>Khaled</a:t>
                      </a:r>
                    </a:p>
                  </a:txBody>
                  <a:tcPr/>
                </a:tc>
                <a:tc>
                  <a:txBody>
                    <a:bodyPr/>
                    <a:lstStyle/>
                    <a:p>
                      <a:pPr algn="ctr"/>
                      <a:r>
                        <a:rPr lang="en-US" sz="1600" b="1">
                          <a:latin typeface="HelveticaNeueLT Std Lt" panose="020B0403020202020204" pitchFamily="34" charset="0"/>
                        </a:rPr>
                        <a:t>189</a:t>
                      </a:r>
                    </a:p>
                  </a:txBody>
                  <a:tcPr/>
                </a:tc>
                <a:tc>
                  <a:txBody>
                    <a:bodyPr/>
                    <a:lstStyle/>
                    <a:p>
                      <a:pPr algn="ctr"/>
                      <a:r>
                        <a:rPr lang="en-US" sz="1600" b="1">
                          <a:latin typeface="HelveticaNeueLT Std Lt" panose="020B0403020202020204" pitchFamily="34" charset="0"/>
                        </a:rPr>
                        <a:t>80</a:t>
                      </a:r>
                    </a:p>
                  </a:txBody>
                  <a:tcPr/>
                </a:tc>
                <a:tc>
                  <a:txBody>
                    <a:bodyPr/>
                    <a:lstStyle/>
                    <a:p>
                      <a:pPr algn="ctr"/>
                      <a:r>
                        <a:rPr lang="en-US" sz="1600" b="1">
                          <a:latin typeface="HelveticaNeueLT Std Lt" panose="020B0403020202020204" pitchFamily="34" charset="0"/>
                        </a:rPr>
                        <a:t>35</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16</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12</a:t>
                      </a:r>
                    </a:p>
                  </a:txBody>
                  <a:tcPr/>
                </a:tc>
                <a:tc>
                  <a:txBody>
                    <a:bodyPr/>
                    <a:lstStyle/>
                    <a:p>
                      <a:pPr algn="ctr"/>
                      <a:r>
                        <a:rPr lang="en-US" sz="1600" b="1">
                          <a:latin typeface="HelveticaNeueLT Std Lt" panose="020B0403020202020204" pitchFamily="34" charset="0"/>
                        </a:rPr>
                        <a:t>9</a:t>
                      </a:r>
                    </a:p>
                  </a:txBody>
                  <a:tcPr/>
                </a:tc>
                <a:extLst>
                  <a:ext uri="{0D108BD9-81ED-4DB2-BD59-A6C34878D82A}">
                    <a16:rowId xmlns:a16="http://schemas.microsoft.com/office/drawing/2014/main" val="2916457067"/>
                  </a:ext>
                </a:extLst>
              </a:tr>
              <a:tr h="509345">
                <a:tc>
                  <a:txBody>
                    <a:bodyPr/>
                    <a:lstStyle/>
                    <a:p>
                      <a:pPr algn="ctr"/>
                      <a:r>
                        <a:rPr lang="en-US" sz="1600" b="1">
                          <a:latin typeface="HelveticaNeueLT Std Lt" panose="020B0403020202020204" pitchFamily="34" charset="0"/>
                        </a:rPr>
                        <a:t>Bader</a:t>
                      </a:r>
                    </a:p>
                  </a:txBody>
                  <a:tcPr/>
                </a:tc>
                <a:tc>
                  <a:txBody>
                    <a:bodyPr/>
                    <a:lstStyle/>
                    <a:p>
                      <a:pPr algn="ctr"/>
                      <a:r>
                        <a:rPr lang="en-US" sz="1600" b="1">
                          <a:latin typeface="HelveticaNeueLT Std Lt" panose="020B0403020202020204" pitchFamily="34" charset="0"/>
                        </a:rPr>
                        <a:t>132</a:t>
                      </a:r>
                    </a:p>
                  </a:txBody>
                  <a:tcPr/>
                </a:tc>
                <a:tc>
                  <a:txBody>
                    <a:bodyPr/>
                    <a:lstStyle/>
                    <a:p>
                      <a:pPr algn="ctr"/>
                      <a:r>
                        <a:rPr lang="en-US" sz="1600" b="1">
                          <a:latin typeface="HelveticaNeueLT Std Lt" panose="020B0403020202020204" pitchFamily="34" charset="0"/>
                        </a:rPr>
                        <a:t>60</a:t>
                      </a:r>
                    </a:p>
                  </a:txBody>
                  <a:tcPr/>
                </a:tc>
                <a:tc>
                  <a:txBody>
                    <a:bodyPr/>
                    <a:lstStyle/>
                    <a:p>
                      <a:pPr algn="ctr"/>
                      <a:r>
                        <a:rPr lang="en-US" sz="1600" b="1">
                          <a:latin typeface="HelveticaNeueLT Std Lt" panose="020B0403020202020204" pitchFamily="34" charset="0"/>
                        </a:rPr>
                        <a:t>42</a:t>
                      </a:r>
                    </a:p>
                  </a:txBody>
                  <a:tcPr/>
                </a:tc>
                <a:tc>
                  <a:txBody>
                    <a:bodyPr/>
                    <a:lstStyle/>
                    <a:p>
                      <a:pPr algn="ctr"/>
                      <a:r>
                        <a:rPr lang="en-US" sz="1600" b="1">
                          <a:latin typeface="HelveticaNeueLT Std Lt" panose="020B0403020202020204" pitchFamily="34" charset="0"/>
                        </a:rPr>
                        <a:t>37</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20</a:t>
                      </a:r>
                    </a:p>
                  </a:txBody>
                  <a:tcPr/>
                </a:tc>
                <a:tc>
                  <a:txBody>
                    <a:bodyPr/>
                    <a:lstStyle/>
                    <a:p>
                      <a:pPr algn="ctr"/>
                      <a:r>
                        <a:rPr lang="en-US" sz="1600" b="1">
                          <a:latin typeface="HelveticaNeueLT Std Lt" panose="020B0403020202020204" pitchFamily="34" charset="0"/>
                        </a:rPr>
                        <a:t>14</a:t>
                      </a:r>
                    </a:p>
                  </a:txBody>
                  <a:tcPr/>
                </a:tc>
                <a:tc>
                  <a:txBody>
                    <a:bodyPr/>
                    <a:lstStyle/>
                    <a:p>
                      <a:pPr algn="ctr"/>
                      <a:r>
                        <a:rPr lang="en-US" sz="1600" b="1">
                          <a:latin typeface="HelveticaNeueLT Std Lt" panose="020B0403020202020204" pitchFamily="34" charset="0"/>
                        </a:rPr>
                        <a:t>10</a:t>
                      </a:r>
                    </a:p>
                  </a:txBody>
                  <a:tcPr/>
                </a:tc>
                <a:extLst>
                  <a:ext uri="{0D108BD9-81ED-4DB2-BD59-A6C34878D82A}">
                    <a16:rowId xmlns:a16="http://schemas.microsoft.com/office/drawing/2014/main" val="875133989"/>
                  </a:ext>
                </a:extLst>
              </a:tr>
              <a:tr h="509345">
                <a:tc>
                  <a:txBody>
                    <a:bodyPr/>
                    <a:lstStyle/>
                    <a:p>
                      <a:pPr algn="ctr"/>
                      <a:r>
                        <a:rPr lang="en-US" sz="1600" b="1">
                          <a:latin typeface="HelveticaNeueLT Std Lt" panose="020B0403020202020204" pitchFamily="34" charset="0"/>
                        </a:rPr>
                        <a:t>Peter</a:t>
                      </a:r>
                    </a:p>
                  </a:txBody>
                  <a:tcPr/>
                </a:tc>
                <a:tc>
                  <a:txBody>
                    <a:bodyPr/>
                    <a:lstStyle/>
                    <a:p>
                      <a:pPr algn="ctr"/>
                      <a:r>
                        <a:rPr lang="en-US" sz="1600" b="1">
                          <a:latin typeface="HelveticaNeueLT Std Lt" panose="020B0403020202020204" pitchFamily="34" charset="0"/>
                        </a:rPr>
                        <a:t>105</a:t>
                      </a:r>
                    </a:p>
                  </a:txBody>
                  <a:tcPr/>
                </a:tc>
                <a:tc>
                  <a:txBody>
                    <a:bodyPr/>
                    <a:lstStyle/>
                    <a:p>
                      <a:pPr algn="ctr"/>
                      <a:r>
                        <a:rPr lang="en-US" sz="1600" b="1">
                          <a:latin typeface="HelveticaNeueLT Std Lt" panose="020B0403020202020204" pitchFamily="34" charset="0"/>
                        </a:rPr>
                        <a:t>70</a:t>
                      </a:r>
                    </a:p>
                  </a:txBody>
                  <a:tcPr/>
                </a:tc>
                <a:tc>
                  <a:txBody>
                    <a:bodyPr/>
                    <a:lstStyle/>
                    <a:p>
                      <a:pPr algn="ctr"/>
                      <a:r>
                        <a:rPr lang="en-US" sz="1600" b="1">
                          <a:latin typeface="HelveticaNeueLT Std Lt" panose="020B0403020202020204" pitchFamily="34" charset="0"/>
                        </a:rPr>
                        <a:t>52</a:t>
                      </a:r>
                    </a:p>
                  </a:txBody>
                  <a:tcPr/>
                </a:tc>
                <a:tc>
                  <a:txBody>
                    <a:bodyPr/>
                    <a:lstStyle/>
                    <a:p>
                      <a:pPr algn="ctr"/>
                      <a:r>
                        <a:rPr lang="en-US" sz="1600" b="1">
                          <a:latin typeface="HelveticaNeueLT Std Lt" panose="020B0403020202020204" pitchFamily="34" charset="0"/>
                        </a:rPr>
                        <a:t>43</a:t>
                      </a:r>
                    </a:p>
                  </a:txBody>
                  <a:tcPr/>
                </a:tc>
                <a:tc>
                  <a:txBody>
                    <a:bodyPr/>
                    <a:lstStyle/>
                    <a:p>
                      <a:pPr algn="ctr"/>
                      <a:r>
                        <a:rPr lang="en-US" sz="1600" b="1">
                          <a:latin typeface="HelveticaNeueLT Std Lt" panose="020B0403020202020204" pitchFamily="34" charset="0"/>
                        </a:rPr>
                        <a:t>14</a:t>
                      </a:r>
                    </a:p>
                  </a:txBody>
                  <a:tcPr/>
                </a:tc>
                <a:tc>
                  <a:txBody>
                    <a:bodyPr/>
                    <a:lstStyle/>
                    <a:p>
                      <a:pPr algn="ctr"/>
                      <a:r>
                        <a:rPr lang="en-US" sz="1600" b="1">
                          <a:latin typeface="HelveticaNeueLT Std Lt" panose="020B0403020202020204" pitchFamily="34" charset="0"/>
                        </a:rPr>
                        <a:t>19</a:t>
                      </a:r>
                    </a:p>
                  </a:txBody>
                  <a:tcPr/>
                </a:tc>
                <a:tc>
                  <a:txBody>
                    <a:bodyPr/>
                    <a:lstStyle/>
                    <a:p>
                      <a:pPr algn="ctr"/>
                      <a:r>
                        <a:rPr lang="en-US" sz="1600" b="1">
                          <a:latin typeface="HelveticaNeueLT Std Lt" panose="020B0403020202020204" pitchFamily="34" charset="0"/>
                        </a:rPr>
                        <a:t>13</a:t>
                      </a:r>
                    </a:p>
                  </a:txBody>
                  <a:tcPr/>
                </a:tc>
                <a:tc>
                  <a:txBody>
                    <a:bodyPr/>
                    <a:lstStyle/>
                    <a:p>
                      <a:pPr algn="ctr"/>
                      <a:r>
                        <a:rPr lang="en-US" sz="1600" b="1">
                          <a:latin typeface="HelveticaNeueLT Std Lt" panose="020B0403020202020204" pitchFamily="34" charset="0"/>
                        </a:rPr>
                        <a:t>11</a:t>
                      </a:r>
                    </a:p>
                  </a:txBody>
                  <a:tcPr/>
                </a:tc>
                <a:extLst>
                  <a:ext uri="{0D108BD9-81ED-4DB2-BD59-A6C34878D82A}">
                    <a16:rowId xmlns:a16="http://schemas.microsoft.com/office/drawing/2014/main" val="3668633014"/>
                  </a:ext>
                </a:extLst>
              </a:tr>
              <a:tr h="509345">
                <a:tc>
                  <a:txBody>
                    <a:bodyPr/>
                    <a:lstStyle/>
                    <a:p>
                      <a:pPr algn="ctr"/>
                      <a:r>
                        <a:rPr lang="en-US" sz="1600" b="1">
                          <a:latin typeface="HelveticaNeueLT Std Lt" panose="020B0403020202020204" pitchFamily="34" charset="0"/>
                        </a:rPr>
                        <a:t>Mark </a:t>
                      </a:r>
                    </a:p>
                  </a:txBody>
                  <a:tcPr/>
                </a:tc>
                <a:tc>
                  <a:txBody>
                    <a:bodyPr/>
                    <a:lstStyle/>
                    <a:p>
                      <a:pPr algn="ctr"/>
                      <a:r>
                        <a:rPr lang="en-US" sz="1600" b="1">
                          <a:latin typeface="HelveticaNeueLT Std Lt" panose="020B0403020202020204" pitchFamily="34" charset="0"/>
                        </a:rPr>
                        <a:t>147</a:t>
                      </a:r>
                    </a:p>
                  </a:txBody>
                  <a:tcPr/>
                </a:tc>
                <a:tc>
                  <a:txBody>
                    <a:bodyPr/>
                    <a:lstStyle/>
                    <a:p>
                      <a:pPr algn="ctr"/>
                      <a:r>
                        <a:rPr lang="en-US" sz="1600" b="1">
                          <a:latin typeface="HelveticaNeueLT Std Lt" panose="020B0403020202020204" pitchFamily="34" charset="0"/>
                        </a:rPr>
                        <a:t>50</a:t>
                      </a:r>
                    </a:p>
                  </a:txBody>
                  <a:tcPr/>
                </a:tc>
                <a:tc>
                  <a:txBody>
                    <a:bodyPr/>
                    <a:lstStyle/>
                    <a:p>
                      <a:pPr algn="ctr"/>
                      <a:r>
                        <a:rPr lang="en-US" sz="1600" b="1">
                          <a:latin typeface="HelveticaNeueLT Std Lt" panose="020B0403020202020204" pitchFamily="34" charset="0"/>
                        </a:rPr>
                        <a:t>34</a:t>
                      </a:r>
                    </a:p>
                  </a:txBody>
                  <a:tcPr/>
                </a:tc>
                <a:tc>
                  <a:txBody>
                    <a:bodyPr/>
                    <a:lstStyle/>
                    <a:p>
                      <a:pPr algn="ctr"/>
                      <a:r>
                        <a:rPr lang="en-US" sz="1600" b="1">
                          <a:latin typeface="HelveticaNeueLT Std Lt" panose="020B0403020202020204" pitchFamily="34" charset="0"/>
                        </a:rPr>
                        <a:t>21</a:t>
                      </a:r>
                    </a:p>
                  </a:txBody>
                  <a:tcPr/>
                </a:tc>
                <a:tc>
                  <a:txBody>
                    <a:bodyPr/>
                    <a:lstStyle/>
                    <a:p>
                      <a:pPr algn="ctr"/>
                      <a:r>
                        <a:rPr lang="en-US" sz="1600" b="1">
                          <a:latin typeface="HelveticaNeueLT Std Lt" panose="020B0403020202020204" pitchFamily="34" charset="0"/>
                        </a:rPr>
                        <a:t>9</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8</a:t>
                      </a:r>
                    </a:p>
                  </a:txBody>
                  <a:tcPr/>
                </a:tc>
                <a:tc>
                  <a:txBody>
                    <a:bodyPr/>
                    <a:lstStyle/>
                    <a:p>
                      <a:pPr algn="ctr"/>
                      <a:r>
                        <a:rPr lang="en-US" sz="1600" b="1">
                          <a:latin typeface="HelveticaNeueLT Std Lt" panose="020B0403020202020204" pitchFamily="34" charset="0"/>
                        </a:rPr>
                        <a:t>8</a:t>
                      </a:r>
                    </a:p>
                  </a:txBody>
                  <a:tcPr/>
                </a:tc>
                <a:extLst>
                  <a:ext uri="{0D108BD9-81ED-4DB2-BD59-A6C34878D82A}">
                    <a16:rowId xmlns:a16="http://schemas.microsoft.com/office/drawing/2014/main" val="1865927087"/>
                  </a:ext>
                </a:extLst>
              </a:tr>
              <a:tr h="509345">
                <a:tc>
                  <a:txBody>
                    <a:bodyPr/>
                    <a:lstStyle/>
                    <a:p>
                      <a:pPr algn="ctr"/>
                      <a:r>
                        <a:rPr lang="en-US" sz="1600" b="1">
                          <a:latin typeface="HelveticaNeueLT Std Lt" panose="020B0403020202020204" pitchFamily="34" charset="0"/>
                        </a:rPr>
                        <a:t>Sarah </a:t>
                      </a:r>
                    </a:p>
                  </a:txBody>
                  <a:tcPr/>
                </a:tc>
                <a:tc>
                  <a:txBody>
                    <a:bodyPr/>
                    <a:lstStyle/>
                    <a:p>
                      <a:pPr algn="ctr"/>
                      <a:r>
                        <a:rPr lang="en-US" sz="1600" b="1">
                          <a:latin typeface="HelveticaNeueLT Std Lt" panose="020B0403020202020204" pitchFamily="34" charset="0"/>
                        </a:rPr>
                        <a:t>97</a:t>
                      </a:r>
                    </a:p>
                  </a:txBody>
                  <a:tcPr/>
                </a:tc>
                <a:tc>
                  <a:txBody>
                    <a:bodyPr/>
                    <a:lstStyle/>
                    <a:p>
                      <a:pPr algn="ctr"/>
                      <a:r>
                        <a:rPr lang="en-US" sz="1600" b="1">
                          <a:latin typeface="HelveticaNeueLT Std Lt" panose="020B0403020202020204" pitchFamily="34" charset="0"/>
                        </a:rPr>
                        <a:t>35</a:t>
                      </a:r>
                    </a:p>
                  </a:txBody>
                  <a:tcPr/>
                </a:tc>
                <a:tc>
                  <a:txBody>
                    <a:bodyPr/>
                    <a:lstStyle/>
                    <a:p>
                      <a:pPr algn="ctr"/>
                      <a:r>
                        <a:rPr lang="en-US" sz="1600" b="1">
                          <a:latin typeface="HelveticaNeueLT Std Lt" panose="020B0403020202020204" pitchFamily="34" charset="0"/>
                        </a:rPr>
                        <a:t>28</a:t>
                      </a:r>
                    </a:p>
                  </a:txBody>
                  <a:tcPr/>
                </a:tc>
                <a:tc>
                  <a:txBody>
                    <a:bodyPr/>
                    <a:lstStyle/>
                    <a:p>
                      <a:pPr algn="ctr"/>
                      <a:r>
                        <a:rPr lang="en-US" sz="1600" b="1">
                          <a:latin typeface="HelveticaNeueLT Std Lt" panose="020B0403020202020204" pitchFamily="34" charset="0"/>
                        </a:rPr>
                        <a:t>15</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7</a:t>
                      </a:r>
                    </a:p>
                  </a:txBody>
                  <a:tcPr/>
                </a:tc>
                <a:tc>
                  <a:txBody>
                    <a:bodyPr/>
                    <a:lstStyle/>
                    <a:p>
                      <a:pPr algn="ctr"/>
                      <a:r>
                        <a:rPr lang="en-US" sz="1600" b="1">
                          <a:latin typeface="HelveticaNeueLT Std Lt" panose="020B0403020202020204" pitchFamily="34" charset="0"/>
                        </a:rPr>
                        <a:t>6</a:t>
                      </a:r>
                    </a:p>
                  </a:txBody>
                  <a:tcPr/>
                </a:tc>
                <a:tc>
                  <a:txBody>
                    <a:bodyPr/>
                    <a:lstStyle/>
                    <a:p>
                      <a:pPr algn="ctr"/>
                      <a:r>
                        <a:rPr lang="en-US" sz="1600" b="1">
                          <a:latin typeface="HelveticaNeueLT Std Lt" panose="020B0403020202020204" pitchFamily="34" charset="0"/>
                        </a:rPr>
                        <a:t>5</a:t>
                      </a:r>
                    </a:p>
                  </a:txBody>
                  <a:tcPr/>
                </a:tc>
                <a:extLst>
                  <a:ext uri="{0D108BD9-81ED-4DB2-BD59-A6C34878D82A}">
                    <a16:rowId xmlns:a16="http://schemas.microsoft.com/office/drawing/2014/main" val="3119186825"/>
                  </a:ext>
                </a:extLst>
              </a:tr>
              <a:tr h="509345">
                <a:tc>
                  <a:txBody>
                    <a:bodyPr/>
                    <a:lstStyle/>
                    <a:p>
                      <a:pPr algn="ctr"/>
                      <a:r>
                        <a:rPr lang="en-US" sz="1600" b="1">
                          <a:latin typeface="HelveticaNeueLT Std Lt" panose="020B0403020202020204" pitchFamily="34" charset="0"/>
                        </a:rPr>
                        <a:t>Totals</a:t>
                      </a:r>
                    </a:p>
                  </a:txBody>
                  <a:tcPr/>
                </a:tc>
                <a:tc>
                  <a:txBody>
                    <a:bodyPr/>
                    <a:lstStyle/>
                    <a:p>
                      <a:pPr algn="ctr"/>
                      <a:r>
                        <a:rPr lang="en-US" sz="1600" b="1">
                          <a:latin typeface="HelveticaNeueLT Std Lt" panose="020B0403020202020204" pitchFamily="34" charset="0"/>
                        </a:rPr>
                        <a:t>670 </a:t>
                      </a:r>
                    </a:p>
                  </a:txBody>
                  <a:tcPr/>
                </a:tc>
                <a:tc>
                  <a:txBody>
                    <a:bodyPr/>
                    <a:lstStyle/>
                    <a:p>
                      <a:pPr algn="ctr"/>
                      <a:r>
                        <a:rPr lang="en-US" sz="1600" b="1">
                          <a:latin typeface="HelveticaNeueLT Std Lt" panose="020B0403020202020204" pitchFamily="34" charset="0"/>
                        </a:rPr>
                        <a:t>295</a:t>
                      </a:r>
                    </a:p>
                  </a:txBody>
                  <a:tcPr/>
                </a:tc>
                <a:tc>
                  <a:txBody>
                    <a:bodyPr/>
                    <a:lstStyle/>
                    <a:p>
                      <a:pPr algn="ctr"/>
                      <a:r>
                        <a:rPr lang="en-US" sz="1600" b="1">
                          <a:latin typeface="HelveticaNeueLT Std Lt" panose="020B0403020202020204" pitchFamily="34" charset="0"/>
                        </a:rPr>
                        <a:t>205</a:t>
                      </a:r>
                    </a:p>
                  </a:txBody>
                  <a:tcPr/>
                </a:tc>
                <a:tc>
                  <a:txBody>
                    <a:bodyPr/>
                    <a:lstStyle/>
                    <a:p>
                      <a:pPr algn="ctr"/>
                      <a:r>
                        <a:rPr lang="en-US" sz="1600" b="1">
                          <a:latin typeface="HelveticaNeueLT Std Lt" panose="020B0403020202020204" pitchFamily="34" charset="0"/>
                        </a:rPr>
                        <a:t>151</a:t>
                      </a:r>
                    </a:p>
                  </a:txBody>
                  <a:tcPr/>
                </a:tc>
                <a:tc>
                  <a:txBody>
                    <a:bodyPr/>
                    <a:lstStyle/>
                    <a:p>
                      <a:pPr algn="ctr"/>
                      <a:r>
                        <a:rPr lang="en-US" sz="1600" b="1">
                          <a:latin typeface="HelveticaNeueLT Std Lt" panose="020B0403020202020204" pitchFamily="34" charset="0"/>
                        </a:rPr>
                        <a:t>54</a:t>
                      </a:r>
                    </a:p>
                  </a:txBody>
                  <a:tcPr/>
                </a:tc>
                <a:tc>
                  <a:txBody>
                    <a:bodyPr/>
                    <a:lstStyle/>
                    <a:p>
                      <a:pPr algn="ctr"/>
                      <a:r>
                        <a:rPr lang="en-US" sz="1600" b="1">
                          <a:latin typeface="HelveticaNeueLT Std Lt" panose="020B0403020202020204" pitchFamily="34" charset="0"/>
                        </a:rPr>
                        <a:t>69</a:t>
                      </a:r>
                    </a:p>
                  </a:txBody>
                  <a:tcPr/>
                </a:tc>
                <a:tc>
                  <a:txBody>
                    <a:bodyPr/>
                    <a:lstStyle/>
                    <a:p>
                      <a:pPr algn="ctr"/>
                      <a:r>
                        <a:rPr lang="en-US" sz="1600" b="1">
                          <a:latin typeface="HelveticaNeueLT Std Lt" panose="020B0403020202020204" pitchFamily="34" charset="0"/>
                        </a:rPr>
                        <a:t>53</a:t>
                      </a:r>
                    </a:p>
                  </a:txBody>
                  <a:tcPr/>
                </a:tc>
                <a:tc>
                  <a:txBody>
                    <a:bodyPr/>
                    <a:lstStyle/>
                    <a:p>
                      <a:pPr algn="ctr"/>
                      <a:r>
                        <a:rPr lang="en-US" sz="1600" b="1">
                          <a:latin typeface="HelveticaNeueLT Std Lt" panose="020B0403020202020204" pitchFamily="34" charset="0"/>
                        </a:rPr>
                        <a:t>43</a:t>
                      </a:r>
                    </a:p>
                  </a:txBody>
                  <a:tcPr/>
                </a:tc>
                <a:extLst>
                  <a:ext uri="{0D108BD9-81ED-4DB2-BD59-A6C34878D82A}">
                    <a16:rowId xmlns:a16="http://schemas.microsoft.com/office/drawing/2014/main" val="397879825"/>
                  </a:ext>
                </a:extLst>
              </a:tr>
            </a:tbl>
          </a:graphicData>
        </a:graphic>
      </p:graphicFrame>
      <p:graphicFrame>
        <p:nvGraphicFramePr>
          <p:cNvPr id="6" name="Table 4">
            <a:extLst>
              <a:ext uri="{FF2B5EF4-FFF2-40B4-BE49-F238E27FC236}">
                <a16:creationId xmlns:a16="http://schemas.microsoft.com/office/drawing/2014/main" id="{AF9D5E1C-2C1E-3A7A-A6EE-0440D8B194F6}"/>
              </a:ext>
            </a:extLst>
          </p:cNvPr>
          <p:cNvGraphicFramePr>
            <a:graphicFrameLocks noGrp="1"/>
          </p:cNvGraphicFramePr>
          <p:nvPr/>
        </p:nvGraphicFramePr>
        <p:xfrm>
          <a:off x="6302162" y="1792636"/>
          <a:ext cx="5790762" cy="3731559"/>
        </p:xfrm>
        <a:graphic>
          <a:graphicData uri="http://schemas.openxmlformats.org/drawingml/2006/table">
            <a:tbl>
              <a:tblPr firstRow="1" bandRow="1">
                <a:tableStyleId>{5C22544A-7EE6-4342-B048-85BDC9FD1C3A}</a:tableStyleId>
              </a:tblPr>
              <a:tblGrid>
                <a:gridCol w="786216">
                  <a:extLst>
                    <a:ext uri="{9D8B030D-6E8A-4147-A177-3AD203B41FA5}">
                      <a16:colId xmlns:a16="http://schemas.microsoft.com/office/drawing/2014/main" val="1924917511"/>
                    </a:ext>
                  </a:extLst>
                </a:gridCol>
                <a:gridCol w="726141">
                  <a:extLst>
                    <a:ext uri="{9D8B030D-6E8A-4147-A177-3AD203B41FA5}">
                      <a16:colId xmlns:a16="http://schemas.microsoft.com/office/drawing/2014/main" val="1360764475"/>
                    </a:ext>
                  </a:extLst>
                </a:gridCol>
                <a:gridCol w="597285">
                  <a:extLst>
                    <a:ext uri="{9D8B030D-6E8A-4147-A177-3AD203B41FA5}">
                      <a16:colId xmlns:a16="http://schemas.microsoft.com/office/drawing/2014/main" val="3338619339"/>
                    </a:ext>
                  </a:extLst>
                </a:gridCol>
                <a:gridCol w="745586">
                  <a:extLst>
                    <a:ext uri="{9D8B030D-6E8A-4147-A177-3AD203B41FA5}">
                      <a16:colId xmlns:a16="http://schemas.microsoft.com/office/drawing/2014/main" val="2990633369"/>
                    </a:ext>
                  </a:extLst>
                </a:gridCol>
                <a:gridCol w="731120">
                  <a:extLst>
                    <a:ext uri="{9D8B030D-6E8A-4147-A177-3AD203B41FA5}">
                      <a16:colId xmlns:a16="http://schemas.microsoft.com/office/drawing/2014/main" val="4011804212"/>
                    </a:ext>
                  </a:extLst>
                </a:gridCol>
                <a:gridCol w="724091">
                  <a:extLst>
                    <a:ext uri="{9D8B030D-6E8A-4147-A177-3AD203B41FA5}">
                      <a16:colId xmlns:a16="http://schemas.microsoft.com/office/drawing/2014/main" val="1486767604"/>
                    </a:ext>
                  </a:extLst>
                </a:gridCol>
                <a:gridCol w="752210">
                  <a:extLst>
                    <a:ext uri="{9D8B030D-6E8A-4147-A177-3AD203B41FA5}">
                      <a16:colId xmlns:a16="http://schemas.microsoft.com/office/drawing/2014/main" val="917374980"/>
                    </a:ext>
                  </a:extLst>
                </a:gridCol>
                <a:gridCol w="728113">
                  <a:extLst>
                    <a:ext uri="{9D8B030D-6E8A-4147-A177-3AD203B41FA5}">
                      <a16:colId xmlns:a16="http://schemas.microsoft.com/office/drawing/2014/main" val="2992053531"/>
                    </a:ext>
                  </a:extLst>
                </a:gridCol>
              </a:tblGrid>
              <a:tr h="674637">
                <a:tc>
                  <a:txBody>
                    <a:bodyPr/>
                    <a:lstStyle/>
                    <a:p>
                      <a:pPr algn="ctr"/>
                      <a:r>
                        <a:rPr lang="en-US" sz="1600">
                          <a:latin typeface="HelveticaNeueLT Std Lt" panose="020B0403020202020204" pitchFamily="34" charset="0"/>
                        </a:rPr>
                        <a:t>Hot Leads</a:t>
                      </a:r>
                    </a:p>
                  </a:txBody>
                  <a:tcPr>
                    <a:solidFill>
                      <a:schemeClr val="tx1"/>
                    </a:solidFill>
                  </a:tcPr>
                </a:tc>
                <a:tc>
                  <a:txBody>
                    <a:bodyPr/>
                    <a:lstStyle/>
                    <a:p>
                      <a:pPr algn="ctr"/>
                      <a:r>
                        <a:rPr lang="en-US" sz="1600">
                          <a:latin typeface="HelveticaNeueLT Std Lt" panose="020B0403020202020204" pitchFamily="34" charset="0"/>
                        </a:rPr>
                        <a:t>Opp</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VPS</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TD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QU   %</a:t>
                      </a:r>
                    </a:p>
                  </a:txBody>
                  <a:tcPr>
                    <a:solidFill>
                      <a:schemeClr val="tx1"/>
                    </a:solidFill>
                  </a:tcPr>
                </a:tc>
                <a:tc>
                  <a:txBody>
                    <a:bodyPr/>
                    <a:lstStyle/>
                    <a:p>
                      <a:pPr algn="ctr"/>
                      <a:r>
                        <a:rPr lang="en-US" sz="1600">
                          <a:latin typeface="HelveticaNeueLT Std Lt" panose="020B0403020202020204" pitchFamily="34" charset="0"/>
                        </a:rPr>
                        <a:t>SF </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ORD</a:t>
                      </a:r>
                    </a:p>
                    <a:p>
                      <a:pPr algn="ctr"/>
                      <a:r>
                        <a:rPr lang="en-US" sz="1600">
                          <a:latin typeface="HelveticaNeueLT Std Lt" panose="020B0403020202020204" pitchFamily="34" charset="0"/>
                        </a:rPr>
                        <a:t>%</a:t>
                      </a:r>
                    </a:p>
                  </a:txBody>
                  <a:tcPr>
                    <a:solidFill>
                      <a:schemeClr val="tx1"/>
                    </a:solidFill>
                  </a:tcPr>
                </a:tc>
                <a:tc>
                  <a:txBody>
                    <a:bodyPr/>
                    <a:lstStyle/>
                    <a:p>
                      <a:pPr algn="ctr"/>
                      <a:r>
                        <a:rPr lang="en-US" sz="1600">
                          <a:latin typeface="HelveticaNeueLT Std Lt" panose="020B0403020202020204" pitchFamily="34" charset="0"/>
                        </a:rPr>
                        <a:t>Inv </a:t>
                      </a:r>
                    </a:p>
                    <a:p>
                      <a:pPr algn="ctr"/>
                      <a:r>
                        <a:rPr lang="en-US" sz="1600">
                          <a:latin typeface="HelveticaNeueLT Std Lt" panose="020B0403020202020204" pitchFamily="34" charset="0"/>
                        </a:rPr>
                        <a:t>%</a:t>
                      </a:r>
                    </a:p>
                  </a:txBody>
                  <a:tcPr>
                    <a:solidFill>
                      <a:schemeClr val="tx1"/>
                    </a:solidFill>
                  </a:tcPr>
                </a:tc>
                <a:extLst>
                  <a:ext uri="{0D108BD9-81ED-4DB2-BD59-A6C34878D82A}">
                    <a16:rowId xmlns:a16="http://schemas.microsoft.com/office/drawing/2014/main" val="2616143970"/>
                  </a:ext>
                </a:extLst>
              </a:tr>
              <a:tr h="509487">
                <a:tc>
                  <a:txBody>
                    <a:bodyPr/>
                    <a:lstStyle/>
                    <a:p>
                      <a:pPr algn="ctr"/>
                      <a:r>
                        <a:rPr lang="en-US" sz="1600" b="1">
                          <a:latin typeface="HelveticaNeueLT Std Lt" panose="020B0403020202020204" pitchFamily="34" charset="0"/>
                        </a:rPr>
                        <a:t>28%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11%</a:t>
                      </a:r>
                    </a:p>
                  </a:txBody>
                  <a:tcPr anchor="ctr"/>
                </a:tc>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11%</a:t>
                      </a:r>
                    </a:p>
                  </a:txBody>
                  <a:tcPr anchor="ctr"/>
                </a:tc>
                <a:extLst>
                  <a:ext uri="{0D108BD9-81ED-4DB2-BD59-A6C34878D82A}">
                    <a16:rowId xmlns:a16="http://schemas.microsoft.com/office/drawing/2014/main" val="2916457067"/>
                  </a:ext>
                </a:extLst>
              </a:tr>
              <a:tr h="509487">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45%</a:t>
                      </a:r>
                    </a:p>
                  </a:txBody>
                  <a:tcPr anchor="ctr"/>
                </a:tc>
                <a:tc>
                  <a:txBody>
                    <a:bodyPr/>
                    <a:lstStyle/>
                    <a:p>
                      <a:pPr algn="ctr"/>
                      <a:r>
                        <a:rPr lang="en-US" sz="1600" b="1">
                          <a:latin typeface="HelveticaNeueLT Std Lt" panose="020B0403020202020204" pitchFamily="34" charset="0"/>
                        </a:rPr>
                        <a:t>70%</a:t>
                      </a:r>
                    </a:p>
                  </a:txBody>
                  <a:tcPr anchor="ctr"/>
                </a:tc>
                <a:tc>
                  <a:txBody>
                    <a:bodyPr/>
                    <a:lstStyle/>
                    <a:p>
                      <a:pPr algn="ctr"/>
                      <a:r>
                        <a:rPr lang="en-US" sz="1600" b="1">
                          <a:latin typeface="HelveticaNeueLT Std Lt" panose="020B0403020202020204" pitchFamily="34" charset="0"/>
                        </a:rPr>
                        <a:t>88%</a:t>
                      </a:r>
                    </a:p>
                  </a:txBody>
                  <a:tcPr anchor="ctr"/>
                </a:tc>
                <a:tc>
                  <a:txBody>
                    <a:bodyPr/>
                    <a:lstStyle/>
                    <a:p>
                      <a:pPr algn="ctr"/>
                      <a:r>
                        <a:rPr lang="en-US" sz="1600" b="1">
                          <a:latin typeface="HelveticaNeueLT Std Lt" panose="020B0403020202020204" pitchFamily="34" charset="0"/>
                        </a:rPr>
                        <a:t>25%</a:t>
                      </a:r>
                    </a:p>
                  </a:txBody>
                  <a:tcPr anchor="ctr"/>
                </a:tc>
                <a:tc>
                  <a:txBody>
                    <a:bodyPr/>
                    <a:lstStyle/>
                    <a:p>
                      <a:pPr algn="ctr"/>
                      <a:r>
                        <a:rPr lang="en-US" sz="1600" b="1">
                          <a:latin typeface="HelveticaNeueLT Std Lt" panose="020B0403020202020204" pitchFamily="34" charset="0"/>
                        </a:rPr>
                        <a:t>33%</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875133989"/>
                  </a:ext>
                </a:extLst>
              </a:tr>
              <a:tr h="509487">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67%</a:t>
                      </a:r>
                    </a:p>
                  </a:txBody>
                  <a:tcPr anchor="ctr"/>
                </a:tc>
                <a:tc>
                  <a:txBody>
                    <a:bodyPr/>
                    <a:lstStyle/>
                    <a:p>
                      <a:pPr algn="ctr"/>
                      <a:r>
                        <a:rPr lang="en-US" sz="1600" b="1">
                          <a:latin typeface="HelveticaNeueLT Std Lt" panose="020B0403020202020204" pitchFamily="34" charset="0"/>
                        </a:rPr>
                        <a:t>74%</a:t>
                      </a:r>
                    </a:p>
                  </a:txBody>
                  <a:tcPr anchor="ctr"/>
                </a:tc>
                <a:tc>
                  <a:txBody>
                    <a:bodyPr/>
                    <a:lstStyle/>
                    <a:p>
                      <a:pPr algn="ctr"/>
                      <a:r>
                        <a:rPr lang="en-US" sz="1600" b="1">
                          <a:latin typeface="HelveticaNeueLT Std Lt" panose="020B0403020202020204" pitchFamily="34" charset="0"/>
                        </a:rPr>
                        <a:t>75%</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27%</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3668633014"/>
                  </a:ext>
                </a:extLst>
              </a:tr>
              <a:tr h="509487">
                <a:tc>
                  <a:txBody>
                    <a:bodyPr/>
                    <a:lstStyle/>
                    <a:p>
                      <a:pPr algn="ctr"/>
                      <a:r>
                        <a:rPr lang="en-US" sz="1600" b="1">
                          <a:latin typeface="HelveticaNeueLT Std Lt" panose="020B0403020202020204" pitchFamily="34" charset="0"/>
                        </a:rPr>
                        <a:t>21%</a:t>
                      </a:r>
                    </a:p>
                  </a:txBody>
                  <a:tcPr anchor="ctr"/>
                </a:tc>
                <a:tc>
                  <a:txBody>
                    <a:bodyPr/>
                    <a:lstStyle/>
                    <a:p>
                      <a:pPr algn="ctr"/>
                      <a:r>
                        <a:rPr lang="en-US" sz="1600" b="1">
                          <a:latin typeface="HelveticaNeueLT Std Lt" panose="020B0403020202020204" pitchFamily="34" charset="0"/>
                        </a:rPr>
                        <a:t>34%</a:t>
                      </a:r>
                    </a:p>
                  </a:txBody>
                  <a:tcPr anchor="ctr"/>
                </a:tc>
                <a:tc>
                  <a:txBody>
                    <a:bodyPr/>
                    <a:lstStyle/>
                    <a:p>
                      <a:pPr algn="ctr"/>
                      <a:r>
                        <a:rPr lang="en-US" sz="1600" b="1">
                          <a:latin typeface="HelveticaNeueLT Std Lt" panose="020B0403020202020204" pitchFamily="34" charset="0"/>
                        </a:rPr>
                        <a:t>68%</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14%</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16%</a:t>
                      </a:r>
                    </a:p>
                  </a:txBody>
                  <a:tcPr anchor="ctr"/>
                </a:tc>
                <a:extLst>
                  <a:ext uri="{0D108BD9-81ED-4DB2-BD59-A6C34878D82A}">
                    <a16:rowId xmlns:a16="http://schemas.microsoft.com/office/drawing/2014/main" val="1865927087"/>
                  </a:ext>
                </a:extLst>
              </a:tr>
              <a:tr h="509487">
                <a:tc>
                  <a:txBody>
                    <a:bodyPr/>
                    <a:lstStyle/>
                    <a:p>
                      <a:pPr algn="ctr"/>
                      <a:r>
                        <a:rPr lang="en-US" sz="1600" b="1">
                          <a:latin typeface="HelveticaNeueLT Std Lt" panose="020B0403020202020204" pitchFamily="34" charset="0"/>
                        </a:rPr>
                        <a:t>15%</a:t>
                      </a:r>
                    </a:p>
                  </a:txBody>
                  <a:tcPr anchor="ctr"/>
                </a:tc>
                <a:tc>
                  <a:txBody>
                    <a:bodyPr/>
                    <a:lstStyle/>
                    <a:p>
                      <a:pPr algn="ctr"/>
                      <a:r>
                        <a:rPr lang="en-US" sz="1600" b="1">
                          <a:latin typeface="HelveticaNeueLT Std Lt" panose="020B0403020202020204" pitchFamily="34" charset="0"/>
                        </a:rPr>
                        <a:t>36%</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42%</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20%</a:t>
                      </a:r>
                    </a:p>
                  </a:txBody>
                  <a:tcPr anchor="ctr"/>
                </a:tc>
                <a:tc>
                  <a:txBody>
                    <a:bodyPr/>
                    <a:lstStyle/>
                    <a:p>
                      <a:pPr algn="ctr"/>
                      <a:r>
                        <a:rPr lang="en-US" sz="1600" b="1">
                          <a:latin typeface="HelveticaNeueLT Std Lt" panose="020B0403020202020204" pitchFamily="34" charset="0"/>
                        </a:rPr>
                        <a:t>17%</a:t>
                      </a:r>
                    </a:p>
                  </a:txBody>
                  <a:tcPr anchor="ctr"/>
                </a:tc>
                <a:tc>
                  <a:txBody>
                    <a:bodyPr/>
                    <a:lstStyle/>
                    <a:p>
                      <a:pPr algn="ctr"/>
                      <a:r>
                        <a:rPr lang="en-US" sz="1600" b="1">
                          <a:latin typeface="HelveticaNeueLT Std Lt" panose="020B0403020202020204" pitchFamily="34" charset="0"/>
                        </a:rPr>
                        <a:t>14%</a:t>
                      </a:r>
                    </a:p>
                  </a:txBody>
                  <a:tcPr anchor="ctr"/>
                </a:tc>
                <a:extLst>
                  <a:ext uri="{0D108BD9-81ED-4DB2-BD59-A6C34878D82A}">
                    <a16:rowId xmlns:a16="http://schemas.microsoft.com/office/drawing/2014/main" val="3119186825"/>
                  </a:ext>
                </a:extLst>
              </a:tr>
              <a:tr h="509487">
                <a:tc>
                  <a:txBody>
                    <a:bodyPr/>
                    <a:lstStyle/>
                    <a:p>
                      <a:pPr algn="ctr"/>
                      <a:r>
                        <a:rPr lang="en-US" sz="1600" b="1">
                          <a:latin typeface="HelveticaNeueLT Std Lt" panose="020B0403020202020204" pitchFamily="34" charset="0"/>
                        </a:rPr>
                        <a:t>100%</a:t>
                      </a:r>
                    </a:p>
                  </a:txBody>
                  <a:tcPr anchor="ctr"/>
                </a:tc>
                <a:tc>
                  <a:txBody>
                    <a:bodyPr/>
                    <a:lstStyle/>
                    <a:p>
                      <a:pPr algn="ctr"/>
                      <a:r>
                        <a:rPr lang="en-US" sz="1600" b="1">
                          <a:latin typeface="HelveticaNeueLT Std Lt" panose="020B0403020202020204" pitchFamily="34" charset="0"/>
                        </a:rPr>
                        <a:t>44%</a:t>
                      </a:r>
                    </a:p>
                  </a:txBody>
                  <a:tcPr anchor="ctr"/>
                </a:tc>
                <a:tc>
                  <a:txBody>
                    <a:bodyPr/>
                    <a:lstStyle/>
                    <a:p>
                      <a:pPr algn="ctr"/>
                      <a:r>
                        <a:rPr lang="en-US" sz="1600" b="1">
                          <a:latin typeface="HelveticaNeueLT Std Lt" panose="020B0403020202020204" pitchFamily="34" charset="0"/>
                        </a:rPr>
                        <a:t>69%</a:t>
                      </a:r>
                    </a:p>
                  </a:txBody>
                  <a:tcPr anchor="ctr"/>
                </a:tc>
                <a:tc>
                  <a:txBody>
                    <a:bodyPr/>
                    <a:lstStyle/>
                    <a:p>
                      <a:pPr algn="ctr"/>
                      <a:r>
                        <a:rPr lang="en-US" sz="1600" b="1">
                          <a:latin typeface="HelveticaNeueLT Std Lt" panose="020B0403020202020204" pitchFamily="34" charset="0"/>
                        </a:rPr>
                        <a:t>51%</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23%</a:t>
                      </a:r>
                    </a:p>
                  </a:txBody>
                  <a:tcPr anchor="ctr"/>
                </a:tc>
                <a:tc>
                  <a:txBody>
                    <a:bodyPr/>
                    <a:lstStyle/>
                    <a:p>
                      <a:pPr algn="ctr"/>
                      <a:r>
                        <a:rPr lang="en-US" sz="1600" b="1">
                          <a:latin typeface="HelveticaNeueLT Std Lt" panose="020B0403020202020204" pitchFamily="34" charset="0"/>
                        </a:rPr>
                        <a:t>18%</a:t>
                      </a:r>
                    </a:p>
                  </a:txBody>
                  <a:tcPr anchor="ctr"/>
                </a:tc>
                <a:tc>
                  <a:txBody>
                    <a:bodyPr/>
                    <a:lstStyle/>
                    <a:p>
                      <a:pPr algn="ctr"/>
                      <a:r>
                        <a:rPr lang="en-US" sz="1600" b="1">
                          <a:latin typeface="HelveticaNeueLT Std Lt" panose="020B0403020202020204" pitchFamily="34" charset="0"/>
                        </a:rPr>
                        <a:t>15%</a:t>
                      </a:r>
                    </a:p>
                  </a:txBody>
                  <a:tcPr anchor="ctr"/>
                </a:tc>
                <a:extLst>
                  <a:ext uri="{0D108BD9-81ED-4DB2-BD59-A6C34878D82A}">
                    <a16:rowId xmlns:a16="http://schemas.microsoft.com/office/drawing/2014/main" val="397879825"/>
                  </a:ext>
                </a:extLst>
              </a:tr>
            </a:tbl>
          </a:graphicData>
        </a:graphic>
      </p:graphicFrame>
      <p:sp>
        <p:nvSpPr>
          <p:cNvPr id="8" name="Title 1">
            <a:extLst>
              <a:ext uri="{FF2B5EF4-FFF2-40B4-BE49-F238E27FC236}">
                <a16:creationId xmlns:a16="http://schemas.microsoft.com/office/drawing/2014/main" id="{0150AB80-1CCF-15D4-42AA-2CC10BF1E5D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WEEKLY REPORT</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11" name="Content Placeholder 2">
            <a:extLst>
              <a:ext uri="{FF2B5EF4-FFF2-40B4-BE49-F238E27FC236}">
                <a16:creationId xmlns:a16="http://schemas.microsoft.com/office/drawing/2014/main" id="{C3749A0E-5BAA-1E3B-D3C5-DB17B19FC984}"/>
              </a:ext>
            </a:extLst>
          </p:cNvPr>
          <p:cNvSpPr txBox="1">
            <a:spLocks/>
          </p:cNvSpPr>
          <p:nvPr/>
        </p:nvSpPr>
        <p:spPr>
          <a:xfrm>
            <a:off x="126142" y="589816"/>
            <a:ext cx="8674768"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b="1">
                <a:solidFill>
                  <a:srgbClr val="00417C"/>
                </a:solidFill>
              </a:rPr>
              <a:t>Monthly Report (Example):  February 2025</a:t>
            </a:r>
            <a:endParaRPr lang="en-US">
              <a:solidFill>
                <a:srgbClr val="00417C"/>
              </a:solidFill>
            </a:endParaRPr>
          </a:p>
        </p:txBody>
      </p:sp>
    </p:spTree>
    <p:extLst>
      <p:ext uri="{BB962C8B-B14F-4D97-AF65-F5344CB8AC3E}">
        <p14:creationId xmlns:p14="http://schemas.microsoft.com/office/powerpoint/2010/main" val="62790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64C4B-C78F-3AEF-7FED-897D7A7283D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57A141F2-13ED-4489-827A-72B2DF1180C4}"/>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643E4F72-AACE-FEA9-0D31-F32AE23D4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20AC79-DE92-525E-0318-38BCA4048222}"/>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AF1C75DE-3C4B-8CE9-40FF-9346088B162C}"/>
              </a:ext>
            </a:extLst>
          </p:cNvPr>
          <p:cNvSpPr txBox="1">
            <a:spLocks/>
          </p:cNvSpPr>
          <p:nvPr/>
        </p:nvSpPr>
        <p:spPr>
          <a:xfrm>
            <a:off x="88700" y="88751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lang="en-US" sz="2400" b="1">
                <a:solidFill>
                  <a:schemeClr val="bg1"/>
                </a:solidFill>
                <a:latin typeface="Arial" panose="020B0604020202020204" pitchFamily="34" charset="0"/>
                <a:cs typeface="Arial" panose="020B0604020202020204" pitchFamily="34" charset="0"/>
              </a:rPr>
              <a:t>Analyze the Data:  Step 2 </a:t>
            </a:r>
            <a:endParaRPr kumimoji="0" lang="en-US" sz="2400" b="1" i="0" u="none" strike="noStrike" kern="1200" cap="none" spc="0" normalizeH="0" baseline="0" noProof="0">
              <a:ln>
                <a:noFill/>
              </a:ln>
              <a:solidFill>
                <a:schemeClr val="bg1"/>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9C3EF418-C8A0-85A5-C3D2-76840048F8E5}"/>
              </a:ext>
            </a:extLst>
          </p:cNvPr>
          <p:cNvSpPr txBox="1"/>
          <p:nvPr/>
        </p:nvSpPr>
        <p:spPr>
          <a:xfrm>
            <a:off x="1184751" y="3649683"/>
            <a:ext cx="948165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cs typeface="Arial" panose="020B0604020202020204" pitchFamily="34" charset="0"/>
              </a:rPr>
              <a:t>Based on your assessment of the Sales Executives performance, select one and outline how you will improve their performance</a:t>
            </a:r>
          </a:p>
        </p:txBody>
      </p:sp>
      <p:sp>
        <p:nvSpPr>
          <p:cNvPr id="8" name="TextBox 7">
            <a:extLst>
              <a:ext uri="{FF2B5EF4-FFF2-40B4-BE49-F238E27FC236}">
                <a16:creationId xmlns:a16="http://schemas.microsoft.com/office/drawing/2014/main" id="{F9C765DE-9156-BF79-4BED-3DDDC52DB578}"/>
              </a:ext>
            </a:extLst>
          </p:cNvPr>
          <p:cNvSpPr txBox="1"/>
          <p:nvPr/>
        </p:nvSpPr>
        <p:spPr>
          <a:xfrm>
            <a:off x="1184751"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 minutes</a:t>
            </a:r>
          </a:p>
        </p:txBody>
      </p:sp>
      <p:pic>
        <p:nvPicPr>
          <p:cNvPr id="3" name="Graphic 2" descr="Hourglass 30% with solid fill">
            <a:extLst>
              <a:ext uri="{FF2B5EF4-FFF2-40B4-BE49-F238E27FC236}">
                <a16:creationId xmlns:a16="http://schemas.microsoft.com/office/drawing/2014/main" id="{F7643244-3CA9-A079-8914-C81F4B253C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5386965"/>
            <a:ext cx="285434" cy="285434"/>
          </a:xfrm>
          <a:prstGeom prst="rect">
            <a:avLst/>
          </a:prstGeom>
        </p:spPr>
      </p:pic>
      <p:pic>
        <p:nvPicPr>
          <p:cNvPr id="7" name="Graphic 6" descr="Users with solid fill">
            <a:extLst>
              <a:ext uri="{FF2B5EF4-FFF2-40B4-BE49-F238E27FC236}">
                <a16:creationId xmlns:a16="http://schemas.microsoft.com/office/drawing/2014/main" id="{0A18A16D-777D-F047-B12D-EE7B4763EC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534306"/>
            <a:ext cx="358344" cy="358344"/>
          </a:xfrm>
          <a:prstGeom prst="rect">
            <a:avLst/>
          </a:prstGeom>
        </p:spPr>
      </p:pic>
      <p:pic>
        <p:nvPicPr>
          <p:cNvPr id="12" name="Graphic 11" descr="Bullseye with solid fill">
            <a:extLst>
              <a:ext uri="{FF2B5EF4-FFF2-40B4-BE49-F238E27FC236}">
                <a16:creationId xmlns:a16="http://schemas.microsoft.com/office/drawing/2014/main" id="{1313C941-D889-983C-86AE-838A58603AE9}"/>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649683"/>
            <a:ext cx="390308" cy="390308"/>
          </a:xfrm>
          <a:prstGeom prst="rect">
            <a:avLst/>
          </a:prstGeom>
        </p:spPr>
      </p:pic>
      <p:sp>
        <p:nvSpPr>
          <p:cNvPr id="13" name="TextBox 12">
            <a:extLst>
              <a:ext uri="{FF2B5EF4-FFF2-40B4-BE49-F238E27FC236}">
                <a16:creationId xmlns:a16="http://schemas.microsoft.com/office/drawing/2014/main" id="{CA28E216-2017-1142-85B9-48ABCACE18E2}"/>
              </a:ext>
            </a:extLst>
          </p:cNvPr>
          <p:cNvSpPr txBox="1"/>
          <p:nvPr/>
        </p:nvSpPr>
        <p:spPr>
          <a:xfrm>
            <a:off x="1184751" y="45427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Team</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97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71049-C3F8-2895-2B59-31C66813A6C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B2CA0A6-F1DA-DE9C-7D8E-82E2828D89C7}"/>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Content Placeholder 2">
            <a:extLst>
              <a:ext uri="{FF2B5EF4-FFF2-40B4-BE49-F238E27FC236}">
                <a16:creationId xmlns:a16="http://schemas.microsoft.com/office/drawing/2014/main" id="{6691EFEC-321D-7AEF-BE56-43E9313D896E}"/>
              </a:ext>
            </a:extLst>
          </p:cNvPr>
          <p:cNvSpPr>
            <a:spLocks noGrp="1"/>
          </p:cNvSpPr>
          <p:nvPr>
            <p:ph idx="1"/>
          </p:nvPr>
        </p:nvSpPr>
        <p:spPr>
          <a:xfrm>
            <a:off x="526944" y="1253331"/>
            <a:ext cx="7224020" cy="4351338"/>
          </a:xfrm>
        </p:spPr>
        <p:txBody>
          <a:bodyPr>
            <a:normAutofit/>
          </a:bodyPr>
          <a:lstStyle/>
          <a:p>
            <a:pPr marL="0" indent="0">
              <a:buNone/>
            </a:pPr>
            <a:r>
              <a:rPr lang="en-US" sz="2400">
                <a:solidFill>
                  <a:srgbClr val="00417C"/>
                </a:solidFill>
              </a:rPr>
              <a:t>Monthly Report</a:t>
            </a:r>
          </a:p>
          <a:p>
            <a:pPr marL="0" indent="0">
              <a:buNone/>
            </a:pPr>
            <a:endParaRPr lang="en-US" sz="2400">
              <a:solidFill>
                <a:srgbClr val="00417C"/>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rPr>
              <a:t>There may be many reasons for low performance figures, don’t assume that it is a short coming of the Sales Consultant.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417C"/>
                </a:solidFill>
                <a:effectLst/>
                <a:uLnTx/>
                <a:uFillTx/>
                <a:latin typeface="Calibri" panose="020F0502020204030204"/>
                <a:ea typeface="+mn-ea"/>
                <a:cs typeface="+mn-cs"/>
              </a:rPr>
              <a:t>How we can deal with theses and other issues, will be covered in greater detail,  in the follow up course.</a:t>
            </a:r>
          </a:p>
          <a:p>
            <a:endParaRPr lang="en-US"/>
          </a:p>
          <a:p>
            <a:endParaRPr lang="en-US"/>
          </a:p>
          <a:p>
            <a:endParaRPr lang="en-US"/>
          </a:p>
          <a:p>
            <a:pPr lvl="0"/>
            <a:endParaRPr lang="en-US"/>
          </a:p>
          <a:p>
            <a:pPr lvl="0"/>
            <a:endParaRPr lang="en-US"/>
          </a:p>
        </p:txBody>
      </p:sp>
    </p:spTree>
    <p:custDataLst>
      <p:tags r:id="rId1"/>
    </p:custDataLst>
    <p:extLst>
      <p:ext uri="{BB962C8B-B14F-4D97-AF65-F5344CB8AC3E}">
        <p14:creationId xmlns:p14="http://schemas.microsoft.com/office/powerpoint/2010/main" val="151168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1E1EA-795B-28FB-0A66-520A923AC6B7}"/>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77B5A896-0A01-D92E-3425-33713061397A}"/>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2D66B378-79A3-E63F-DA79-15A400922ACA}"/>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DATA SOURCES</a:t>
            </a:r>
            <a:endParaRPr kumimoji="0" lang="en-US" sz="1800" b="1" i="0" u="none" strike="noStrike" kern="1200" cap="none" spc="0" normalizeH="0" baseline="0" noProof="0">
              <a:ln>
                <a:noFill/>
              </a:ln>
              <a:solidFill>
                <a:srgbClr val="005BAA"/>
              </a:solidFill>
              <a:effectLst/>
              <a:uLnTx/>
              <a:uFillTx/>
              <a:latin typeface="Arial (Headings)"/>
            </a:endParaRPr>
          </a:p>
        </p:txBody>
      </p:sp>
      <p:pic>
        <p:nvPicPr>
          <p:cNvPr id="5" name="Picture 4">
            <a:extLst>
              <a:ext uri="{FF2B5EF4-FFF2-40B4-BE49-F238E27FC236}">
                <a16:creationId xmlns:a16="http://schemas.microsoft.com/office/drawing/2014/main" id="{E591C25D-DE55-4C5D-3EB3-C82B152DBC7E}"/>
              </a:ext>
            </a:extLst>
          </p:cNvPr>
          <p:cNvPicPr>
            <a:picLocks noChangeAspect="1"/>
          </p:cNvPicPr>
          <p:nvPr/>
        </p:nvPicPr>
        <p:blipFill>
          <a:blip r:embed="rId3"/>
          <a:srcRect b="65736"/>
          <a:stretch/>
        </p:blipFill>
        <p:spPr>
          <a:xfrm>
            <a:off x="423582" y="1647674"/>
            <a:ext cx="10199594" cy="1613247"/>
          </a:xfrm>
          <a:prstGeom prst="rect">
            <a:avLst/>
          </a:prstGeom>
        </p:spPr>
      </p:pic>
      <p:sp>
        <p:nvSpPr>
          <p:cNvPr id="17" name="Rectangle 16">
            <a:extLst>
              <a:ext uri="{FF2B5EF4-FFF2-40B4-BE49-F238E27FC236}">
                <a16:creationId xmlns:a16="http://schemas.microsoft.com/office/drawing/2014/main" id="{09750539-D258-A425-C17C-4D0238F0A067}"/>
              </a:ext>
            </a:extLst>
          </p:cNvPr>
          <p:cNvSpPr/>
          <p:nvPr/>
        </p:nvSpPr>
        <p:spPr>
          <a:xfrm>
            <a:off x="5244353" y="2608739"/>
            <a:ext cx="558053" cy="5244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C603D0F-90D3-CA28-2CCD-68AC37C9FE96}"/>
              </a:ext>
            </a:extLst>
          </p:cNvPr>
          <p:cNvSpPr/>
          <p:nvPr/>
        </p:nvSpPr>
        <p:spPr>
          <a:xfrm>
            <a:off x="6369424" y="2608739"/>
            <a:ext cx="432546" cy="5244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491CC4B-2E61-833A-5430-CB4ECA8CEF72}"/>
              </a:ext>
            </a:extLst>
          </p:cNvPr>
          <p:cNvSpPr/>
          <p:nvPr/>
        </p:nvSpPr>
        <p:spPr>
          <a:xfrm>
            <a:off x="8283386" y="2608738"/>
            <a:ext cx="432546" cy="5244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A1FC3-64E2-EF6F-9660-E546E7FCF054}"/>
              </a:ext>
            </a:extLst>
          </p:cNvPr>
          <p:cNvSpPr/>
          <p:nvPr/>
        </p:nvSpPr>
        <p:spPr>
          <a:xfrm>
            <a:off x="7234517" y="2608738"/>
            <a:ext cx="350743" cy="5244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62FABE7-DB2A-F389-CBEE-318E4C86559D}"/>
              </a:ext>
            </a:extLst>
          </p:cNvPr>
          <p:cNvCxnSpPr>
            <a:cxnSpLocks/>
            <a:stCxn id="17" idx="2"/>
          </p:cNvCxnSpPr>
          <p:nvPr/>
        </p:nvCxnSpPr>
        <p:spPr>
          <a:xfrm flipH="1">
            <a:off x="5040740" y="3133174"/>
            <a:ext cx="482640" cy="7709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EF43DD-46EA-EFF3-BD31-A9EBF34FE2A6}"/>
              </a:ext>
            </a:extLst>
          </p:cNvPr>
          <p:cNvCxnSpPr>
            <a:cxnSpLocks/>
          </p:cNvCxnSpPr>
          <p:nvPr/>
        </p:nvCxnSpPr>
        <p:spPr>
          <a:xfrm flipH="1">
            <a:off x="6231926" y="3140060"/>
            <a:ext cx="358704" cy="764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885632-5135-B620-67F7-52C51F99FAAB}"/>
              </a:ext>
            </a:extLst>
          </p:cNvPr>
          <p:cNvCxnSpPr>
            <a:cxnSpLocks/>
          </p:cNvCxnSpPr>
          <p:nvPr/>
        </p:nvCxnSpPr>
        <p:spPr>
          <a:xfrm>
            <a:off x="7409888" y="3136616"/>
            <a:ext cx="788336" cy="7675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1E1AA3-5983-831D-5132-6FEAB00C5C32}"/>
              </a:ext>
            </a:extLst>
          </p:cNvPr>
          <p:cNvCxnSpPr>
            <a:cxnSpLocks/>
          </p:cNvCxnSpPr>
          <p:nvPr/>
        </p:nvCxnSpPr>
        <p:spPr>
          <a:xfrm>
            <a:off x="8532159" y="3136616"/>
            <a:ext cx="316006" cy="7675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9F1BB427-144D-B3B6-AFCB-CB5225A5BED9}"/>
              </a:ext>
            </a:extLst>
          </p:cNvPr>
          <p:cNvSpPr txBox="1">
            <a:spLocks/>
          </p:cNvSpPr>
          <p:nvPr/>
        </p:nvSpPr>
        <p:spPr>
          <a:xfrm>
            <a:off x="423582" y="452757"/>
            <a:ext cx="9055331"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sz="2400" b="1">
                <a:solidFill>
                  <a:srgbClr val="00417C"/>
                </a:solidFill>
              </a:rPr>
              <a:t>Power BI produces much of the data you need to manage your team</a:t>
            </a:r>
            <a:endParaRPr lang="en-US" sz="2400">
              <a:solidFill>
                <a:srgbClr val="00417C"/>
              </a:solidFill>
            </a:endParaRPr>
          </a:p>
        </p:txBody>
      </p:sp>
      <p:graphicFrame>
        <p:nvGraphicFramePr>
          <p:cNvPr id="2" name="Table 1">
            <a:extLst>
              <a:ext uri="{FF2B5EF4-FFF2-40B4-BE49-F238E27FC236}">
                <a16:creationId xmlns:a16="http://schemas.microsoft.com/office/drawing/2014/main" id="{60BAD9F4-51D1-EC88-F1A7-64B6460629CD}"/>
              </a:ext>
            </a:extLst>
          </p:cNvPr>
          <p:cNvGraphicFramePr>
            <a:graphicFrameLocks noGrp="1"/>
          </p:cNvGraphicFramePr>
          <p:nvPr>
            <p:extLst>
              <p:ext uri="{D42A27DB-BD31-4B8C-83A1-F6EECF244321}">
                <p14:modId xmlns:p14="http://schemas.microsoft.com/office/powerpoint/2010/main" val="1508914160"/>
              </p:ext>
            </p:extLst>
          </p:nvPr>
        </p:nvGraphicFramePr>
        <p:xfrm>
          <a:off x="3948180" y="3904138"/>
          <a:ext cx="5275033" cy="1184833"/>
        </p:xfrm>
        <a:graphic>
          <a:graphicData uri="http://schemas.openxmlformats.org/drawingml/2006/table">
            <a:tbl>
              <a:tblPr firstRow="1" bandRow="1">
                <a:tableStyleId>{5C22544A-7EE6-4342-B048-85BDC9FD1C3A}</a:tableStyleId>
              </a:tblPr>
              <a:tblGrid>
                <a:gridCol w="783714">
                  <a:extLst>
                    <a:ext uri="{9D8B030D-6E8A-4147-A177-3AD203B41FA5}">
                      <a16:colId xmlns:a16="http://schemas.microsoft.com/office/drawing/2014/main" val="596320675"/>
                    </a:ext>
                  </a:extLst>
                </a:gridCol>
                <a:gridCol w="618565">
                  <a:extLst>
                    <a:ext uri="{9D8B030D-6E8A-4147-A177-3AD203B41FA5}">
                      <a16:colId xmlns:a16="http://schemas.microsoft.com/office/drawing/2014/main" val="1685363099"/>
                    </a:ext>
                  </a:extLst>
                </a:gridCol>
                <a:gridCol w="605117">
                  <a:extLst>
                    <a:ext uri="{9D8B030D-6E8A-4147-A177-3AD203B41FA5}">
                      <a16:colId xmlns:a16="http://schemas.microsoft.com/office/drawing/2014/main" val="4089506814"/>
                    </a:ext>
                  </a:extLst>
                </a:gridCol>
                <a:gridCol w="564777">
                  <a:extLst>
                    <a:ext uri="{9D8B030D-6E8A-4147-A177-3AD203B41FA5}">
                      <a16:colId xmlns:a16="http://schemas.microsoft.com/office/drawing/2014/main" val="2748035476"/>
                    </a:ext>
                  </a:extLst>
                </a:gridCol>
                <a:gridCol w="584010">
                  <a:extLst>
                    <a:ext uri="{9D8B030D-6E8A-4147-A177-3AD203B41FA5}">
                      <a16:colId xmlns:a16="http://schemas.microsoft.com/office/drawing/2014/main" val="2081152024"/>
                    </a:ext>
                  </a:extLst>
                </a:gridCol>
                <a:gridCol w="729068">
                  <a:extLst>
                    <a:ext uri="{9D8B030D-6E8A-4147-A177-3AD203B41FA5}">
                      <a16:colId xmlns:a16="http://schemas.microsoft.com/office/drawing/2014/main" val="1221048772"/>
                    </a:ext>
                  </a:extLst>
                </a:gridCol>
                <a:gridCol w="694891">
                  <a:extLst>
                    <a:ext uri="{9D8B030D-6E8A-4147-A177-3AD203B41FA5}">
                      <a16:colId xmlns:a16="http://schemas.microsoft.com/office/drawing/2014/main" val="2372731379"/>
                    </a:ext>
                  </a:extLst>
                </a:gridCol>
                <a:gridCol w="694891">
                  <a:extLst>
                    <a:ext uri="{9D8B030D-6E8A-4147-A177-3AD203B41FA5}">
                      <a16:colId xmlns:a16="http://schemas.microsoft.com/office/drawing/2014/main" val="3904705870"/>
                    </a:ext>
                  </a:extLst>
                </a:gridCol>
              </a:tblGrid>
              <a:tr h="675488">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305911940"/>
                  </a:ext>
                </a:extLst>
              </a:tr>
              <a:tr h="509345">
                <a:tc>
                  <a:txBody>
                    <a:bodyPr/>
                    <a:lstStyle/>
                    <a:p>
                      <a:pPr algn="ctr"/>
                      <a:r>
                        <a:rPr lang="en-US" sz="1600" b="1">
                          <a:latin typeface="HelveticaNeueLT Std Lt" panose="020B0403020202020204" pitchFamily="34" charset="0"/>
                        </a:rPr>
                        <a:t>189</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35</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12</a:t>
                      </a:r>
                    </a:p>
                  </a:txBody>
                  <a:tcPr anchor="ctr"/>
                </a:tc>
                <a:tc>
                  <a:txBody>
                    <a:bodyPr/>
                    <a:lstStyle/>
                    <a:p>
                      <a:pPr algn="ctr"/>
                      <a:r>
                        <a:rPr lang="en-US" sz="1600" b="1">
                          <a:latin typeface="HelveticaNeueLT Std Lt" panose="020B0403020202020204" pitchFamily="34" charset="0"/>
                        </a:rPr>
                        <a:t>9</a:t>
                      </a:r>
                    </a:p>
                  </a:txBody>
                  <a:tcPr anchor="ctr"/>
                </a:tc>
                <a:extLst>
                  <a:ext uri="{0D108BD9-81ED-4DB2-BD59-A6C34878D82A}">
                    <a16:rowId xmlns:a16="http://schemas.microsoft.com/office/drawing/2014/main" val="1194629917"/>
                  </a:ext>
                </a:extLst>
              </a:tr>
            </a:tbl>
          </a:graphicData>
        </a:graphic>
      </p:graphicFrame>
      <p:sp>
        <p:nvSpPr>
          <p:cNvPr id="9" name="Rectangle 8">
            <a:extLst>
              <a:ext uri="{FF2B5EF4-FFF2-40B4-BE49-F238E27FC236}">
                <a16:creationId xmlns:a16="http://schemas.microsoft.com/office/drawing/2014/main" id="{FCB12DF6-6424-FCC8-0082-F80E78716A3C}"/>
              </a:ext>
            </a:extLst>
          </p:cNvPr>
          <p:cNvSpPr/>
          <p:nvPr/>
        </p:nvSpPr>
        <p:spPr>
          <a:xfrm>
            <a:off x="3557431" y="2608737"/>
            <a:ext cx="350744" cy="5244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2A1620C-B1F6-BA95-B5C2-E6674A21D74A}"/>
              </a:ext>
            </a:extLst>
          </p:cNvPr>
          <p:cNvCxnSpPr>
            <a:cxnSpLocks/>
          </p:cNvCxnSpPr>
          <p:nvPr/>
        </p:nvCxnSpPr>
        <p:spPr>
          <a:xfrm>
            <a:off x="3748369" y="3133172"/>
            <a:ext cx="592353" cy="7709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340C11-4AB7-982B-DA24-A1A9AA6F8D19}"/>
              </a:ext>
            </a:extLst>
          </p:cNvPr>
          <p:cNvSpPr/>
          <p:nvPr/>
        </p:nvSpPr>
        <p:spPr>
          <a:xfrm>
            <a:off x="3975341" y="3904138"/>
            <a:ext cx="731463" cy="11848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ED4ADB-17F0-7CE9-4A96-2E918D834331}"/>
              </a:ext>
            </a:extLst>
          </p:cNvPr>
          <p:cNvSpPr/>
          <p:nvPr/>
        </p:nvSpPr>
        <p:spPr>
          <a:xfrm>
            <a:off x="4766181" y="3904138"/>
            <a:ext cx="561989" cy="11848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25A6FA-AF00-A97F-05CE-2C0E39584CCD}"/>
              </a:ext>
            </a:extLst>
          </p:cNvPr>
          <p:cNvSpPr/>
          <p:nvPr/>
        </p:nvSpPr>
        <p:spPr>
          <a:xfrm>
            <a:off x="5965287" y="3911024"/>
            <a:ext cx="561989" cy="11848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99FBDD-FA47-F9A3-59ED-32C9E2C4AA08}"/>
              </a:ext>
            </a:extLst>
          </p:cNvPr>
          <p:cNvSpPr/>
          <p:nvPr/>
        </p:nvSpPr>
        <p:spPr>
          <a:xfrm>
            <a:off x="7843316" y="3911023"/>
            <a:ext cx="675395" cy="11848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73E36BD-6DCA-CF9E-E34A-A75E8B8A0668}"/>
              </a:ext>
            </a:extLst>
          </p:cNvPr>
          <p:cNvSpPr/>
          <p:nvPr/>
        </p:nvSpPr>
        <p:spPr>
          <a:xfrm>
            <a:off x="8546500" y="3911023"/>
            <a:ext cx="675395" cy="11848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95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32" grpId="0" animBg="1"/>
      <p:bldP spid="47" grpId="0"/>
      <p:bldP spid="9" grpId="0" animBg="1"/>
      <p:bldP spid="12" grpId="0" animBg="1"/>
      <p:bldP spid="13" grpId="0" animBg="1"/>
      <p:bldP spid="14" grpId="0" animBg="1"/>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58E07-5224-667B-8F70-BC6208EE75ED}"/>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1C0D1D3D-9C66-EBC8-37B5-34FF31FE82A3}"/>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610A9131-C5B3-B747-4422-584CB61C2B91}"/>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DATA SOURCES</a:t>
            </a:r>
            <a:endParaRPr kumimoji="0" lang="en-US" sz="1800" b="1" i="0" u="none" strike="noStrike" kern="1200" cap="none" spc="0" normalizeH="0" baseline="0" noProof="0">
              <a:ln>
                <a:noFill/>
              </a:ln>
              <a:solidFill>
                <a:srgbClr val="005BAA"/>
              </a:solidFill>
              <a:effectLst/>
              <a:uLnTx/>
              <a:uFillTx/>
              <a:latin typeface="Arial (Headings)"/>
            </a:endParaRPr>
          </a:p>
        </p:txBody>
      </p:sp>
      <p:pic>
        <p:nvPicPr>
          <p:cNvPr id="5" name="Picture 4">
            <a:extLst>
              <a:ext uri="{FF2B5EF4-FFF2-40B4-BE49-F238E27FC236}">
                <a16:creationId xmlns:a16="http://schemas.microsoft.com/office/drawing/2014/main" id="{D118CCEF-B484-81C2-F653-FD39204BEE5B}"/>
              </a:ext>
            </a:extLst>
          </p:cNvPr>
          <p:cNvPicPr>
            <a:picLocks noChangeAspect="1"/>
          </p:cNvPicPr>
          <p:nvPr/>
        </p:nvPicPr>
        <p:blipFill>
          <a:blip r:embed="rId3"/>
          <a:srcRect b="65736"/>
          <a:stretch/>
        </p:blipFill>
        <p:spPr>
          <a:xfrm>
            <a:off x="423582" y="1647674"/>
            <a:ext cx="10199594" cy="1613247"/>
          </a:xfrm>
          <a:prstGeom prst="rect">
            <a:avLst/>
          </a:prstGeom>
        </p:spPr>
      </p:pic>
      <p:sp>
        <p:nvSpPr>
          <p:cNvPr id="47" name="Content Placeholder 2">
            <a:extLst>
              <a:ext uri="{FF2B5EF4-FFF2-40B4-BE49-F238E27FC236}">
                <a16:creationId xmlns:a16="http://schemas.microsoft.com/office/drawing/2014/main" id="{145F54B7-8DDF-9FDA-1F86-0958571C7ED5}"/>
              </a:ext>
            </a:extLst>
          </p:cNvPr>
          <p:cNvSpPr txBox="1">
            <a:spLocks/>
          </p:cNvSpPr>
          <p:nvPr/>
        </p:nvSpPr>
        <p:spPr>
          <a:xfrm>
            <a:off x="423582" y="452757"/>
            <a:ext cx="9055331"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sz="2400" b="1">
                <a:solidFill>
                  <a:srgbClr val="00417C"/>
                </a:solidFill>
              </a:rPr>
              <a:t>But it doesn’t provide everything</a:t>
            </a:r>
            <a:endParaRPr lang="en-US" sz="2400">
              <a:solidFill>
                <a:srgbClr val="00417C"/>
              </a:solidFill>
            </a:endParaRPr>
          </a:p>
        </p:txBody>
      </p:sp>
      <p:graphicFrame>
        <p:nvGraphicFramePr>
          <p:cNvPr id="2" name="Table 1">
            <a:extLst>
              <a:ext uri="{FF2B5EF4-FFF2-40B4-BE49-F238E27FC236}">
                <a16:creationId xmlns:a16="http://schemas.microsoft.com/office/drawing/2014/main" id="{6A7C5D3B-033D-954C-D7EF-ACC688C263FD}"/>
              </a:ext>
            </a:extLst>
          </p:cNvPr>
          <p:cNvGraphicFramePr>
            <a:graphicFrameLocks noGrp="1"/>
          </p:cNvGraphicFramePr>
          <p:nvPr/>
        </p:nvGraphicFramePr>
        <p:xfrm>
          <a:off x="3948180" y="3904138"/>
          <a:ext cx="5275033" cy="1184833"/>
        </p:xfrm>
        <a:graphic>
          <a:graphicData uri="http://schemas.openxmlformats.org/drawingml/2006/table">
            <a:tbl>
              <a:tblPr firstRow="1" bandRow="1">
                <a:tableStyleId>{5C22544A-7EE6-4342-B048-85BDC9FD1C3A}</a:tableStyleId>
              </a:tblPr>
              <a:tblGrid>
                <a:gridCol w="783714">
                  <a:extLst>
                    <a:ext uri="{9D8B030D-6E8A-4147-A177-3AD203B41FA5}">
                      <a16:colId xmlns:a16="http://schemas.microsoft.com/office/drawing/2014/main" val="596320675"/>
                    </a:ext>
                  </a:extLst>
                </a:gridCol>
                <a:gridCol w="618565">
                  <a:extLst>
                    <a:ext uri="{9D8B030D-6E8A-4147-A177-3AD203B41FA5}">
                      <a16:colId xmlns:a16="http://schemas.microsoft.com/office/drawing/2014/main" val="1685363099"/>
                    </a:ext>
                  </a:extLst>
                </a:gridCol>
                <a:gridCol w="605117">
                  <a:extLst>
                    <a:ext uri="{9D8B030D-6E8A-4147-A177-3AD203B41FA5}">
                      <a16:colId xmlns:a16="http://schemas.microsoft.com/office/drawing/2014/main" val="4089506814"/>
                    </a:ext>
                  </a:extLst>
                </a:gridCol>
                <a:gridCol w="564777">
                  <a:extLst>
                    <a:ext uri="{9D8B030D-6E8A-4147-A177-3AD203B41FA5}">
                      <a16:colId xmlns:a16="http://schemas.microsoft.com/office/drawing/2014/main" val="2748035476"/>
                    </a:ext>
                  </a:extLst>
                </a:gridCol>
                <a:gridCol w="584010">
                  <a:extLst>
                    <a:ext uri="{9D8B030D-6E8A-4147-A177-3AD203B41FA5}">
                      <a16:colId xmlns:a16="http://schemas.microsoft.com/office/drawing/2014/main" val="2081152024"/>
                    </a:ext>
                  </a:extLst>
                </a:gridCol>
                <a:gridCol w="729068">
                  <a:extLst>
                    <a:ext uri="{9D8B030D-6E8A-4147-A177-3AD203B41FA5}">
                      <a16:colId xmlns:a16="http://schemas.microsoft.com/office/drawing/2014/main" val="1221048772"/>
                    </a:ext>
                  </a:extLst>
                </a:gridCol>
                <a:gridCol w="694891">
                  <a:extLst>
                    <a:ext uri="{9D8B030D-6E8A-4147-A177-3AD203B41FA5}">
                      <a16:colId xmlns:a16="http://schemas.microsoft.com/office/drawing/2014/main" val="2372731379"/>
                    </a:ext>
                  </a:extLst>
                </a:gridCol>
                <a:gridCol w="694891">
                  <a:extLst>
                    <a:ext uri="{9D8B030D-6E8A-4147-A177-3AD203B41FA5}">
                      <a16:colId xmlns:a16="http://schemas.microsoft.com/office/drawing/2014/main" val="3904705870"/>
                    </a:ext>
                  </a:extLst>
                </a:gridCol>
              </a:tblGrid>
              <a:tr h="675488">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305911940"/>
                  </a:ext>
                </a:extLst>
              </a:tr>
              <a:tr h="509345">
                <a:tc>
                  <a:txBody>
                    <a:bodyPr/>
                    <a:lstStyle/>
                    <a:p>
                      <a:pPr algn="ctr"/>
                      <a:r>
                        <a:rPr lang="en-US" sz="1600" b="1">
                          <a:latin typeface="HelveticaNeueLT Std Lt" panose="020B0403020202020204" pitchFamily="34" charset="0"/>
                        </a:rPr>
                        <a:t>189</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35</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12</a:t>
                      </a:r>
                    </a:p>
                  </a:txBody>
                  <a:tcPr anchor="ctr"/>
                </a:tc>
                <a:tc>
                  <a:txBody>
                    <a:bodyPr/>
                    <a:lstStyle/>
                    <a:p>
                      <a:pPr algn="ctr"/>
                      <a:r>
                        <a:rPr lang="en-US" sz="1600" b="1">
                          <a:latin typeface="HelveticaNeueLT Std Lt" panose="020B0403020202020204" pitchFamily="34" charset="0"/>
                        </a:rPr>
                        <a:t>9</a:t>
                      </a:r>
                    </a:p>
                  </a:txBody>
                  <a:tcPr anchor="ctr"/>
                </a:tc>
                <a:extLst>
                  <a:ext uri="{0D108BD9-81ED-4DB2-BD59-A6C34878D82A}">
                    <a16:rowId xmlns:a16="http://schemas.microsoft.com/office/drawing/2014/main" val="1194629917"/>
                  </a:ext>
                </a:extLst>
              </a:tr>
            </a:tbl>
          </a:graphicData>
        </a:graphic>
      </p:graphicFrame>
      <p:sp>
        <p:nvSpPr>
          <p:cNvPr id="25" name="Rectangle 24">
            <a:extLst>
              <a:ext uri="{FF2B5EF4-FFF2-40B4-BE49-F238E27FC236}">
                <a16:creationId xmlns:a16="http://schemas.microsoft.com/office/drawing/2014/main" id="{4271D0BE-6B92-C1B3-41EB-916359737DA8}"/>
              </a:ext>
            </a:extLst>
          </p:cNvPr>
          <p:cNvSpPr/>
          <p:nvPr/>
        </p:nvSpPr>
        <p:spPr>
          <a:xfrm>
            <a:off x="5358651" y="3931403"/>
            <a:ext cx="605119" cy="11575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8566B1-CAAC-9F35-04E5-CE18E7CF4AB8}"/>
              </a:ext>
            </a:extLst>
          </p:cNvPr>
          <p:cNvSpPr/>
          <p:nvPr/>
        </p:nvSpPr>
        <p:spPr>
          <a:xfrm>
            <a:off x="6535271" y="3931403"/>
            <a:ext cx="555811" cy="11575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6FFBB0-4646-26ED-014F-807EFB1D86CD}"/>
              </a:ext>
            </a:extLst>
          </p:cNvPr>
          <p:cNvSpPr/>
          <p:nvPr/>
        </p:nvSpPr>
        <p:spPr>
          <a:xfrm>
            <a:off x="7122460" y="3931403"/>
            <a:ext cx="690281" cy="11575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6C718B5-9C58-A04A-6FB2-DF08B8463B56}"/>
              </a:ext>
            </a:extLst>
          </p:cNvPr>
          <p:cNvSpPr txBox="1">
            <a:spLocks/>
          </p:cNvSpPr>
          <p:nvPr/>
        </p:nvSpPr>
        <p:spPr>
          <a:xfrm>
            <a:off x="4381935" y="4819287"/>
            <a:ext cx="4862481" cy="1266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sz="2400" b="1">
                <a:solidFill>
                  <a:srgbClr val="00417C"/>
                </a:solidFill>
              </a:rPr>
              <a:t>Where can you get this data from?</a:t>
            </a:r>
            <a:endParaRPr lang="en-US" sz="2400">
              <a:solidFill>
                <a:srgbClr val="00417C"/>
              </a:solidFill>
            </a:endParaRPr>
          </a:p>
        </p:txBody>
      </p:sp>
    </p:spTree>
    <p:extLst>
      <p:ext uri="{BB962C8B-B14F-4D97-AF65-F5344CB8AC3E}">
        <p14:creationId xmlns:p14="http://schemas.microsoft.com/office/powerpoint/2010/main" val="64549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5" grpId="0" animBg="1"/>
      <p:bldP spid="3" grpId="0" animBg="1"/>
      <p:bldP spid="6" grpId="0" animBg="1"/>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A426F-EF6F-C2D5-A9AE-73FE6111C710}"/>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9A38AC10-9888-0C1C-1064-FCCEA6722C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B27BC638-B985-ED2B-E30F-86CF70BAD17E}"/>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DATA SOURCES</a:t>
            </a:r>
            <a:endParaRPr kumimoji="0" lang="en-US" sz="1800" b="1" i="0" u="none" strike="noStrike" kern="1200" cap="none" spc="0" normalizeH="0" baseline="0" noProof="0">
              <a:ln>
                <a:noFill/>
              </a:ln>
              <a:solidFill>
                <a:srgbClr val="005BAA"/>
              </a:solidFill>
              <a:effectLst/>
              <a:uLnTx/>
              <a:uFillTx/>
              <a:latin typeface="Arial (Headings)"/>
            </a:endParaRPr>
          </a:p>
        </p:txBody>
      </p:sp>
      <p:pic>
        <p:nvPicPr>
          <p:cNvPr id="5" name="Picture 4">
            <a:extLst>
              <a:ext uri="{FF2B5EF4-FFF2-40B4-BE49-F238E27FC236}">
                <a16:creationId xmlns:a16="http://schemas.microsoft.com/office/drawing/2014/main" id="{886148F1-6480-0D94-4D06-4C5AD5C3D36F}"/>
              </a:ext>
            </a:extLst>
          </p:cNvPr>
          <p:cNvPicPr>
            <a:picLocks noChangeAspect="1"/>
          </p:cNvPicPr>
          <p:nvPr/>
        </p:nvPicPr>
        <p:blipFill>
          <a:blip r:embed="rId3"/>
          <a:srcRect b="65736"/>
          <a:stretch/>
        </p:blipFill>
        <p:spPr>
          <a:xfrm>
            <a:off x="423582" y="1647674"/>
            <a:ext cx="10199594" cy="1613247"/>
          </a:xfrm>
          <a:prstGeom prst="rect">
            <a:avLst/>
          </a:prstGeom>
        </p:spPr>
      </p:pic>
      <p:sp>
        <p:nvSpPr>
          <p:cNvPr id="47" name="Content Placeholder 2">
            <a:extLst>
              <a:ext uri="{FF2B5EF4-FFF2-40B4-BE49-F238E27FC236}">
                <a16:creationId xmlns:a16="http://schemas.microsoft.com/office/drawing/2014/main" id="{1259A2B4-1BE8-A106-5600-AE06BFC26C65}"/>
              </a:ext>
            </a:extLst>
          </p:cNvPr>
          <p:cNvSpPr txBox="1">
            <a:spLocks/>
          </p:cNvSpPr>
          <p:nvPr/>
        </p:nvSpPr>
        <p:spPr>
          <a:xfrm>
            <a:off x="423582" y="452757"/>
            <a:ext cx="9055331"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None/>
            </a:pPr>
            <a:r>
              <a:rPr lang="en-US" sz="2400" b="1">
                <a:solidFill>
                  <a:srgbClr val="00417C"/>
                </a:solidFill>
              </a:rPr>
              <a:t>But it doesn’t provide everything</a:t>
            </a:r>
            <a:endParaRPr lang="en-US" sz="2400">
              <a:solidFill>
                <a:srgbClr val="00417C"/>
              </a:solidFill>
            </a:endParaRPr>
          </a:p>
        </p:txBody>
      </p:sp>
      <p:sp>
        <p:nvSpPr>
          <p:cNvPr id="10" name="Content Placeholder 2">
            <a:extLst>
              <a:ext uri="{FF2B5EF4-FFF2-40B4-BE49-F238E27FC236}">
                <a16:creationId xmlns:a16="http://schemas.microsoft.com/office/drawing/2014/main" id="{ACA7FCC3-1BAD-FF11-8061-2110FB9949AB}"/>
              </a:ext>
            </a:extLst>
          </p:cNvPr>
          <p:cNvSpPr txBox="1">
            <a:spLocks/>
          </p:cNvSpPr>
          <p:nvPr/>
        </p:nvSpPr>
        <p:spPr>
          <a:xfrm>
            <a:off x="3664759" y="4819287"/>
            <a:ext cx="6178489" cy="1266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sz="2400" b="1">
                <a:solidFill>
                  <a:srgbClr val="00417C"/>
                </a:solidFill>
              </a:rPr>
              <a:t>Sales Executives to supply in the daily meetings</a:t>
            </a:r>
            <a:endParaRPr lang="en-US" sz="2400">
              <a:solidFill>
                <a:srgbClr val="00417C"/>
              </a:solidFill>
            </a:endParaRPr>
          </a:p>
        </p:txBody>
      </p:sp>
      <p:graphicFrame>
        <p:nvGraphicFramePr>
          <p:cNvPr id="7" name="Table 6">
            <a:extLst>
              <a:ext uri="{FF2B5EF4-FFF2-40B4-BE49-F238E27FC236}">
                <a16:creationId xmlns:a16="http://schemas.microsoft.com/office/drawing/2014/main" id="{48C108AA-463B-A3F9-AAA8-B3471D71CD77}"/>
              </a:ext>
            </a:extLst>
          </p:cNvPr>
          <p:cNvGraphicFramePr>
            <a:graphicFrameLocks noGrp="1"/>
          </p:cNvGraphicFramePr>
          <p:nvPr/>
        </p:nvGraphicFramePr>
        <p:xfrm>
          <a:off x="3948180" y="3904138"/>
          <a:ext cx="5275033" cy="1184833"/>
        </p:xfrm>
        <a:graphic>
          <a:graphicData uri="http://schemas.openxmlformats.org/drawingml/2006/table">
            <a:tbl>
              <a:tblPr firstRow="1" bandRow="1">
                <a:tableStyleId>{5C22544A-7EE6-4342-B048-85BDC9FD1C3A}</a:tableStyleId>
              </a:tblPr>
              <a:tblGrid>
                <a:gridCol w="783714">
                  <a:extLst>
                    <a:ext uri="{9D8B030D-6E8A-4147-A177-3AD203B41FA5}">
                      <a16:colId xmlns:a16="http://schemas.microsoft.com/office/drawing/2014/main" val="596320675"/>
                    </a:ext>
                  </a:extLst>
                </a:gridCol>
                <a:gridCol w="618565">
                  <a:extLst>
                    <a:ext uri="{9D8B030D-6E8A-4147-A177-3AD203B41FA5}">
                      <a16:colId xmlns:a16="http://schemas.microsoft.com/office/drawing/2014/main" val="1685363099"/>
                    </a:ext>
                  </a:extLst>
                </a:gridCol>
                <a:gridCol w="605117">
                  <a:extLst>
                    <a:ext uri="{9D8B030D-6E8A-4147-A177-3AD203B41FA5}">
                      <a16:colId xmlns:a16="http://schemas.microsoft.com/office/drawing/2014/main" val="4089506814"/>
                    </a:ext>
                  </a:extLst>
                </a:gridCol>
                <a:gridCol w="564777">
                  <a:extLst>
                    <a:ext uri="{9D8B030D-6E8A-4147-A177-3AD203B41FA5}">
                      <a16:colId xmlns:a16="http://schemas.microsoft.com/office/drawing/2014/main" val="2748035476"/>
                    </a:ext>
                  </a:extLst>
                </a:gridCol>
                <a:gridCol w="584010">
                  <a:extLst>
                    <a:ext uri="{9D8B030D-6E8A-4147-A177-3AD203B41FA5}">
                      <a16:colId xmlns:a16="http://schemas.microsoft.com/office/drawing/2014/main" val="2081152024"/>
                    </a:ext>
                  </a:extLst>
                </a:gridCol>
                <a:gridCol w="729068">
                  <a:extLst>
                    <a:ext uri="{9D8B030D-6E8A-4147-A177-3AD203B41FA5}">
                      <a16:colId xmlns:a16="http://schemas.microsoft.com/office/drawing/2014/main" val="1221048772"/>
                    </a:ext>
                  </a:extLst>
                </a:gridCol>
                <a:gridCol w="694891">
                  <a:extLst>
                    <a:ext uri="{9D8B030D-6E8A-4147-A177-3AD203B41FA5}">
                      <a16:colId xmlns:a16="http://schemas.microsoft.com/office/drawing/2014/main" val="2372731379"/>
                    </a:ext>
                  </a:extLst>
                </a:gridCol>
                <a:gridCol w="694891">
                  <a:extLst>
                    <a:ext uri="{9D8B030D-6E8A-4147-A177-3AD203B41FA5}">
                      <a16:colId xmlns:a16="http://schemas.microsoft.com/office/drawing/2014/main" val="3904705870"/>
                    </a:ext>
                  </a:extLst>
                </a:gridCol>
              </a:tblGrid>
              <a:tr h="675488">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305911940"/>
                  </a:ext>
                </a:extLst>
              </a:tr>
              <a:tr h="509345">
                <a:tc>
                  <a:txBody>
                    <a:bodyPr/>
                    <a:lstStyle/>
                    <a:p>
                      <a:pPr algn="ctr"/>
                      <a:r>
                        <a:rPr lang="en-US" sz="1600" b="1">
                          <a:latin typeface="HelveticaNeueLT Std Lt" panose="020B0403020202020204" pitchFamily="34" charset="0"/>
                        </a:rPr>
                        <a:t>189</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35</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12</a:t>
                      </a:r>
                    </a:p>
                  </a:txBody>
                  <a:tcPr anchor="ctr"/>
                </a:tc>
                <a:tc>
                  <a:txBody>
                    <a:bodyPr/>
                    <a:lstStyle/>
                    <a:p>
                      <a:pPr algn="ctr"/>
                      <a:r>
                        <a:rPr lang="en-US" sz="1600" b="1">
                          <a:latin typeface="HelveticaNeueLT Std Lt" panose="020B0403020202020204" pitchFamily="34" charset="0"/>
                        </a:rPr>
                        <a:t>9</a:t>
                      </a:r>
                    </a:p>
                  </a:txBody>
                  <a:tcPr anchor="ctr"/>
                </a:tc>
                <a:extLst>
                  <a:ext uri="{0D108BD9-81ED-4DB2-BD59-A6C34878D82A}">
                    <a16:rowId xmlns:a16="http://schemas.microsoft.com/office/drawing/2014/main" val="1194629917"/>
                  </a:ext>
                </a:extLst>
              </a:tr>
            </a:tbl>
          </a:graphicData>
        </a:graphic>
      </p:graphicFrame>
      <p:sp>
        <p:nvSpPr>
          <p:cNvPr id="9" name="Rectangle 8">
            <a:extLst>
              <a:ext uri="{FF2B5EF4-FFF2-40B4-BE49-F238E27FC236}">
                <a16:creationId xmlns:a16="http://schemas.microsoft.com/office/drawing/2014/main" id="{EA21028A-2996-6E0F-B1D7-82B80A2F0E3A}"/>
              </a:ext>
            </a:extLst>
          </p:cNvPr>
          <p:cNvSpPr/>
          <p:nvPr/>
        </p:nvSpPr>
        <p:spPr>
          <a:xfrm>
            <a:off x="5358651" y="3931403"/>
            <a:ext cx="605119" cy="11575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54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F9C70-8318-50E7-7227-C235D1630A33}"/>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9CDA4221-5C2A-4585-C0C9-2AD6F73FDF10}"/>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F3290372-2F39-2ED2-3209-ECE9D4AB9F28}"/>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DATA SOURCES</a:t>
            </a:r>
            <a:endParaRPr kumimoji="0" lang="en-US" sz="1800" b="1" i="0" u="none" strike="noStrike" kern="1200" cap="none" spc="0" normalizeH="0" baseline="0" noProof="0">
              <a:ln>
                <a:noFill/>
              </a:ln>
              <a:solidFill>
                <a:srgbClr val="005BAA"/>
              </a:solidFill>
              <a:effectLst/>
              <a:uLnTx/>
              <a:uFillTx/>
              <a:latin typeface="Arial (Headings)"/>
            </a:endParaRPr>
          </a:p>
        </p:txBody>
      </p:sp>
      <p:pic>
        <p:nvPicPr>
          <p:cNvPr id="5" name="Picture 4">
            <a:extLst>
              <a:ext uri="{FF2B5EF4-FFF2-40B4-BE49-F238E27FC236}">
                <a16:creationId xmlns:a16="http://schemas.microsoft.com/office/drawing/2014/main" id="{F4575301-C4D5-0DEC-FAAA-26BC010582AE}"/>
              </a:ext>
            </a:extLst>
          </p:cNvPr>
          <p:cNvPicPr>
            <a:picLocks noChangeAspect="1"/>
          </p:cNvPicPr>
          <p:nvPr/>
        </p:nvPicPr>
        <p:blipFill>
          <a:blip r:embed="rId3"/>
          <a:srcRect b="65736"/>
          <a:stretch/>
        </p:blipFill>
        <p:spPr>
          <a:xfrm>
            <a:off x="423582" y="1647674"/>
            <a:ext cx="10199594" cy="1613247"/>
          </a:xfrm>
          <a:prstGeom prst="rect">
            <a:avLst/>
          </a:prstGeom>
        </p:spPr>
      </p:pic>
      <p:sp>
        <p:nvSpPr>
          <p:cNvPr id="47" name="Content Placeholder 2">
            <a:extLst>
              <a:ext uri="{FF2B5EF4-FFF2-40B4-BE49-F238E27FC236}">
                <a16:creationId xmlns:a16="http://schemas.microsoft.com/office/drawing/2014/main" id="{4E821A9F-7041-A0F2-1E03-AE213A6F745C}"/>
              </a:ext>
            </a:extLst>
          </p:cNvPr>
          <p:cNvSpPr txBox="1">
            <a:spLocks/>
          </p:cNvSpPr>
          <p:nvPr/>
        </p:nvSpPr>
        <p:spPr>
          <a:xfrm>
            <a:off x="423582" y="452757"/>
            <a:ext cx="9055331"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None/>
            </a:pPr>
            <a:r>
              <a:rPr lang="en-US" sz="2400" b="1">
                <a:solidFill>
                  <a:srgbClr val="00417C"/>
                </a:solidFill>
              </a:rPr>
              <a:t>But it doesn’t provide everything</a:t>
            </a:r>
            <a:endParaRPr lang="en-US" sz="2400">
              <a:solidFill>
                <a:srgbClr val="00417C"/>
              </a:solidFill>
            </a:endParaRPr>
          </a:p>
        </p:txBody>
      </p:sp>
      <p:sp>
        <p:nvSpPr>
          <p:cNvPr id="6" name="Content Placeholder 2">
            <a:extLst>
              <a:ext uri="{FF2B5EF4-FFF2-40B4-BE49-F238E27FC236}">
                <a16:creationId xmlns:a16="http://schemas.microsoft.com/office/drawing/2014/main" id="{D5EFF847-E0A9-1A9D-9A50-E86D87BA5EDE}"/>
              </a:ext>
            </a:extLst>
          </p:cNvPr>
          <p:cNvSpPr txBox="1">
            <a:spLocks/>
          </p:cNvSpPr>
          <p:nvPr/>
        </p:nvSpPr>
        <p:spPr>
          <a:xfrm>
            <a:off x="3664759" y="4819287"/>
            <a:ext cx="6407088" cy="1266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sz="2400" b="1">
                <a:solidFill>
                  <a:srgbClr val="00417C"/>
                </a:solidFill>
              </a:rPr>
              <a:t>Working with Power Bi Team to extract from C4C</a:t>
            </a:r>
            <a:endParaRPr lang="en-US" sz="2400">
              <a:solidFill>
                <a:srgbClr val="00417C"/>
              </a:solidFill>
            </a:endParaRPr>
          </a:p>
        </p:txBody>
      </p:sp>
      <p:graphicFrame>
        <p:nvGraphicFramePr>
          <p:cNvPr id="7" name="Table 6">
            <a:extLst>
              <a:ext uri="{FF2B5EF4-FFF2-40B4-BE49-F238E27FC236}">
                <a16:creationId xmlns:a16="http://schemas.microsoft.com/office/drawing/2014/main" id="{37E95F2E-A3F0-6335-BFFB-C8D339943312}"/>
              </a:ext>
            </a:extLst>
          </p:cNvPr>
          <p:cNvGraphicFramePr>
            <a:graphicFrameLocks noGrp="1"/>
          </p:cNvGraphicFramePr>
          <p:nvPr/>
        </p:nvGraphicFramePr>
        <p:xfrm>
          <a:off x="3948180" y="3904138"/>
          <a:ext cx="5275033" cy="1184833"/>
        </p:xfrm>
        <a:graphic>
          <a:graphicData uri="http://schemas.openxmlformats.org/drawingml/2006/table">
            <a:tbl>
              <a:tblPr firstRow="1" bandRow="1">
                <a:tableStyleId>{5C22544A-7EE6-4342-B048-85BDC9FD1C3A}</a:tableStyleId>
              </a:tblPr>
              <a:tblGrid>
                <a:gridCol w="783714">
                  <a:extLst>
                    <a:ext uri="{9D8B030D-6E8A-4147-A177-3AD203B41FA5}">
                      <a16:colId xmlns:a16="http://schemas.microsoft.com/office/drawing/2014/main" val="596320675"/>
                    </a:ext>
                  </a:extLst>
                </a:gridCol>
                <a:gridCol w="618565">
                  <a:extLst>
                    <a:ext uri="{9D8B030D-6E8A-4147-A177-3AD203B41FA5}">
                      <a16:colId xmlns:a16="http://schemas.microsoft.com/office/drawing/2014/main" val="1685363099"/>
                    </a:ext>
                  </a:extLst>
                </a:gridCol>
                <a:gridCol w="605117">
                  <a:extLst>
                    <a:ext uri="{9D8B030D-6E8A-4147-A177-3AD203B41FA5}">
                      <a16:colId xmlns:a16="http://schemas.microsoft.com/office/drawing/2014/main" val="4089506814"/>
                    </a:ext>
                  </a:extLst>
                </a:gridCol>
                <a:gridCol w="564777">
                  <a:extLst>
                    <a:ext uri="{9D8B030D-6E8A-4147-A177-3AD203B41FA5}">
                      <a16:colId xmlns:a16="http://schemas.microsoft.com/office/drawing/2014/main" val="2748035476"/>
                    </a:ext>
                  </a:extLst>
                </a:gridCol>
                <a:gridCol w="584010">
                  <a:extLst>
                    <a:ext uri="{9D8B030D-6E8A-4147-A177-3AD203B41FA5}">
                      <a16:colId xmlns:a16="http://schemas.microsoft.com/office/drawing/2014/main" val="2081152024"/>
                    </a:ext>
                  </a:extLst>
                </a:gridCol>
                <a:gridCol w="729068">
                  <a:extLst>
                    <a:ext uri="{9D8B030D-6E8A-4147-A177-3AD203B41FA5}">
                      <a16:colId xmlns:a16="http://schemas.microsoft.com/office/drawing/2014/main" val="1221048772"/>
                    </a:ext>
                  </a:extLst>
                </a:gridCol>
                <a:gridCol w="694891">
                  <a:extLst>
                    <a:ext uri="{9D8B030D-6E8A-4147-A177-3AD203B41FA5}">
                      <a16:colId xmlns:a16="http://schemas.microsoft.com/office/drawing/2014/main" val="2372731379"/>
                    </a:ext>
                  </a:extLst>
                </a:gridCol>
                <a:gridCol w="694891">
                  <a:extLst>
                    <a:ext uri="{9D8B030D-6E8A-4147-A177-3AD203B41FA5}">
                      <a16:colId xmlns:a16="http://schemas.microsoft.com/office/drawing/2014/main" val="3904705870"/>
                    </a:ext>
                  </a:extLst>
                </a:gridCol>
              </a:tblGrid>
              <a:tr h="675488">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305911940"/>
                  </a:ext>
                </a:extLst>
              </a:tr>
              <a:tr h="509345">
                <a:tc>
                  <a:txBody>
                    <a:bodyPr/>
                    <a:lstStyle/>
                    <a:p>
                      <a:pPr algn="ctr"/>
                      <a:r>
                        <a:rPr lang="en-US" sz="1600" b="1">
                          <a:latin typeface="HelveticaNeueLT Std Lt" panose="020B0403020202020204" pitchFamily="34" charset="0"/>
                        </a:rPr>
                        <a:t>189</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35</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12</a:t>
                      </a:r>
                    </a:p>
                  </a:txBody>
                  <a:tcPr anchor="ctr"/>
                </a:tc>
                <a:tc>
                  <a:txBody>
                    <a:bodyPr/>
                    <a:lstStyle/>
                    <a:p>
                      <a:pPr algn="ctr"/>
                      <a:r>
                        <a:rPr lang="en-US" sz="1600" b="1">
                          <a:latin typeface="HelveticaNeueLT Std Lt" panose="020B0403020202020204" pitchFamily="34" charset="0"/>
                        </a:rPr>
                        <a:t>9</a:t>
                      </a:r>
                    </a:p>
                  </a:txBody>
                  <a:tcPr anchor="ctr"/>
                </a:tc>
                <a:extLst>
                  <a:ext uri="{0D108BD9-81ED-4DB2-BD59-A6C34878D82A}">
                    <a16:rowId xmlns:a16="http://schemas.microsoft.com/office/drawing/2014/main" val="1194629917"/>
                  </a:ext>
                </a:extLst>
              </a:tr>
            </a:tbl>
          </a:graphicData>
        </a:graphic>
      </p:graphicFrame>
      <p:sp>
        <p:nvSpPr>
          <p:cNvPr id="10" name="Rectangle 9">
            <a:extLst>
              <a:ext uri="{FF2B5EF4-FFF2-40B4-BE49-F238E27FC236}">
                <a16:creationId xmlns:a16="http://schemas.microsoft.com/office/drawing/2014/main" id="{8DE22682-C3F7-8726-3719-2DA36193B99B}"/>
              </a:ext>
            </a:extLst>
          </p:cNvPr>
          <p:cNvSpPr/>
          <p:nvPr/>
        </p:nvSpPr>
        <p:spPr>
          <a:xfrm>
            <a:off x="6541994" y="3931403"/>
            <a:ext cx="564776" cy="11575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77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65806-E3A0-62A5-AD0E-87A21912663D}"/>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4DE7CA51-A736-2675-E47F-0A7006BB684D}"/>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B56DB5B9-DF63-5FA8-32A1-489BF2EE018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PRESENTING PERFORMANCE:  DATA SOURCES</a:t>
            </a:r>
            <a:endParaRPr kumimoji="0" lang="en-US" sz="1800" b="1" i="0" u="none" strike="noStrike" kern="1200" cap="none" spc="0" normalizeH="0" baseline="0" noProof="0">
              <a:ln>
                <a:noFill/>
              </a:ln>
              <a:solidFill>
                <a:srgbClr val="005BAA"/>
              </a:solidFill>
              <a:effectLst/>
              <a:uLnTx/>
              <a:uFillTx/>
              <a:latin typeface="Arial (Headings)"/>
            </a:endParaRPr>
          </a:p>
        </p:txBody>
      </p:sp>
      <p:pic>
        <p:nvPicPr>
          <p:cNvPr id="5" name="Picture 4">
            <a:extLst>
              <a:ext uri="{FF2B5EF4-FFF2-40B4-BE49-F238E27FC236}">
                <a16:creationId xmlns:a16="http://schemas.microsoft.com/office/drawing/2014/main" id="{C3D6FEDB-31FD-BDC8-17EA-023BF44A36AA}"/>
              </a:ext>
            </a:extLst>
          </p:cNvPr>
          <p:cNvPicPr>
            <a:picLocks noChangeAspect="1"/>
          </p:cNvPicPr>
          <p:nvPr/>
        </p:nvPicPr>
        <p:blipFill>
          <a:blip r:embed="rId3"/>
          <a:srcRect b="65736"/>
          <a:stretch/>
        </p:blipFill>
        <p:spPr>
          <a:xfrm>
            <a:off x="423582" y="1647674"/>
            <a:ext cx="10199594" cy="1613247"/>
          </a:xfrm>
          <a:prstGeom prst="rect">
            <a:avLst/>
          </a:prstGeom>
        </p:spPr>
      </p:pic>
      <p:sp>
        <p:nvSpPr>
          <p:cNvPr id="47" name="Content Placeholder 2">
            <a:extLst>
              <a:ext uri="{FF2B5EF4-FFF2-40B4-BE49-F238E27FC236}">
                <a16:creationId xmlns:a16="http://schemas.microsoft.com/office/drawing/2014/main" id="{F2B6B58D-3C55-A772-46E2-02B7A78435B5}"/>
              </a:ext>
            </a:extLst>
          </p:cNvPr>
          <p:cNvSpPr txBox="1">
            <a:spLocks/>
          </p:cNvSpPr>
          <p:nvPr/>
        </p:nvSpPr>
        <p:spPr>
          <a:xfrm>
            <a:off x="423582" y="452757"/>
            <a:ext cx="9055331" cy="119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None/>
            </a:pPr>
            <a:r>
              <a:rPr lang="en-US" sz="2400" b="1">
                <a:solidFill>
                  <a:srgbClr val="00417C"/>
                </a:solidFill>
              </a:rPr>
              <a:t>But it doesn’t provide everything</a:t>
            </a:r>
            <a:endParaRPr lang="en-US" sz="2400">
              <a:solidFill>
                <a:srgbClr val="00417C"/>
              </a:solidFill>
            </a:endParaRPr>
          </a:p>
        </p:txBody>
      </p:sp>
      <p:sp>
        <p:nvSpPr>
          <p:cNvPr id="6" name="Content Placeholder 2">
            <a:extLst>
              <a:ext uri="{FF2B5EF4-FFF2-40B4-BE49-F238E27FC236}">
                <a16:creationId xmlns:a16="http://schemas.microsoft.com/office/drawing/2014/main" id="{C244768A-6319-C062-DD67-ADC5D735A316}"/>
              </a:ext>
            </a:extLst>
          </p:cNvPr>
          <p:cNvSpPr txBox="1">
            <a:spLocks/>
          </p:cNvSpPr>
          <p:nvPr/>
        </p:nvSpPr>
        <p:spPr>
          <a:xfrm>
            <a:off x="3664759" y="4819287"/>
            <a:ext cx="6407088" cy="1266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Font typeface="Arial" panose="020B0604020202020204" pitchFamily="34" charset="0"/>
              <a:buNone/>
            </a:pPr>
            <a:r>
              <a:rPr lang="en-US" sz="2400" b="1">
                <a:solidFill>
                  <a:srgbClr val="00417C"/>
                </a:solidFill>
              </a:rPr>
              <a:t>This is your activity so record them yourself</a:t>
            </a:r>
            <a:endParaRPr lang="en-US" sz="2400">
              <a:solidFill>
                <a:srgbClr val="00417C"/>
              </a:solidFill>
            </a:endParaRPr>
          </a:p>
        </p:txBody>
      </p:sp>
      <p:graphicFrame>
        <p:nvGraphicFramePr>
          <p:cNvPr id="7" name="Table 6">
            <a:extLst>
              <a:ext uri="{FF2B5EF4-FFF2-40B4-BE49-F238E27FC236}">
                <a16:creationId xmlns:a16="http://schemas.microsoft.com/office/drawing/2014/main" id="{E77BEDCB-4684-6C28-5DE0-C95C0670D93B}"/>
              </a:ext>
            </a:extLst>
          </p:cNvPr>
          <p:cNvGraphicFramePr>
            <a:graphicFrameLocks noGrp="1"/>
          </p:cNvGraphicFramePr>
          <p:nvPr/>
        </p:nvGraphicFramePr>
        <p:xfrm>
          <a:off x="3948180" y="3904138"/>
          <a:ext cx="5275033" cy="1184833"/>
        </p:xfrm>
        <a:graphic>
          <a:graphicData uri="http://schemas.openxmlformats.org/drawingml/2006/table">
            <a:tbl>
              <a:tblPr firstRow="1" bandRow="1">
                <a:tableStyleId>{5C22544A-7EE6-4342-B048-85BDC9FD1C3A}</a:tableStyleId>
              </a:tblPr>
              <a:tblGrid>
                <a:gridCol w="783714">
                  <a:extLst>
                    <a:ext uri="{9D8B030D-6E8A-4147-A177-3AD203B41FA5}">
                      <a16:colId xmlns:a16="http://schemas.microsoft.com/office/drawing/2014/main" val="596320675"/>
                    </a:ext>
                  </a:extLst>
                </a:gridCol>
                <a:gridCol w="618565">
                  <a:extLst>
                    <a:ext uri="{9D8B030D-6E8A-4147-A177-3AD203B41FA5}">
                      <a16:colId xmlns:a16="http://schemas.microsoft.com/office/drawing/2014/main" val="1685363099"/>
                    </a:ext>
                  </a:extLst>
                </a:gridCol>
                <a:gridCol w="605117">
                  <a:extLst>
                    <a:ext uri="{9D8B030D-6E8A-4147-A177-3AD203B41FA5}">
                      <a16:colId xmlns:a16="http://schemas.microsoft.com/office/drawing/2014/main" val="4089506814"/>
                    </a:ext>
                  </a:extLst>
                </a:gridCol>
                <a:gridCol w="564777">
                  <a:extLst>
                    <a:ext uri="{9D8B030D-6E8A-4147-A177-3AD203B41FA5}">
                      <a16:colId xmlns:a16="http://schemas.microsoft.com/office/drawing/2014/main" val="2748035476"/>
                    </a:ext>
                  </a:extLst>
                </a:gridCol>
                <a:gridCol w="584010">
                  <a:extLst>
                    <a:ext uri="{9D8B030D-6E8A-4147-A177-3AD203B41FA5}">
                      <a16:colId xmlns:a16="http://schemas.microsoft.com/office/drawing/2014/main" val="2081152024"/>
                    </a:ext>
                  </a:extLst>
                </a:gridCol>
                <a:gridCol w="729068">
                  <a:extLst>
                    <a:ext uri="{9D8B030D-6E8A-4147-A177-3AD203B41FA5}">
                      <a16:colId xmlns:a16="http://schemas.microsoft.com/office/drawing/2014/main" val="1221048772"/>
                    </a:ext>
                  </a:extLst>
                </a:gridCol>
                <a:gridCol w="694891">
                  <a:extLst>
                    <a:ext uri="{9D8B030D-6E8A-4147-A177-3AD203B41FA5}">
                      <a16:colId xmlns:a16="http://schemas.microsoft.com/office/drawing/2014/main" val="2372731379"/>
                    </a:ext>
                  </a:extLst>
                </a:gridCol>
                <a:gridCol w="694891">
                  <a:extLst>
                    <a:ext uri="{9D8B030D-6E8A-4147-A177-3AD203B41FA5}">
                      <a16:colId xmlns:a16="http://schemas.microsoft.com/office/drawing/2014/main" val="3904705870"/>
                    </a:ext>
                  </a:extLst>
                </a:gridCol>
              </a:tblGrid>
              <a:tr h="675488">
                <a:tc>
                  <a:txBody>
                    <a:bodyPr/>
                    <a:lstStyle/>
                    <a:p>
                      <a:pPr algn="ctr"/>
                      <a:r>
                        <a:rPr lang="en-US" sz="1600">
                          <a:latin typeface="HelveticaNeueLT Std Lt" panose="020B0403020202020204" pitchFamily="34" charset="0"/>
                        </a:rPr>
                        <a:t>Hot Leads</a:t>
                      </a:r>
                    </a:p>
                  </a:txBody>
                  <a:tcPr/>
                </a:tc>
                <a:tc>
                  <a:txBody>
                    <a:bodyPr/>
                    <a:lstStyle/>
                    <a:p>
                      <a:pPr algn="ctr"/>
                      <a:r>
                        <a:rPr lang="en-US" sz="1600">
                          <a:latin typeface="HelveticaNeueLT Std Lt" panose="020B0403020202020204" pitchFamily="34" charset="0"/>
                        </a:rPr>
                        <a:t>Opp</a:t>
                      </a:r>
                    </a:p>
                  </a:txBody>
                  <a:tcPr/>
                </a:tc>
                <a:tc>
                  <a:txBody>
                    <a:bodyPr/>
                    <a:lstStyle/>
                    <a:p>
                      <a:pPr algn="ctr"/>
                      <a:r>
                        <a:rPr lang="en-US" sz="1600">
                          <a:latin typeface="HelveticaNeueLT Std Lt" panose="020B0403020202020204" pitchFamily="34" charset="0"/>
                        </a:rPr>
                        <a:t>VPS</a:t>
                      </a:r>
                    </a:p>
                  </a:txBody>
                  <a:tcPr/>
                </a:tc>
                <a:tc>
                  <a:txBody>
                    <a:bodyPr/>
                    <a:lstStyle/>
                    <a:p>
                      <a:pPr algn="ctr"/>
                      <a:r>
                        <a:rPr lang="en-US" sz="1600">
                          <a:latin typeface="HelveticaNeueLT Std Lt" panose="020B0403020202020204" pitchFamily="34" charset="0"/>
                        </a:rPr>
                        <a:t>TD</a:t>
                      </a:r>
                    </a:p>
                  </a:txBody>
                  <a:tcPr/>
                </a:tc>
                <a:tc>
                  <a:txBody>
                    <a:bodyPr/>
                    <a:lstStyle/>
                    <a:p>
                      <a:pPr algn="ctr"/>
                      <a:r>
                        <a:rPr lang="en-US" sz="1600">
                          <a:latin typeface="HelveticaNeueLT Std Lt" panose="020B0403020202020204" pitchFamily="34" charset="0"/>
                        </a:rPr>
                        <a:t>QU</a:t>
                      </a:r>
                    </a:p>
                  </a:txBody>
                  <a:tcPr/>
                </a:tc>
                <a:tc>
                  <a:txBody>
                    <a:bodyPr/>
                    <a:lstStyle/>
                    <a:p>
                      <a:pPr algn="ctr"/>
                      <a:r>
                        <a:rPr lang="en-US" sz="1600">
                          <a:latin typeface="HelveticaNeueLT Std Lt" panose="020B0403020202020204" pitchFamily="34" charset="0"/>
                        </a:rPr>
                        <a:t>SF</a:t>
                      </a:r>
                    </a:p>
                  </a:txBody>
                  <a:tcPr/>
                </a:tc>
                <a:tc>
                  <a:txBody>
                    <a:bodyPr/>
                    <a:lstStyle/>
                    <a:p>
                      <a:pPr algn="ctr"/>
                      <a:r>
                        <a:rPr lang="en-US" sz="1600">
                          <a:latin typeface="HelveticaNeueLT Std Lt" panose="020B0403020202020204" pitchFamily="34" charset="0"/>
                        </a:rPr>
                        <a:t>ORD</a:t>
                      </a:r>
                    </a:p>
                  </a:txBody>
                  <a:tcPr/>
                </a:tc>
                <a:tc>
                  <a:txBody>
                    <a:bodyPr/>
                    <a:lstStyle/>
                    <a:p>
                      <a:pPr algn="ctr"/>
                      <a:r>
                        <a:rPr lang="en-US" sz="1600">
                          <a:latin typeface="HelveticaNeueLT Std Lt" panose="020B0403020202020204" pitchFamily="34" charset="0"/>
                        </a:rPr>
                        <a:t>INV</a:t>
                      </a:r>
                    </a:p>
                  </a:txBody>
                  <a:tcPr/>
                </a:tc>
                <a:extLst>
                  <a:ext uri="{0D108BD9-81ED-4DB2-BD59-A6C34878D82A}">
                    <a16:rowId xmlns:a16="http://schemas.microsoft.com/office/drawing/2014/main" val="305911940"/>
                  </a:ext>
                </a:extLst>
              </a:tr>
              <a:tr h="509345">
                <a:tc>
                  <a:txBody>
                    <a:bodyPr/>
                    <a:lstStyle/>
                    <a:p>
                      <a:pPr algn="ctr"/>
                      <a:r>
                        <a:rPr lang="en-US" sz="1600" b="1">
                          <a:latin typeface="HelveticaNeueLT Std Lt" panose="020B0403020202020204" pitchFamily="34" charset="0"/>
                        </a:rPr>
                        <a:t>189</a:t>
                      </a:r>
                    </a:p>
                  </a:txBody>
                  <a:tcPr anchor="ctr"/>
                </a:tc>
                <a:tc>
                  <a:txBody>
                    <a:bodyPr/>
                    <a:lstStyle/>
                    <a:p>
                      <a:pPr algn="ctr"/>
                      <a:r>
                        <a:rPr lang="en-US" sz="1600" b="1">
                          <a:latin typeface="HelveticaNeueLT Std Lt" panose="020B0403020202020204" pitchFamily="34" charset="0"/>
                        </a:rPr>
                        <a:t>80</a:t>
                      </a:r>
                    </a:p>
                  </a:txBody>
                  <a:tcPr anchor="ctr"/>
                </a:tc>
                <a:tc>
                  <a:txBody>
                    <a:bodyPr/>
                    <a:lstStyle/>
                    <a:p>
                      <a:pPr algn="ctr"/>
                      <a:r>
                        <a:rPr lang="en-US" sz="1600" b="1">
                          <a:latin typeface="HelveticaNeueLT Std Lt" panose="020B0403020202020204" pitchFamily="34" charset="0"/>
                        </a:rPr>
                        <a:t>35</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16</a:t>
                      </a:r>
                    </a:p>
                  </a:txBody>
                  <a:tcPr anchor="ctr"/>
                </a:tc>
                <a:tc>
                  <a:txBody>
                    <a:bodyPr/>
                    <a:lstStyle/>
                    <a:p>
                      <a:pPr algn="ctr"/>
                      <a:r>
                        <a:rPr lang="en-US" sz="1600" b="1">
                          <a:latin typeface="HelveticaNeueLT Std Lt" panose="020B0403020202020204" pitchFamily="34" charset="0"/>
                        </a:rPr>
                        <a:t>9</a:t>
                      </a:r>
                    </a:p>
                  </a:txBody>
                  <a:tcPr anchor="ctr"/>
                </a:tc>
                <a:tc>
                  <a:txBody>
                    <a:bodyPr/>
                    <a:lstStyle/>
                    <a:p>
                      <a:pPr algn="ctr"/>
                      <a:r>
                        <a:rPr lang="en-US" sz="1600" b="1">
                          <a:latin typeface="HelveticaNeueLT Std Lt" panose="020B0403020202020204" pitchFamily="34" charset="0"/>
                        </a:rPr>
                        <a:t>12</a:t>
                      </a:r>
                    </a:p>
                  </a:txBody>
                  <a:tcPr anchor="ctr"/>
                </a:tc>
                <a:tc>
                  <a:txBody>
                    <a:bodyPr/>
                    <a:lstStyle/>
                    <a:p>
                      <a:pPr algn="ctr"/>
                      <a:r>
                        <a:rPr lang="en-US" sz="1600" b="1">
                          <a:latin typeface="HelveticaNeueLT Std Lt" panose="020B0403020202020204" pitchFamily="34" charset="0"/>
                        </a:rPr>
                        <a:t>9</a:t>
                      </a:r>
                    </a:p>
                  </a:txBody>
                  <a:tcPr anchor="ctr"/>
                </a:tc>
                <a:extLst>
                  <a:ext uri="{0D108BD9-81ED-4DB2-BD59-A6C34878D82A}">
                    <a16:rowId xmlns:a16="http://schemas.microsoft.com/office/drawing/2014/main" val="1194629917"/>
                  </a:ext>
                </a:extLst>
              </a:tr>
            </a:tbl>
          </a:graphicData>
        </a:graphic>
      </p:graphicFrame>
      <p:sp>
        <p:nvSpPr>
          <p:cNvPr id="10" name="Rectangle 9">
            <a:extLst>
              <a:ext uri="{FF2B5EF4-FFF2-40B4-BE49-F238E27FC236}">
                <a16:creationId xmlns:a16="http://schemas.microsoft.com/office/drawing/2014/main" id="{5416AFDE-C53E-026C-DC40-E4514A1806AA}"/>
              </a:ext>
            </a:extLst>
          </p:cNvPr>
          <p:cNvSpPr/>
          <p:nvPr/>
        </p:nvSpPr>
        <p:spPr>
          <a:xfrm>
            <a:off x="7133665" y="3931403"/>
            <a:ext cx="679076" cy="11575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73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C845E-318D-E34E-D0A5-122AA43448D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28FC6BE-8B68-E562-4F90-793DCF95CEBD}"/>
              </a:ext>
            </a:extLst>
          </p:cNvPr>
          <p:cNvPicPr>
            <a:picLocks noChangeAspect="1"/>
          </p:cNvPicPr>
          <p:nvPr/>
        </p:nvPicPr>
        <p:blipFill>
          <a:blip r:embed="rId4"/>
          <a:srcRect b="4211"/>
          <a:stretch/>
        </p:blipFill>
        <p:spPr>
          <a:xfrm>
            <a:off x="0" y="0"/>
            <a:ext cx="12192000" cy="6569242"/>
          </a:xfrm>
          <a:prstGeom prst="rect">
            <a:avLst/>
          </a:prstGeom>
        </p:spPr>
      </p:pic>
      <p:sp>
        <p:nvSpPr>
          <p:cNvPr id="9" name="Title 1">
            <a:extLst>
              <a:ext uri="{FF2B5EF4-FFF2-40B4-BE49-F238E27FC236}">
                <a16:creationId xmlns:a16="http://schemas.microsoft.com/office/drawing/2014/main" id="{12067EF6-8DCB-CD38-A674-F26733019A6B}"/>
              </a:ext>
            </a:extLst>
          </p:cNvPr>
          <p:cNvSpPr txBox="1">
            <a:spLocks/>
          </p:cNvSpPr>
          <p:nvPr/>
        </p:nvSpPr>
        <p:spPr bwMode="auto">
          <a:xfrm>
            <a:off x="359833" y="2413337"/>
            <a:ext cx="1147233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WHAT DO YOU THINK ARE THE KEY RESPONSIBILITIES OF A GREAT SALES MANAGER?</a:t>
            </a:r>
          </a:p>
        </p:txBody>
      </p:sp>
    </p:spTree>
    <p:custDataLst>
      <p:tags r:id="rId1"/>
    </p:custDataLst>
    <p:extLst>
      <p:ext uri="{BB962C8B-B14F-4D97-AF65-F5344CB8AC3E}">
        <p14:creationId xmlns:p14="http://schemas.microsoft.com/office/powerpoint/2010/main" val="132178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8FC0EF-6C55-2D9B-9F69-85FF6DDEA7B6}"/>
            </a:ext>
          </a:extLst>
        </p:cNvPr>
        <p:cNvGrpSpPr/>
        <p:nvPr/>
      </p:nvGrpSpPr>
      <p:grpSpPr>
        <a:xfrm>
          <a:off x="0" y="0"/>
          <a:ext cx="0" cy="0"/>
          <a:chOff x="0" y="0"/>
          <a:chExt cx="0" cy="0"/>
        </a:xfrm>
      </p:grpSpPr>
      <p:pic>
        <p:nvPicPr>
          <p:cNvPr id="9" name="Picture 8" descr="image">
            <a:extLst>
              <a:ext uri="{FF2B5EF4-FFF2-40B4-BE49-F238E27FC236}">
                <a16:creationId xmlns:a16="http://schemas.microsoft.com/office/drawing/2014/main" id="{54C4588C-D796-6E5B-0398-8FF111D4E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378"/>
            <a:ext cx="12192000" cy="2834478"/>
          </a:xfrm>
          <a:prstGeom prst="rect">
            <a:avLst/>
          </a:prstGeom>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7D6C045-1183-96D3-EDBC-8F4D36DBBB46}"/>
              </a:ext>
            </a:extLst>
          </p:cNvPr>
          <p:cNvSpPr txBox="1">
            <a:spLocks/>
          </p:cNvSpPr>
          <p:nvPr/>
        </p:nvSpPr>
        <p:spPr>
          <a:xfrm>
            <a:off x="213360" y="913982"/>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a:t>
            </a:r>
            <a:br>
              <a:rPr kumimoji="0" lang="en-US" sz="2400" b="1" i="0" u="none" strike="noStrike" kern="1200" cap="none" spc="0" normalizeH="0" baseline="0" noProof="0">
                <a:ln>
                  <a:noFill/>
                </a:ln>
                <a:solidFill>
                  <a:prstClr val="white"/>
                </a:solidFill>
                <a:effectLst/>
                <a:uLnTx/>
                <a:uFillTx/>
                <a:latin typeface="Arial (Headings)"/>
                <a:ea typeface="+mj-ea"/>
                <a:cs typeface="+mj-cs"/>
              </a:rPr>
            </a:br>
            <a:endParaRPr kumimoji="0" lang="en-US" sz="2400" b="1" i="0" u="none" strike="noStrike" kern="1200" cap="none" spc="0" normalizeH="0" baseline="0" noProof="0">
              <a:ln>
                <a:noFill/>
              </a:ln>
              <a:solidFill>
                <a:prstClr val="white"/>
              </a:solidFill>
              <a:effectLst/>
              <a:uLnTx/>
              <a:uFillTx/>
              <a:latin typeface="Arial (Headings)"/>
              <a:ea typeface="+mj-ea"/>
              <a:cs typeface="+mj-cs"/>
            </a:endParaRPr>
          </a:p>
        </p:txBody>
      </p:sp>
      <p:sp>
        <p:nvSpPr>
          <p:cNvPr id="11" name="Title 1">
            <a:extLst>
              <a:ext uri="{FF2B5EF4-FFF2-40B4-BE49-F238E27FC236}">
                <a16:creationId xmlns:a16="http://schemas.microsoft.com/office/drawing/2014/main" id="{FD849EDA-68B2-1F01-9027-BEF790DE9C49}"/>
              </a:ext>
            </a:extLst>
          </p:cNvPr>
          <p:cNvSpPr txBox="1">
            <a:spLocks/>
          </p:cNvSpPr>
          <p:nvPr/>
        </p:nvSpPr>
        <p:spPr>
          <a:xfrm>
            <a:off x="335280" y="1677410"/>
            <a:ext cx="113995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schemeClr val="bg1"/>
                </a:solidFill>
                <a:effectLst/>
                <a:uLnTx/>
                <a:uFillTx/>
                <a:latin typeface="Arial (Headings)"/>
              </a:rPr>
              <a:t>Access &amp; Use of Power BI </a:t>
            </a:r>
          </a:p>
        </p:txBody>
      </p:sp>
      <p:sp>
        <p:nvSpPr>
          <p:cNvPr id="12" name="TextBox 11">
            <a:extLst>
              <a:ext uri="{FF2B5EF4-FFF2-40B4-BE49-F238E27FC236}">
                <a16:creationId xmlns:a16="http://schemas.microsoft.com/office/drawing/2014/main" id="{88EDF5DD-3A5F-B161-F075-F48A30A9A98A}"/>
              </a:ext>
            </a:extLst>
          </p:cNvPr>
          <p:cNvSpPr txBox="1"/>
          <p:nvPr/>
        </p:nvSpPr>
        <p:spPr>
          <a:xfrm>
            <a:off x="1018819" y="3637453"/>
            <a:ext cx="102788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Follow the Instructor as you use the system to produce the report for your own dealership for January 2025 </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DC591DB6-FD55-47D0-FC14-A6F6C71695AD}"/>
              </a:ext>
            </a:extLst>
          </p:cNvPr>
          <p:cNvSpPr txBox="1"/>
          <p:nvPr/>
        </p:nvSpPr>
        <p:spPr>
          <a:xfrm>
            <a:off x="1160828"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Share the reports with the group</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pic>
        <p:nvPicPr>
          <p:cNvPr id="14" name="Graphic 13" descr="Hourglass 30% with solid fill">
            <a:extLst>
              <a:ext uri="{FF2B5EF4-FFF2-40B4-BE49-F238E27FC236}">
                <a16:creationId xmlns:a16="http://schemas.microsoft.com/office/drawing/2014/main" id="{F19128C6-28C4-E3A5-B213-13B2E0E961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5386965"/>
            <a:ext cx="285434" cy="285434"/>
          </a:xfrm>
          <a:prstGeom prst="rect">
            <a:avLst/>
          </a:prstGeom>
        </p:spPr>
      </p:pic>
      <p:pic>
        <p:nvPicPr>
          <p:cNvPr id="15" name="Graphic 14" descr="Users with solid fill">
            <a:extLst>
              <a:ext uri="{FF2B5EF4-FFF2-40B4-BE49-F238E27FC236}">
                <a16:creationId xmlns:a16="http://schemas.microsoft.com/office/drawing/2014/main" id="{44AEDF70-5E25-1AC5-ABF5-CB2EA3502B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534306"/>
            <a:ext cx="358344" cy="358344"/>
          </a:xfrm>
          <a:prstGeom prst="rect">
            <a:avLst/>
          </a:prstGeom>
        </p:spPr>
      </p:pic>
      <p:sp>
        <p:nvSpPr>
          <p:cNvPr id="16" name="TextBox 15">
            <a:extLst>
              <a:ext uri="{FF2B5EF4-FFF2-40B4-BE49-F238E27FC236}">
                <a16:creationId xmlns:a16="http://schemas.microsoft.com/office/drawing/2014/main" id="{E908EF6C-9187-99D0-FF74-E28C26181438}"/>
              </a:ext>
            </a:extLst>
          </p:cNvPr>
          <p:cNvSpPr txBox="1"/>
          <p:nvPr/>
        </p:nvSpPr>
        <p:spPr>
          <a:xfrm>
            <a:off x="1046528" y="4523318"/>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Individual</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pic>
        <p:nvPicPr>
          <p:cNvPr id="17" name="Graphic 16" descr="Bullseye with solid fill">
            <a:extLst>
              <a:ext uri="{FF2B5EF4-FFF2-40B4-BE49-F238E27FC236}">
                <a16:creationId xmlns:a16="http://schemas.microsoft.com/office/drawing/2014/main" id="{C72BC123-3ED9-00BD-EBAE-610530A5B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649683"/>
            <a:ext cx="390308" cy="390308"/>
          </a:xfrm>
          <a:prstGeom prst="rect">
            <a:avLst/>
          </a:prstGeom>
        </p:spPr>
      </p:pic>
    </p:spTree>
    <p:extLst>
      <p:ext uri="{BB962C8B-B14F-4D97-AF65-F5344CB8AC3E}">
        <p14:creationId xmlns:p14="http://schemas.microsoft.com/office/powerpoint/2010/main" val="10410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C4117-1C92-D504-004D-D2E2E8EDC60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B68BA75-75A5-A564-9B9E-5323009C210A}"/>
              </a:ext>
            </a:extLst>
          </p:cNvPr>
          <p:cNvSpPr txBox="1">
            <a:spLocks/>
          </p:cNvSpPr>
          <p:nvPr/>
        </p:nvSpPr>
        <p:spPr>
          <a:xfrm>
            <a:off x="2209796" y="3182778"/>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noProof="0">
                <a:solidFill>
                  <a:srgbClr val="243782"/>
                </a:solidFill>
                <a:latin typeface="Arial (Headings)"/>
              </a:rPr>
              <a:t>SECOND FACING</a:t>
            </a:r>
            <a:endParaRPr kumimoji="0" lang="en-US" sz="3200" b="1" i="0" u="none" strike="noStrike" kern="1200" cap="none" spc="0" normalizeH="0" baseline="0" noProof="0">
              <a:ln>
                <a:noFill/>
              </a:ln>
              <a:solidFill>
                <a:srgbClr val="243782"/>
              </a:solidFill>
              <a:effectLst/>
              <a:uLnTx/>
              <a:uFillTx/>
              <a:latin typeface="Arial (Headings)"/>
              <a:ea typeface="+mj-ea"/>
              <a:cs typeface="+mj-cs"/>
            </a:endParaRPr>
          </a:p>
        </p:txBody>
      </p:sp>
      <p:pic>
        <p:nvPicPr>
          <p:cNvPr id="8" name="Picture 7" descr="image">
            <a:extLst>
              <a:ext uri="{FF2B5EF4-FFF2-40B4-BE49-F238E27FC236}">
                <a16:creationId xmlns:a16="http://schemas.microsoft.com/office/drawing/2014/main" id="{652D0A5C-8D6C-B434-3614-352CF8434F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3860"/>
          <a:stretch/>
        </p:blipFill>
        <p:spPr bwMode="auto">
          <a:xfrm>
            <a:off x="0" y="0"/>
            <a:ext cx="3544570" cy="6593305"/>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DF4C2A6-9361-541D-2854-330FCF2BA126}"/>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a:ln>
                  <a:noFill/>
                </a:ln>
                <a:solidFill>
                  <a:prstClr val="white"/>
                </a:solidFill>
                <a:effectLst/>
                <a:uLnTx/>
                <a:uFillTx/>
                <a:latin typeface="Arial (Headings)"/>
                <a:ea typeface="+mj-ea"/>
                <a:cs typeface="+mj-cs"/>
              </a:rPr>
              <a:t>5</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CB7A50CE-D85B-3362-75E9-D38720E41EDE}"/>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12889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C9DFC-9DBE-7867-0AC7-4D99475D231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C40E640-61AF-1B75-9B31-001BA21CFB28}"/>
              </a:ext>
            </a:extLst>
          </p:cNvPr>
          <p:cNvPicPr>
            <a:picLocks noChangeAspect="1"/>
          </p:cNvPicPr>
          <p:nvPr/>
        </p:nvPicPr>
        <p:blipFill>
          <a:blip r:embed="rId4"/>
          <a:srcRect b="4387"/>
          <a:stretch/>
        </p:blipFill>
        <p:spPr>
          <a:xfrm>
            <a:off x="0" y="0"/>
            <a:ext cx="12192000" cy="6557211"/>
          </a:xfrm>
          <a:prstGeom prst="rect">
            <a:avLst/>
          </a:prstGeom>
        </p:spPr>
      </p:pic>
      <p:sp>
        <p:nvSpPr>
          <p:cNvPr id="9" name="Title 1">
            <a:extLst>
              <a:ext uri="{FF2B5EF4-FFF2-40B4-BE49-F238E27FC236}">
                <a16:creationId xmlns:a16="http://schemas.microsoft.com/office/drawing/2014/main" id="{65E58D25-FB06-EE65-BF52-B7597255D79A}"/>
              </a:ext>
            </a:extLst>
          </p:cNvPr>
          <p:cNvSpPr txBox="1">
            <a:spLocks/>
          </p:cNvSpPr>
          <p:nvPr/>
        </p:nvSpPr>
        <p:spPr bwMode="auto">
          <a:xfrm>
            <a:off x="359833" y="2751892"/>
            <a:ext cx="114723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WHAT IS A SECOND-FACING CONTROL POINT? </a:t>
            </a:r>
          </a:p>
        </p:txBody>
      </p:sp>
    </p:spTree>
    <p:custDataLst>
      <p:tags r:id="rId1"/>
    </p:custDataLst>
    <p:extLst>
      <p:ext uri="{BB962C8B-B14F-4D97-AF65-F5344CB8AC3E}">
        <p14:creationId xmlns:p14="http://schemas.microsoft.com/office/powerpoint/2010/main" val="390410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59F5B-813D-4296-F8C0-CCA7509B0938}"/>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DB482BF-FC08-F202-E44E-E4E9BF409D8D}"/>
              </a:ext>
            </a:extLst>
          </p:cNvPr>
          <p:cNvGrpSpPr/>
          <p:nvPr/>
        </p:nvGrpSpPr>
        <p:grpSpPr>
          <a:xfrm>
            <a:off x="0" y="-6400"/>
            <a:ext cx="12192000" cy="6858000"/>
            <a:chOff x="0" y="0"/>
            <a:chExt cx="12192000" cy="6858000"/>
          </a:xfrm>
        </p:grpSpPr>
        <p:pic>
          <p:nvPicPr>
            <p:cNvPr id="2" name="Picture 1" descr="image">
              <a:extLst>
                <a:ext uri="{FF2B5EF4-FFF2-40B4-BE49-F238E27FC236}">
                  <a16:creationId xmlns:a16="http://schemas.microsoft.com/office/drawing/2014/main" id="{D3731DBE-268E-9C04-3D31-38DF0ED60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050AB4D-FD2D-D127-5EA4-4C60E60D902C}"/>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40DFB662-4BB5-4703-5272-DCA1FA4DEF9F}"/>
              </a:ext>
            </a:extLst>
          </p:cNvPr>
          <p:cNvSpPr txBox="1">
            <a:spLocks/>
          </p:cNvSpPr>
          <p:nvPr/>
        </p:nvSpPr>
        <p:spPr>
          <a:xfrm>
            <a:off x="335280" y="17737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u="none" strike="noStrike" kern="1200" cap="none" spc="0" normalizeH="0" baseline="0" noProof="0">
                <a:ln>
                  <a:noFill/>
                </a:ln>
                <a:solidFill>
                  <a:prstClr val="white"/>
                </a:solidFill>
                <a:effectLst/>
                <a:uLnTx/>
                <a:uFillTx/>
                <a:latin typeface="Arial (Headings)"/>
                <a:ea typeface="+mj-ea"/>
                <a:cs typeface="+mj-cs"/>
              </a:rPr>
              <a:t>ACTIVITY:</a:t>
            </a:r>
            <a:br>
              <a:rPr kumimoji="0" lang="en-US" sz="2400" b="1" u="none" strike="noStrike" kern="1200" cap="none" spc="0" normalizeH="0" baseline="0" noProof="0">
                <a:ln>
                  <a:noFill/>
                </a:ln>
                <a:solidFill>
                  <a:prstClr val="white"/>
                </a:solidFill>
                <a:effectLst/>
                <a:uLnTx/>
                <a:uFillTx/>
                <a:latin typeface="Arial (Headings)"/>
                <a:ea typeface="+mj-ea"/>
                <a:cs typeface="+mj-cs"/>
              </a:rPr>
            </a:br>
            <a:r>
              <a:rPr kumimoji="0" lang="en-US" sz="2400" b="1" u="none" strike="noStrike" kern="0" cap="none" spc="0" normalizeH="0" baseline="0" noProof="0">
                <a:ln>
                  <a:noFill/>
                </a:ln>
                <a:solidFill>
                  <a:prstClr val="white"/>
                </a:solidFill>
                <a:effectLst/>
                <a:uLnTx/>
                <a:uFillTx/>
                <a:latin typeface="Arial (Headings)"/>
                <a:ea typeface="+mj-ea"/>
                <a:cs typeface="+mj-cs"/>
              </a:rPr>
              <a:t>Second-Facing</a:t>
            </a:r>
            <a:endParaRPr kumimoji="0" lang="en-US" sz="2400" b="1" u="none" strike="noStrike" kern="1200" cap="none" spc="0" normalizeH="0" baseline="0" noProof="0">
              <a:ln>
                <a:noFill/>
              </a:ln>
              <a:solidFill>
                <a:prstClr val="white"/>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B0A7E2DA-7EBE-FEE9-11CD-9A4E19B21958}"/>
              </a:ext>
            </a:extLst>
          </p:cNvPr>
          <p:cNvSpPr txBox="1"/>
          <p:nvPr/>
        </p:nvSpPr>
        <p:spPr>
          <a:xfrm>
            <a:off x="1018819" y="3637453"/>
            <a:ext cx="94816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Please identify where Second-Facing should take place in the Sales Process.</a:t>
            </a:r>
          </a:p>
        </p:txBody>
      </p:sp>
      <p:sp>
        <p:nvSpPr>
          <p:cNvPr id="8" name="TextBox 7">
            <a:extLst>
              <a:ext uri="{FF2B5EF4-FFF2-40B4-BE49-F238E27FC236}">
                <a16:creationId xmlns:a16="http://schemas.microsoft.com/office/drawing/2014/main" id="{447C8D60-98DC-7F6C-3692-A345C9BF5FCB}"/>
              </a:ext>
            </a:extLst>
          </p:cNvPr>
          <p:cNvSpPr txBox="1"/>
          <p:nvPr/>
        </p:nvSpPr>
        <p:spPr>
          <a:xfrm>
            <a:off x="1046528"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 minutes</a:t>
            </a:r>
          </a:p>
        </p:txBody>
      </p:sp>
      <p:pic>
        <p:nvPicPr>
          <p:cNvPr id="9" name="Graphic 8" descr="Hourglass 30% with solid fill">
            <a:extLst>
              <a:ext uri="{FF2B5EF4-FFF2-40B4-BE49-F238E27FC236}">
                <a16:creationId xmlns:a16="http://schemas.microsoft.com/office/drawing/2014/main" id="{5E2048F3-47AE-C4FA-D38F-FAFC6065F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5386965"/>
            <a:ext cx="285434" cy="285434"/>
          </a:xfrm>
          <a:prstGeom prst="rect">
            <a:avLst/>
          </a:prstGeom>
        </p:spPr>
      </p:pic>
      <p:pic>
        <p:nvPicPr>
          <p:cNvPr id="10" name="Graphic 9" descr="Users with solid fill">
            <a:extLst>
              <a:ext uri="{FF2B5EF4-FFF2-40B4-BE49-F238E27FC236}">
                <a16:creationId xmlns:a16="http://schemas.microsoft.com/office/drawing/2014/main" id="{C78D25E7-7833-3B97-23A2-2BCDEB942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534306"/>
            <a:ext cx="358344" cy="358344"/>
          </a:xfrm>
          <a:prstGeom prst="rect">
            <a:avLst/>
          </a:prstGeom>
        </p:spPr>
      </p:pic>
      <p:sp>
        <p:nvSpPr>
          <p:cNvPr id="3" name="TextBox 2">
            <a:extLst>
              <a:ext uri="{FF2B5EF4-FFF2-40B4-BE49-F238E27FC236}">
                <a16:creationId xmlns:a16="http://schemas.microsoft.com/office/drawing/2014/main" id="{6955F24E-687D-49DF-A936-5231764AEEBB}"/>
              </a:ext>
            </a:extLst>
          </p:cNvPr>
          <p:cNvSpPr txBox="1"/>
          <p:nvPr/>
        </p:nvSpPr>
        <p:spPr>
          <a:xfrm>
            <a:off x="1046528" y="4523318"/>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Group 4</a:t>
            </a:r>
          </a:p>
        </p:txBody>
      </p:sp>
      <p:pic>
        <p:nvPicPr>
          <p:cNvPr id="12" name="Graphic 11" descr="Bullseye with solid fill">
            <a:extLst>
              <a:ext uri="{FF2B5EF4-FFF2-40B4-BE49-F238E27FC236}">
                <a16:creationId xmlns:a16="http://schemas.microsoft.com/office/drawing/2014/main" id="{CD3477E4-4898-40ED-9E15-D2B715F4F8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649683"/>
            <a:ext cx="390308" cy="390308"/>
          </a:xfrm>
          <a:prstGeom prst="rect">
            <a:avLst/>
          </a:prstGeom>
        </p:spPr>
      </p:pic>
    </p:spTree>
    <p:extLst>
      <p:ext uri="{BB962C8B-B14F-4D97-AF65-F5344CB8AC3E}">
        <p14:creationId xmlns:p14="http://schemas.microsoft.com/office/powerpoint/2010/main" val="208370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panose="020B0604020202020204" pitchFamily="34" charset="0"/>
                <a:cs typeface="Arial" panose="020B0604020202020204" pitchFamily="34" charset="0"/>
              </a:rPr>
              <a:t>SECOND-FACING CONTROL POINTS – WHERE MANAGERS ADD VALUE</a:t>
            </a:r>
            <a:endParaRPr kumimoji="0" lang="en-US" sz="1800" b="1" i="0" u="none" strike="noStrike" kern="1200" cap="none" spc="0" normalizeH="0" baseline="0" noProof="0">
              <a:ln>
                <a:noFill/>
              </a:ln>
              <a:solidFill>
                <a:srgbClr val="005BAA"/>
              </a:solidFill>
              <a:effectLst/>
              <a:uLnTx/>
              <a:uFillTx/>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909E1C2D-A1A3-C1C8-2F89-29232B8A3A65}"/>
              </a:ext>
            </a:extLst>
          </p:cNvPr>
          <p:cNvGraphicFramePr/>
          <p:nvPr>
            <p:extLst>
              <p:ext uri="{D42A27DB-BD31-4B8C-83A1-F6EECF244321}">
                <p14:modId xmlns:p14="http://schemas.microsoft.com/office/powerpoint/2010/main" val="1536964116"/>
              </p:ext>
            </p:extLst>
          </p:nvPr>
        </p:nvGraphicFramePr>
        <p:xfrm>
          <a:off x="1239620" y="1316978"/>
          <a:ext cx="9712760"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ounded Rectangle 1">
            <a:extLst>
              <a:ext uri="{FF2B5EF4-FFF2-40B4-BE49-F238E27FC236}">
                <a16:creationId xmlns:a16="http://schemas.microsoft.com/office/drawing/2014/main" id="{A5E97FF2-F564-1FAE-579B-9315EBAF5090}"/>
              </a:ext>
            </a:extLst>
          </p:cNvPr>
          <p:cNvSpPr/>
          <p:nvPr/>
        </p:nvSpPr>
        <p:spPr>
          <a:xfrm>
            <a:off x="8443191" y="1115094"/>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latin typeface="Arial" panose="020B0604020202020204" pitchFamily="34" charset="0"/>
                <a:cs typeface="Arial" panose="020B0604020202020204" pitchFamily="34" charset="0"/>
              </a:rPr>
              <a:t>SECOND FACING</a:t>
            </a:r>
            <a:br>
              <a:rPr lang="en-US" sz="1400" b="1">
                <a:latin typeface="Arial" panose="020B0604020202020204" pitchFamily="34" charset="0"/>
                <a:cs typeface="Arial" panose="020B0604020202020204" pitchFamily="34" charset="0"/>
              </a:rPr>
            </a:br>
            <a:r>
              <a:rPr lang="en-US" sz="1050" b="1" i="1">
                <a:latin typeface="Arial" panose="020B0604020202020204" pitchFamily="34" charset="0"/>
                <a:cs typeface="Arial" panose="020B0604020202020204" pitchFamily="34" charset="0"/>
              </a:rPr>
              <a:t>(Control Point 1)</a:t>
            </a:r>
          </a:p>
        </p:txBody>
      </p:sp>
      <p:sp>
        <p:nvSpPr>
          <p:cNvPr id="11" name="Rounded Rectangle 6">
            <a:extLst>
              <a:ext uri="{FF2B5EF4-FFF2-40B4-BE49-F238E27FC236}">
                <a16:creationId xmlns:a16="http://schemas.microsoft.com/office/drawing/2014/main" id="{75619528-3BBB-FEB4-C8AD-512D10E4CEF9}"/>
              </a:ext>
            </a:extLst>
          </p:cNvPr>
          <p:cNvSpPr/>
          <p:nvPr/>
        </p:nvSpPr>
        <p:spPr>
          <a:xfrm>
            <a:off x="8443190" y="5366211"/>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latin typeface="Arial" panose="020B0604020202020204" pitchFamily="34" charset="0"/>
                <a:cs typeface="Arial" panose="020B0604020202020204" pitchFamily="34" charset="0"/>
              </a:rPr>
              <a:t>SECOND FACING</a:t>
            </a:r>
            <a:br>
              <a:rPr lang="en-US" sz="1400" b="1">
                <a:latin typeface="Arial" panose="020B0604020202020204" pitchFamily="34" charset="0"/>
                <a:cs typeface="Arial" panose="020B0604020202020204" pitchFamily="34" charset="0"/>
              </a:rPr>
            </a:br>
            <a:r>
              <a:rPr lang="en-US" sz="1050" b="1" i="1">
                <a:latin typeface="Arial" panose="020B0604020202020204" pitchFamily="34" charset="0"/>
                <a:cs typeface="Arial" panose="020B0604020202020204" pitchFamily="34" charset="0"/>
              </a:rPr>
              <a:t>(Control Point 2)</a:t>
            </a:r>
          </a:p>
        </p:txBody>
      </p:sp>
      <p:grpSp>
        <p:nvGrpSpPr>
          <p:cNvPr id="15" name="Group 14">
            <a:extLst>
              <a:ext uri="{FF2B5EF4-FFF2-40B4-BE49-F238E27FC236}">
                <a16:creationId xmlns:a16="http://schemas.microsoft.com/office/drawing/2014/main" id="{2A21D905-8BD1-707D-0E60-C22C4AB42DE4}"/>
              </a:ext>
            </a:extLst>
          </p:cNvPr>
          <p:cNvGrpSpPr/>
          <p:nvPr/>
        </p:nvGrpSpPr>
        <p:grpSpPr>
          <a:xfrm>
            <a:off x="7438283" y="5352358"/>
            <a:ext cx="1004908" cy="390547"/>
            <a:chOff x="7438283" y="5352358"/>
            <a:chExt cx="1004908" cy="390547"/>
          </a:xfrm>
        </p:grpSpPr>
        <p:cxnSp>
          <p:nvCxnSpPr>
            <p:cNvPr id="13" name="Straight Connector 12">
              <a:extLst>
                <a:ext uri="{FF2B5EF4-FFF2-40B4-BE49-F238E27FC236}">
                  <a16:creationId xmlns:a16="http://schemas.microsoft.com/office/drawing/2014/main" id="{2BEFA430-7813-0DBC-1C75-07371984335C}"/>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65B4DE-7524-13FA-4379-67E0598895EE}"/>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5892A8B-1163-2F59-E55B-EC1D70BB25FA}"/>
              </a:ext>
            </a:extLst>
          </p:cNvPr>
          <p:cNvGrpSpPr/>
          <p:nvPr/>
        </p:nvGrpSpPr>
        <p:grpSpPr>
          <a:xfrm flipH="1">
            <a:off x="3682809" y="5328955"/>
            <a:ext cx="1004908" cy="390547"/>
            <a:chOff x="7438283" y="5352358"/>
            <a:chExt cx="1004908" cy="390547"/>
          </a:xfrm>
        </p:grpSpPr>
        <p:cxnSp>
          <p:nvCxnSpPr>
            <p:cNvPr id="17" name="Straight Connector 16">
              <a:extLst>
                <a:ext uri="{FF2B5EF4-FFF2-40B4-BE49-F238E27FC236}">
                  <a16:creationId xmlns:a16="http://schemas.microsoft.com/office/drawing/2014/main" id="{7B4E341B-2B6D-9D1A-2A5B-3E0908FB3162}"/>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3C4A91-682E-F4B8-6D59-F49791AE4C56}"/>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Rounded Rectangle 9">
            <a:extLst>
              <a:ext uri="{FF2B5EF4-FFF2-40B4-BE49-F238E27FC236}">
                <a16:creationId xmlns:a16="http://schemas.microsoft.com/office/drawing/2014/main" id="{4D8D12E1-3AF2-49A6-77D7-62A0620F52B1}"/>
              </a:ext>
            </a:extLst>
          </p:cNvPr>
          <p:cNvSpPr/>
          <p:nvPr/>
        </p:nvSpPr>
        <p:spPr>
          <a:xfrm>
            <a:off x="1706668" y="5423212"/>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latin typeface="Arial" panose="020B0604020202020204" pitchFamily="34" charset="0"/>
                <a:cs typeface="Arial" panose="020B0604020202020204" pitchFamily="34" charset="0"/>
              </a:rPr>
              <a:t>SECOND FACING</a:t>
            </a:r>
            <a:br>
              <a:rPr lang="en-US" sz="1400" b="1">
                <a:latin typeface="Arial" panose="020B0604020202020204" pitchFamily="34" charset="0"/>
                <a:cs typeface="Arial" panose="020B0604020202020204" pitchFamily="34" charset="0"/>
              </a:rPr>
            </a:br>
            <a:r>
              <a:rPr lang="en-US" sz="1050" b="1" i="1">
                <a:latin typeface="Arial" panose="020B0604020202020204" pitchFamily="34" charset="0"/>
                <a:cs typeface="Arial" panose="020B0604020202020204" pitchFamily="34" charset="0"/>
              </a:rPr>
              <a:t>(Control Point 3)</a:t>
            </a:r>
          </a:p>
        </p:txBody>
      </p:sp>
      <p:grpSp>
        <p:nvGrpSpPr>
          <p:cNvPr id="21" name="Group 20">
            <a:extLst>
              <a:ext uri="{FF2B5EF4-FFF2-40B4-BE49-F238E27FC236}">
                <a16:creationId xmlns:a16="http://schemas.microsoft.com/office/drawing/2014/main" id="{1C7A4911-13AD-E37C-6239-396B6FB57E9A}"/>
              </a:ext>
            </a:extLst>
          </p:cNvPr>
          <p:cNvGrpSpPr/>
          <p:nvPr/>
        </p:nvGrpSpPr>
        <p:grpSpPr>
          <a:xfrm flipH="1" flipV="1">
            <a:off x="2903034" y="3298964"/>
            <a:ext cx="1004908" cy="390547"/>
            <a:chOff x="7438283" y="5352358"/>
            <a:chExt cx="1004908" cy="390547"/>
          </a:xfrm>
        </p:grpSpPr>
        <p:cxnSp>
          <p:nvCxnSpPr>
            <p:cNvPr id="22" name="Straight Connector 21">
              <a:extLst>
                <a:ext uri="{FF2B5EF4-FFF2-40B4-BE49-F238E27FC236}">
                  <a16:creationId xmlns:a16="http://schemas.microsoft.com/office/drawing/2014/main" id="{952AED98-1D4D-DED5-90C1-14D714569F92}"/>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F306E5-2A2D-1BF7-78E1-697378BF3FF3}"/>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sp>
        <p:nvSpPr>
          <p:cNvPr id="24" name="Rounded Rectangle 8">
            <a:extLst>
              <a:ext uri="{FF2B5EF4-FFF2-40B4-BE49-F238E27FC236}">
                <a16:creationId xmlns:a16="http://schemas.microsoft.com/office/drawing/2014/main" id="{436585EC-EB91-8634-2F97-E2DA9145146B}"/>
              </a:ext>
            </a:extLst>
          </p:cNvPr>
          <p:cNvSpPr/>
          <p:nvPr/>
        </p:nvSpPr>
        <p:spPr>
          <a:xfrm>
            <a:off x="844807" y="2969075"/>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latin typeface="Arial" panose="020B0604020202020204" pitchFamily="34" charset="0"/>
                <a:cs typeface="Arial" panose="020B0604020202020204" pitchFamily="34" charset="0"/>
              </a:rPr>
              <a:t>SECOND FACING</a:t>
            </a:r>
            <a:br>
              <a:rPr lang="en-US" sz="1400" b="1">
                <a:latin typeface="Arial" panose="020B0604020202020204" pitchFamily="34" charset="0"/>
                <a:cs typeface="Arial" panose="020B0604020202020204" pitchFamily="34" charset="0"/>
              </a:rPr>
            </a:br>
            <a:r>
              <a:rPr lang="en-US" sz="1050" b="1" i="1">
                <a:latin typeface="Arial" panose="020B0604020202020204" pitchFamily="34" charset="0"/>
                <a:cs typeface="Arial" panose="020B0604020202020204" pitchFamily="34" charset="0"/>
              </a:rPr>
              <a:t>(Control Point 4)</a:t>
            </a:r>
          </a:p>
        </p:txBody>
      </p:sp>
      <p:grpSp>
        <p:nvGrpSpPr>
          <p:cNvPr id="25" name="Group 24">
            <a:extLst>
              <a:ext uri="{FF2B5EF4-FFF2-40B4-BE49-F238E27FC236}">
                <a16:creationId xmlns:a16="http://schemas.microsoft.com/office/drawing/2014/main" id="{5AB9EA01-1D3B-B1D1-DBBD-2D56B0259D7E}"/>
              </a:ext>
            </a:extLst>
          </p:cNvPr>
          <p:cNvGrpSpPr/>
          <p:nvPr/>
        </p:nvGrpSpPr>
        <p:grpSpPr>
          <a:xfrm flipV="1">
            <a:off x="7438283" y="1468385"/>
            <a:ext cx="1004908" cy="390547"/>
            <a:chOff x="7438283" y="5352358"/>
            <a:chExt cx="1004908" cy="390547"/>
          </a:xfrm>
        </p:grpSpPr>
        <p:cxnSp>
          <p:nvCxnSpPr>
            <p:cNvPr id="26" name="Straight Connector 25">
              <a:extLst>
                <a:ext uri="{FF2B5EF4-FFF2-40B4-BE49-F238E27FC236}">
                  <a16:creationId xmlns:a16="http://schemas.microsoft.com/office/drawing/2014/main" id="{F5F2F390-22B0-FA6C-B51E-4A0D4C08675C}"/>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53F66E-5FDF-712B-F7E9-0F20B806D880}"/>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1261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2A69D-D959-A2BC-7488-6CDC7AD94F9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2621F09-B765-B996-C0C8-CD35A138602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panose="020B0604020202020204" pitchFamily="34" charset="0"/>
                <a:cs typeface="Arial" panose="020B0604020202020204" pitchFamily="34" charset="0"/>
              </a:rPr>
              <a:t>SECOND-FACING CONTROL POINTS – WHERE MANAGERS ADD VALUE</a:t>
            </a:r>
            <a:endParaRPr kumimoji="0" lang="en-US" sz="1800" b="1" i="0" u="none" strike="noStrike" kern="1200" cap="none" spc="0" normalizeH="0" baseline="0" noProof="0">
              <a:ln>
                <a:noFill/>
              </a:ln>
              <a:solidFill>
                <a:srgbClr val="005BAA"/>
              </a:solidFill>
              <a:effectLst/>
              <a:uLnTx/>
              <a:uFillTx/>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00E2BFBE-D946-8035-0DC0-6ACAE69E54FE}"/>
              </a:ext>
            </a:extLst>
          </p:cNvPr>
          <p:cNvGraphicFramePr/>
          <p:nvPr>
            <p:extLst>
              <p:ext uri="{D42A27DB-BD31-4B8C-83A1-F6EECF244321}">
                <p14:modId xmlns:p14="http://schemas.microsoft.com/office/powerpoint/2010/main" val="2395241577"/>
              </p:ext>
            </p:extLst>
          </p:nvPr>
        </p:nvGraphicFramePr>
        <p:xfrm>
          <a:off x="-1581404" y="1278068"/>
          <a:ext cx="9712760"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ounded Rectangle 1">
            <a:extLst>
              <a:ext uri="{FF2B5EF4-FFF2-40B4-BE49-F238E27FC236}">
                <a16:creationId xmlns:a16="http://schemas.microsoft.com/office/drawing/2014/main" id="{AA8344B0-85B2-7EFC-3441-1D1D4E9A68A0}"/>
              </a:ext>
            </a:extLst>
          </p:cNvPr>
          <p:cNvSpPr/>
          <p:nvPr/>
        </p:nvSpPr>
        <p:spPr>
          <a:xfrm>
            <a:off x="5622167" y="1076184"/>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rial" panose="020B0604020202020204" pitchFamily="34" charset="0"/>
                <a:cs typeface="Arial" panose="020B0604020202020204" pitchFamily="34" charset="0"/>
              </a:rPr>
              <a:t>SECOND FACING</a:t>
            </a:r>
            <a:br>
              <a:rPr lang="en-US" sz="1600" b="1">
                <a:latin typeface="Arial" panose="020B0604020202020204" pitchFamily="34" charset="0"/>
                <a:cs typeface="Arial" panose="020B0604020202020204" pitchFamily="34" charset="0"/>
              </a:rPr>
            </a:br>
            <a:r>
              <a:rPr lang="en-US" sz="1100" b="1" i="1">
                <a:latin typeface="Arial" panose="020B0604020202020204" pitchFamily="34" charset="0"/>
                <a:cs typeface="Arial" panose="020B0604020202020204" pitchFamily="34" charset="0"/>
              </a:rPr>
              <a:t>(Control Point 1)</a:t>
            </a:r>
          </a:p>
        </p:txBody>
      </p:sp>
      <p:grpSp>
        <p:nvGrpSpPr>
          <p:cNvPr id="25" name="Group 24">
            <a:extLst>
              <a:ext uri="{FF2B5EF4-FFF2-40B4-BE49-F238E27FC236}">
                <a16:creationId xmlns:a16="http://schemas.microsoft.com/office/drawing/2014/main" id="{B99950D4-3E9D-311E-1090-F44EDB2912FD}"/>
              </a:ext>
            </a:extLst>
          </p:cNvPr>
          <p:cNvGrpSpPr/>
          <p:nvPr/>
        </p:nvGrpSpPr>
        <p:grpSpPr>
          <a:xfrm flipV="1">
            <a:off x="4617259" y="1429475"/>
            <a:ext cx="1004908" cy="390547"/>
            <a:chOff x="7438283" y="5352358"/>
            <a:chExt cx="1004908" cy="390547"/>
          </a:xfrm>
        </p:grpSpPr>
        <p:cxnSp>
          <p:nvCxnSpPr>
            <p:cNvPr id="26" name="Straight Connector 25">
              <a:extLst>
                <a:ext uri="{FF2B5EF4-FFF2-40B4-BE49-F238E27FC236}">
                  <a16:creationId xmlns:a16="http://schemas.microsoft.com/office/drawing/2014/main" id="{415EB9D5-49F1-79BC-13E4-9D7E1EFA9A3C}"/>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903310-9255-54F6-2584-219E94A7A491}"/>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sp>
        <p:nvSpPr>
          <p:cNvPr id="4" name="Rounded Rectangle 18">
            <a:extLst>
              <a:ext uri="{FF2B5EF4-FFF2-40B4-BE49-F238E27FC236}">
                <a16:creationId xmlns:a16="http://schemas.microsoft.com/office/drawing/2014/main" id="{EC9802DE-1D76-F371-F265-84E89241770E}"/>
              </a:ext>
            </a:extLst>
          </p:cNvPr>
          <p:cNvSpPr/>
          <p:nvPr/>
        </p:nvSpPr>
        <p:spPr>
          <a:xfrm>
            <a:off x="7262385" y="1563351"/>
            <a:ext cx="3527831" cy="2424989"/>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700" b="1">
                <a:solidFill>
                  <a:srgbClr val="383838"/>
                </a:solidFill>
                <a:latin typeface="Arial" panose="020B0604020202020204" pitchFamily="34" charset="0"/>
                <a:cs typeface="Arial" panose="020B0604020202020204" pitchFamily="34" charset="0"/>
              </a:rPr>
              <a:t>TARGET:</a:t>
            </a:r>
          </a:p>
          <a:p>
            <a:r>
              <a:rPr lang="en-US" sz="1700">
                <a:solidFill>
                  <a:srgbClr val="00417C"/>
                </a:solidFill>
                <a:latin typeface="Arial" panose="020B0604020202020204" pitchFamily="34" charset="0"/>
                <a:cs typeface="Arial" panose="020B0604020202020204" pitchFamily="34" charset="0"/>
              </a:rPr>
              <a:t>Make sure that the customer feels that he is appreciated and everyone in the showroom is interested to look after them and serving their needs to the best of their abilities </a:t>
            </a:r>
          </a:p>
          <a:p>
            <a:endParaRPr lang="en-US" sz="1700" b="1">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6320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15A5D-276A-98AE-30DB-3D37A5F1223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5D13B0C-9523-CA4E-D718-69C9154EDAE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panose="020B0604020202020204" pitchFamily="34" charset="0"/>
                <a:cs typeface="Arial" panose="020B0604020202020204" pitchFamily="34" charset="0"/>
              </a:rPr>
              <a:t>SECOND-FACING CONTROL POINTS – WHERE MANAGERS ADD VALUE</a:t>
            </a:r>
            <a:endParaRPr kumimoji="0" lang="en-US" sz="1800" b="1" i="0" u="none" strike="noStrike" kern="1200" cap="none" spc="0" normalizeH="0" baseline="0" noProof="0">
              <a:ln>
                <a:noFill/>
              </a:ln>
              <a:solidFill>
                <a:srgbClr val="005BAA"/>
              </a:solidFill>
              <a:effectLst/>
              <a:uLnTx/>
              <a:uFillTx/>
              <a:latin typeface="Arial" panose="020B0604020202020204" pitchFamily="34" charset="0"/>
              <a:cs typeface="Arial" panose="020B0604020202020204" pitchFamily="34" charset="0"/>
            </a:endParaRPr>
          </a:p>
        </p:txBody>
      </p:sp>
      <p:sp>
        <p:nvSpPr>
          <p:cNvPr id="11" name="Rounded Rectangle 6">
            <a:extLst>
              <a:ext uri="{FF2B5EF4-FFF2-40B4-BE49-F238E27FC236}">
                <a16:creationId xmlns:a16="http://schemas.microsoft.com/office/drawing/2014/main" id="{5D76AF16-5638-96F8-5BA7-9694838D6C2E}"/>
              </a:ext>
            </a:extLst>
          </p:cNvPr>
          <p:cNvSpPr/>
          <p:nvPr/>
        </p:nvSpPr>
        <p:spPr>
          <a:xfrm>
            <a:off x="5622166" y="5327301"/>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rial" panose="020B0604020202020204" pitchFamily="34" charset="0"/>
                <a:cs typeface="Arial" panose="020B0604020202020204" pitchFamily="34" charset="0"/>
              </a:rPr>
              <a:t>SECOND FACING</a:t>
            </a:r>
            <a:br>
              <a:rPr lang="en-US" sz="1600" b="1">
                <a:latin typeface="Arial" panose="020B0604020202020204" pitchFamily="34" charset="0"/>
                <a:cs typeface="Arial" panose="020B0604020202020204" pitchFamily="34" charset="0"/>
              </a:rPr>
            </a:br>
            <a:r>
              <a:rPr lang="en-US" sz="1100" b="1" i="1">
                <a:latin typeface="Arial" panose="020B0604020202020204" pitchFamily="34" charset="0"/>
                <a:cs typeface="Arial" panose="020B0604020202020204" pitchFamily="34" charset="0"/>
              </a:rPr>
              <a:t>(Control Point 2)</a:t>
            </a:r>
          </a:p>
        </p:txBody>
      </p:sp>
      <p:grpSp>
        <p:nvGrpSpPr>
          <p:cNvPr id="15" name="Group 14">
            <a:extLst>
              <a:ext uri="{FF2B5EF4-FFF2-40B4-BE49-F238E27FC236}">
                <a16:creationId xmlns:a16="http://schemas.microsoft.com/office/drawing/2014/main" id="{B36FB408-745A-287D-6DDC-41AA8D6ADDF9}"/>
              </a:ext>
            </a:extLst>
          </p:cNvPr>
          <p:cNvGrpSpPr/>
          <p:nvPr/>
        </p:nvGrpSpPr>
        <p:grpSpPr>
          <a:xfrm>
            <a:off x="4617259" y="5313448"/>
            <a:ext cx="1004908" cy="390547"/>
            <a:chOff x="7438283" y="5352358"/>
            <a:chExt cx="1004908" cy="390547"/>
          </a:xfrm>
        </p:grpSpPr>
        <p:cxnSp>
          <p:nvCxnSpPr>
            <p:cNvPr id="13" name="Straight Connector 12">
              <a:extLst>
                <a:ext uri="{FF2B5EF4-FFF2-40B4-BE49-F238E27FC236}">
                  <a16:creationId xmlns:a16="http://schemas.microsoft.com/office/drawing/2014/main" id="{0EF9741E-F216-05EC-AC59-09BC91141325}"/>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7BF71F8-7D36-12B2-9E7B-795695C95BCB}"/>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graphicFrame>
        <p:nvGraphicFramePr>
          <p:cNvPr id="4" name="Diagram 3">
            <a:extLst>
              <a:ext uri="{FF2B5EF4-FFF2-40B4-BE49-F238E27FC236}">
                <a16:creationId xmlns:a16="http://schemas.microsoft.com/office/drawing/2014/main" id="{70C8955B-1460-0D1C-0FB3-222A6D910BFF}"/>
              </a:ext>
            </a:extLst>
          </p:cNvPr>
          <p:cNvGraphicFramePr/>
          <p:nvPr>
            <p:extLst>
              <p:ext uri="{D42A27DB-BD31-4B8C-83A1-F6EECF244321}">
                <p14:modId xmlns:p14="http://schemas.microsoft.com/office/powerpoint/2010/main" val="1632860463"/>
              </p:ext>
            </p:extLst>
          </p:nvPr>
        </p:nvGraphicFramePr>
        <p:xfrm>
          <a:off x="-1581404" y="1278068"/>
          <a:ext cx="9712760"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ounded Rectangle 23">
            <a:extLst>
              <a:ext uri="{FF2B5EF4-FFF2-40B4-BE49-F238E27FC236}">
                <a16:creationId xmlns:a16="http://schemas.microsoft.com/office/drawing/2014/main" id="{E06FEC77-35CA-DE13-5206-67472B028233}"/>
              </a:ext>
            </a:extLst>
          </p:cNvPr>
          <p:cNvSpPr/>
          <p:nvPr/>
        </p:nvSpPr>
        <p:spPr>
          <a:xfrm>
            <a:off x="7292733" y="2898843"/>
            <a:ext cx="3467792" cy="2598177"/>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700" b="1">
                <a:solidFill>
                  <a:srgbClr val="383838"/>
                </a:solidFill>
                <a:latin typeface="Arial" panose="020B0604020202020204" pitchFamily="34" charset="0"/>
                <a:cs typeface="Arial" panose="020B0604020202020204" pitchFamily="34" charset="0"/>
              </a:rPr>
              <a:t>TARGET:</a:t>
            </a:r>
          </a:p>
          <a:p>
            <a:r>
              <a:rPr lang="en-US" sz="1700">
                <a:solidFill>
                  <a:srgbClr val="00417C"/>
                </a:solidFill>
                <a:latin typeface="Arial" panose="020B0604020202020204" pitchFamily="34" charset="0"/>
                <a:cs typeface="Arial" panose="020B0604020202020204" pitchFamily="34" charset="0"/>
              </a:rPr>
              <a:t>This control point is made to ensure that the customers are being invited to Test Drive.  In addition, a check that the customer has been properly qualified </a:t>
            </a:r>
          </a:p>
        </p:txBody>
      </p:sp>
    </p:spTree>
    <p:custDataLst>
      <p:tags r:id="rId1"/>
    </p:custDataLst>
    <p:extLst>
      <p:ext uri="{BB962C8B-B14F-4D97-AF65-F5344CB8AC3E}">
        <p14:creationId xmlns:p14="http://schemas.microsoft.com/office/powerpoint/2010/main" val="32073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20DD4-7FD1-C01E-F5CF-9E704A389B08}"/>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29269285-2D0F-BBA0-E0ED-66908D199D87}"/>
              </a:ext>
            </a:extLst>
          </p:cNvPr>
          <p:cNvGrpSpPr/>
          <p:nvPr/>
        </p:nvGrpSpPr>
        <p:grpSpPr>
          <a:xfrm flipH="1">
            <a:off x="6382955" y="5334246"/>
            <a:ext cx="1004908" cy="390547"/>
            <a:chOff x="7438283" y="5352358"/>
            <a:chExt cx="1004908" cy="390547"/>
          </a:xfrm>
        </p:grpSpPr>
        <p:cxnSp>
          <p:nvCxnSpPr>
            <p:cNvPr id="17" name="Straight Connector 16">
              <a:extLst>
                <a:ext uri="{FF2B5EF4-FFF2-40B4-BE49-F238E27FC236}">
                  <a16:creationId xmlns:a16="http://schemas.microsoft.com/office/drawing/2014/main" id="{6643E4E3-FB8B-6391-BB7E-8C9D38B243D1}"/>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BCDFB1-3640-CD2A-AF7B-49D87AE861A5}"/>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sp>
        <p:nvSpPr>
          <p:cNvPr id="10" name="Title 1">
            <a:extLst>
              <a:ext uri="{FF2B5EF4-FFF2-40B4-BE49-F238E27FC236}">
                <a16:creationId xmlns:a16="http://schemas.microsoft.com/office/drawing/2014/main" id="{14D4D774-50A9-FE25-1887-88791C53FC4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panose="020B0604020202020204" pitchFamily="34" charset="0"/>
                <a:cs typeface="Arial" panose="020B0604020202020204" pitchFamily="34" charset="0"/>
              </a:rPr>
              <a:t>SECOND-FACING CONTROL POINTS – WHERE MANAGERS ADD VALUE</a:t>
            </a:r>
            <a:endParaRPr kumimoji="0" lang="en-US" sz="1800" b="1" i="0" u="none" strike="noStrike" kern="1200" cap="none" spc="0" normalizeH="0" baseline="0" noProof="0">
              <a:ln>
                <a:noFill/>
              </a:ln>
              <a:solidFill>
                <a:srgbClr val="005BAA"/>
              </a:solidFill>
              <a:effectLst/>
              <a:uLnTx/>
              <a:uFillTx/>
              <a:latin typeface="Arial" panose="020B0604020202020204" pitchFamily="34" charset="0"/>
              <a:cs typeface="Arial" panose="020B0604020202020204" pitchFamily="34" charset="0"/>
            </a:endParaRPr>
          </a:p>
        </p:txBody>
      </p:sp>
      <p:sp>
        <p:nvSpPr>
          <p:cNvPr id="20" name="Rounded Rectangle 9">
            <a:extLst>
              <a:ext uri="{FF2B5EF4-FFF2-40B4-BE49-F238E27FC236}">
                <a16:creationId xmlns:a16="http://schemas.microsoft.com/office/drawing/2014/main" id="{6E82A41B-5B54-F6A2-6C4C-DC5A957D9746}"/>
              </a:ext>
            </a:extLst>
          </p:cNvPr>
          <p:cNvSpPr/>
          <p:nvPr/>
        </p:nvSpPr>
        <p:spPr>
          <a:xfrm>
            <a:off x="4406814" y="5428503"/>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rial" panose="020B0604020202020204" pitchFamily="34" charset="0"/>
                <a:cs typeface="Arial" panose="020B0604020202020204" pitchFamily="34" charset="0"/>
              </a:rPr>
              <a:t>SECOND FACING</a:t>
            </a:r>
            <a:br>
              <a:rPr lang="en-US" sz="1600" b="1">
                <a:latin typeface="Arial" panose="020B0604020202020204" pitchFamily="34" charset="0"/>
                <a:cs typeface="Arial" panose="020B0604020202020204" pitchFamily="34" charset="0"/>
              </a:rPr>
            </a:br>
            <a:r>
              <a:rPr lang="en-US" sz="1100" b="1" i="1">
                <a:latin typeface="Arial" panose="020B0604020202020204" pitchFamily="34" charset="0"/>
                <a:cs typeface="Arial" panose="020B0604020202020204" pitchFamily="34" charset="0"/>
              </a:rPr>
              <a:t>(Control Point 3)</a:t>
            </a:r>
          </a:p>
        </p:txBody>
      </p:sp>
      <p:sp>
        <p:nvSpPr>
          <p:cNvPr id="4" name="Rounded Rectangle 23">
            <a:extLst>
              <a:ext uri="{FF2B5EF4-FFF2-40B4-BE49-F238E27FC236}">
                <a16:creationId xmlns:a16="http://schemas.microsoft.com/office/drawing/2014/main" id="{75B8B73F-B696-218B-8E6F-28DB194F62E4}"/>
              </a:ext>
            </a:extLst>
          </p:cNvPr>
          <p:cNvSpPr/>
          <p:nvPr/>
        </p:nvSpPr>
        <p:spPr>
          <a:xfrm>
            <a:off x="1809339" y="2788696"/>
            <a:ext cx="2893297" cy="2993098"/>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700" b="1">
                <a:solidFill>
                  <a:srgbClr val="383838"/>
                </a:solidFill>
                <a:latin typeface="Arial" panose="020B0604020202020204" pitchFamily="34" charset="0"/>
                <a:cs typeface="Arial" panose="020B0604020202020204" pitchFamily="34" charset="0"/>
              </a:rPr>
              <a:t>TARGET:</a:t>
            </a:r>
          </a:p>
          <a:p>
            <a:r>
              <a:rPr lang="en-US" sz="1700">
                <a:solidFill>
                  <a:srgbClr val="00417C"/>
                </a:solidFill>
                <a:latin typeface="Arial" panose="020B0604020202020204" pitchFamily="34" charset="0"/>
                <a:cs typeface="Arial" panose="020B0604020202020204" pitchFamily="34" charset="0"/>
              </a:rPr>
              <a:t>This control point is made to ensure that the Sales Consultant has all the support they need prior to entering the negotiation phase of the Sales Process</a:t>
            </a:r>
          </a:p>
        </p:txBody>
      </p:sp>
      <p:graphicFrame>
        <p:nvGraphicFramePr>
          <p:cNvPr id="2" name="Diagram 1">
            <a:extLst>
              <a:ext uri="{FF2B5EF4-FFF2-40B4-BE49-F238E27FC236}">
                <a16:creationId xmlns:a16="http://schemas.microsoft.com/office/drawing/2014/main" id="{BA7192F1-5063-815F-A1F9-ABEE23B22B6E}"/>
              </a:ext>
            </a:extLst>
          </p:cNvPr>
          <p:cNvGraphicFramePr/>
          <p:nvPr>
            <p:extLst>
              <p:ext uri="{D42A27DB-BD31-4B8C-83A1-F6EECF244321}">
                <p14:modId xmlns:p14="http://schemas.microsoft.com/office/powerpoint/2010/main" val="2958528987"/>
              </p:ext>
            </p:extLst>
          </p:nvPr>
        </p:nvGraphicFramePr>
        <p:xfrm>
          <a:off x="4002273" y="1355889"/>
          <a:ext cx="9712760"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11574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14F09-800A-FD09-ACC2-C9D92D50590E}"/>
            </a:ext>
          </a:extLst>
        </p:cNvPr>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E919A17-3EF2-D11A-D8EF-8909D429E823}"/>
              </a:ext>
            </a:extLst>
          </p:cNvPr>
          <p:cNvGraphicFramePr/>
          <p:nvPr>
            <p:extLst>
              <p:ext uri="{D42A27DB-BD31-4B8C-83A1-F6EECF244321}">
                <p14:modId xmlns:p14="http://schemas.microsoft.com/office/powerpoint/2010/main" val="1203528601"/>
              </p:ext>
            </p:extLst>
          </p:nvPr>
        </p:nvGraphicFramePr>
        <p:xfrm>
          <a:off x="4002273" y="1355889"/>
          <a:ext cx="9712760"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CEB86950-EFD8-4CAE-1A25-BE3F5A617AB5}"/>
              </a:ext>
            </a:extLst>
          </p:cNvPr>
          <p:cNvGrpSpPr/>
          <p:nvPr/>
        </p:nvGrpSpPr>
        <p:grpSpPr>
          <a:xfrm flipH="1" flipV="1">
            <a:off x="5665686" y="3298964"/>
            <a:ext cx="1004908" cy="390547"/>
            <a:chOff x="7438283" y="5352358"/>
            <a:chExt cx="1004908" cy="390547"/>
          </a:xfrm>
        </p:grpSpPr>
        <p:cxnSp>
          <p:nvCxnSpPr>
            <p:cNvPr id="6" name="Straight Connector 5">
              <a:extLst>
                <a:ext uri="{FF2B5EF4-FFF2-40B4-BE49-F238E27FC236}">
                  <a16:creationId xmlns:a16="http://schemas.microsoft.com/office/drawing/2014/main" id="{106A15E6-2EA4-ABBA-3100-1D1E8F3C451E}"/>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87CDDC-6DA5-BC0D-59AA-79DA045924D6}"/>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sp>
        <p:nvSpPr>
          <p:cNvPr id="8" name="Rounded Rectangle 8">
            <a:extLst>
              <a:ext uri="{FF2B5EF4-FFF2-40B4-BE49-F238E27FC236}">
                <a16:creationId xmlns:a16="http://schemas.microsoft.com/office/drawing/2014/main" id="{DC113A9A-4FFF-CC83-1EEC-9BED549B623E}"/>
              </a:ext>
            </a:extLst>
          </p:cNvPr>
          <p:cNvSpPr/>
          <p:nvPr/>
        </p:nvSpPr>
        <p:spPr>
          <a:xfrm>
            <a:off x="3607459" y="2969075"/>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rial" panose="020B0604020202020204" pitchFamily="34" charset="0"/>
                <a:cs typeface="Arial" panose="020B0604020202020204" pitchFamily="34" charset="0"/>
              </a:rPr>
              <a:t>SECOND FACING</a:t>
            </a:r>
            <a:br>
              <a:rPr lang="en-US" sz="1600" b="1">
                <a:latin typeface="Arial" panose="020B0604020202020204" pitchFamily="34" charset="0"/>
                <a:cs typeface="Arial" panose="020B0604020202020204" pitchFamily="34" charset="0"/>
              </a:rPr>
            </a:br>
            <a:r>
              <a:rPr lang="en-US" sz="1100" b="1" i="1">
                <a:latin typeface="Arial" panose="020B0604020202020204" pitchFamily="34" charset="0"/>
                <a:cs typeface="Arial" panose="020B0604020202020204" pitchFamily="34" charset="0"/>
              </a:rPr>
              <a:t>(Control Point 4)</a:t>
            </a:r>
          </a:p>
        </p:txBody>
      </p:sp>
      <p:sp>
        <p:nvSpPr>
          <p:cNvPr id="9" name="Rounded Rectangle 23">
            <a:extLst>
              <a:ext uri="{FF2B5EF4-FFF2-40B4-BE49-F238E27FC236}">
                <a16:creationId xmlns:a16="http://schemas.microsoft.com/office/drawing/2014/main" id="{8CEC7DE5-0DC9-5717-09A3-AA56FD287020}"/>
              </a:ext>
            </a:extLst>
          </p:cNvPr>
          <p:cNvSpPr/>
          <p:nvPr/>
        </p:nvSpPr>
        <p:spPr>
          <a:xfrm>
            <a:off x="237340" y="1239018"/>
            <a:ext cx="3527831" cy="4099241"/>
          </a:xfrm>
          <a:prstGeom prst="roundRect">
            <a:avLst>
              <a:gd name="adj" fmla="val 9681"/>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700" b="1">
                <a:solidFill>
                  <a:srgbClr val="383838"/>
                </a:solidFill>
                <a:latin typeface="Arial" panose="020B0604020202020204" pitchFamily="34" charset="0"/>
                <a:cs typeface="Arial" panose="020B0604020202020204" pitchFamily="34" charset="0"/>
              </a:rPr>
              <a:t>TARGET:</a:t>
            </a:r>
          </a:p>
          <a:p>
            <a:r>
              <a:rPr lang="en-US" sz="1700">
                <a:solidFill>
                  <a:srgbClr val="00417C"/>
                </a:solidFill>
                <a:latin typeface="Arial" panose="020B0604020202020204" pitchFamily="34" charset="0"/>
                <a:cs typeface="Arial" panose="020B0604020202020204" pitchFamily="34" charset="0"/>
              </a:rPr>
              <a:t>This control point is to ensure that the customer is thanked for their purchase. </a:t>
            </a:r>
          </a:p>
          <a:p>
            <a:endParaRPr lang="en-US" sz="1700">
              <a:solidFill>
                <a:srgbClr val="00417C"/>
              </a:solidFill>
              <a:latin typeface="Arial" panose="020B0604020202020204" pitchFamily="34" charset="0"/>
              <a:cs typeface="Arial" panose="020B0604020202020204" pitchFamily="34" charset="0"/>
            </a:endParaRPr>
          </a:p>
          <a:p>
            <a:r>
              <a:rPr lang="en-US" sz="1700">
                <a:solidFill>
                  <a:srgbClr val="00417C"/>
                </a:solidFill>
                <a:latin typeface="Arial" panose="020B0604020202020204" pitchFamily="34" charset="0"/>
                <a:cs typeface="Arial" panose="020B0604020202020204" pitchFamily="34" charset="0"/>
              </a:rPr>
              <a:t>That they have been introduced to the Service Department. That they are fully aware of the function of the features of their vehicle.</a:t>
            </a:r>
          </a:p>
          <a:p>
            <a:endParaRPr lang="en-US" sz="1700">
              <a:solidFill>
                <a:srgbClr val="00417C"/>
              </a:solidFill>
              <a:latin typeface="Arial" panose="020B0604020202020204" pitchFamily="34" charset="0"/>
              <a:cs typeface="Arial" panose="020B0604020202020204" pitchFamily="34" charset="0"/>
            </a:endParaRPr>
          </a:p>
          <a:p>
            <a:r>
              <a:rPr lang="en-US" sz="1700">
                <a:solidFill>
                  <a:srgbClr val="00417C"/>
                </a:solidFill>
                <a:latin typeface="Arial" panose="020B0604020202020204" pitchFamily="34" charset="0"/>
                <a:cs typeface="Arial" panose="020B0604020202020204" pitchFamily="34" charset="0"/>
              </a:rPr>
              <a:t>This is important in order to let the customer know that they are valued by you and your organization.  </a:t>
            </a:r>
          </a:p>
        </p:txBody>
      </p:sp>
      <p:sp>
        <p:nvSpPr>
          <p:cNvPr id="4" name="Title 1">
            <a:extLst>
              <a:ext uri="{FF2B5EF4-FFF2-40B4-BE49-F238E27FC236}">
                <a16:creationId xmlns:a16="http://schemas.microsoft.com/office/drawing/2014/main" id="{A981A0D2-CD5B-D470-517C-A5E424896A45}"/>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panose="020B0604020202020204" pitchFamily="34" charset="0"/>
                <a:cs typeface="Arial" panose="020B0604020202020204" pitchFamily="34" charset="0"/>
              </a:rPr>
              <a:t>SECOND-FACING CONTROL POINTS – WHERE MANAGERS ADD VALUE</a:t>
            </a:r>
            <a:endParaRPr kumimoji="0" lang="en-US" sz="1800" b="1" i="0" u="none" strike="noStrike" kern="1200" cap="none" spc="0" normalizeH="0" baseline="0" noProof="0">
              <a:ln>
                <a:noFill/>
              </a:ln>
              <a:solidFill>
                <a:srgbClr val="005BAA"/>
              </a:solidFill>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7017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7BC01-3DE5-DCA6-25A4-A16591BD027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797F4A63-E4AA-F795-5DA3-C06BC649FF86}"/>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panose="020B0604020202020204" pitchFamily="34" charset="0"/>
                <a:cs typeface="Arial" panose="020B0604020202020204" pitchFamily="34" charset="0"/>
              </a:rPr>
              <a:t>SECOND-FACING CONTROL POINTS – WHERE MANAGERS ADD VALUE</a:t>
            </a:r>
            <a:endParaRPr kumimoji="0" lang="en-US" sz="1800" b="1" i="0" u="none" strike="noStrike" kern="1200" cap="none" spc="0" normalizeH="0" baseline="0" noProof="0">
              <a:ln>
                <a:noFill/>
              </a:ln>
              <a:solidFill>
                <a:srgbClr val="005BAA"/>
              </a:solidFill>
              <a:effectLst/>
              <a:uLnTx/>
              <a:uFillTx/>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73571F60-B2BE-4DC0-4963-B54F5410DB8B}"/>
              </a:ext>
            </a:extLst>
          </p:cNvPr>
          <p:cNvGraphicFramePr/>
          <p:nvPr/>
        </p:nvGraphicFramePr>
        <p:xfrm>
          <a:off x="1239620" y="1316978"/>
          <a:ext cx="9712760"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ounded Rectangle 1">
            <a:extLst>
              <a:ext uri="{FF2B5EF4-FFF2-40B4-BE49-F238E27FC236}">
                <a16:creationId xmlns:a16="http://schemas.microsoft.com/office/drawing/2014/main" id="{37DBEB5C-F2CE-E9A0-135D-1C13B5F1C14E}"/>
              </a:ext>
            </a:extLst>
          </p:cNvPr>
          <p:cNvSpPr/>
          <p:nvPr/>
        </p:nvSpPr>
        <p:spPr>
          <a:xfrm>
            <a:off x="8443191" y="1115094"/>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latin typeface="Arial" panose="020B0604020202020204" pitchFamily="34" charset="0"/>
                <a:cs typeface="Arial" panose="020B0604020202020204" pitchFamily="34" charset="0"/>
              </a:rPr>
              <a:t>SECOND FACING</a:t>
            </a:r>
            <a:br>
              <a:rPr lang="en-US" sz="1400" b="1">
                <a:latin typeface="Arial" panose="020B0604020202020204" pitchFamily="34" charset="0"/>
                <a:cs typeface="Arial" panose="020B0604020202020204" pitchFamily="34" charset="0"/>
              </a:rPr>
            </a:br>
            <a:r>
              <a:rPr lang="en-US" sz="1050" b="1" i="1">
                <a:latin typeface="Arial" panose="020B0604020202020204" pitchFamily="34" charset="0"/>
                <a:cs typeface="Arial" panose="020B0604020202020204" pitchFamily="34" charset="0"/>
              </a:rPr>
              <a:t>(Control Point 1)</a:t>
            </a:r>
          </a:p>
        </p:txBody>
      </p:sp>
      <p:sp>
        <p:nvSpPr>
          <p:cNvPr id="11" name="Rounded Rectangle 6">
            <a:extLst>
              <a:ext uri="{FF2B5EF4-FFF2-40B4-BE49-F238E27FC236}">
                <a16:creationId xmlns:a16="http://schemas.microsoft.com/office/drawing/2014/main" id="{7FB6EA52-6225-522C-FD06-4708AF57B4D4}"/>
              </a:ext>
            </a:extLst>
          </p:cNvPr>
          <p:cNvSpPr/>
          <p:nvPr/>
        </p:nvSpPr>
        <p:spPr>
          <a:xfrm>
            <a:off x="8443190" y="5366211"/>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latin typeface="Arial" panose="020B0604020202020204" pitchFamily="34" charset="0"/>
                <a:cs typeface="Arial" panose="020B0604020202020204" pitchFamily="34" charset="0"/>
              </a:rPr>
              <a:t>SECOND FACING</a:t>
            </a:r>
            <a:br>
              <a:rPr lang="en-US" sz="1400" b="1">
                <a:latin typeface="Arial" panose="020B0604020202020204" pitchFamily="34" charset="0"/>
                <a:cs typeface="Arial" panose="020B0604020202020204" pitchFamily="34" charset="0"/>
              </a:rPr>
            </a:br>
            <a:r>
              <a:rPr lang="en-US" sz="1050" b="1" i="1">
                <a:latin typeface="Arial" panose="020B0604020202020204" pitchFamily="34" charset="0"/>
                <a:cs typeface="Arial" panose="020B0604020202020204" pitchFamily="34" charset="0"/>
              </a:rPr>
              <a:t>(Control Point 2)</a:t>
            </a:r>
          </a:p>
        </p:txBody>
      </p:sp>
      <p:grpSp>
        <p:nvGrpSpPr>
          <p:cNvPr id="15" name="Group 14">
            <a:extLst>
              <a:ext uri="{FF2B5EF4-FFF2-40B4-BE49-F238E27FC236}">
                <a16:creationId xmlns:a16="http://schemas.microsoft.com/office/drawing/2014/main" id="{3316A010-7578-2A79-B78B-F75B58F9306C}"/>
              </a:ext>
            </a:extLst>
          </p:cNvPr>
          <p:cNvGrpSpPr/>
          <p:nvPr/>
        </p:nvGrpSpPr>
        <p:grpSpPr>
          <a:xfrm>
            <a:off x="7438283" y="5352358"/>
            <a:ext cx="1004908" cy="390547"/>
            <a:chOff x="7438283" y="5352358"/>
            <a:chExt cx="1004908" cy="390547"/>
          </a:xfrm>
        </p:grpSpPr>
        <p:cxnSp>
          <p:nvCxnSpPr>
            <p:cNvPr id="13" name="Straight Connector 12">
              <a:extLst>
                <a:ext uri="{FF2B5EF4-FFF2-40B4-BE49-F238E27FC236}">
                  <a16:creationId xmlns:a16="http://schemas.microsoft.com/office/drawing/2014/main" id="{73CE5F88-0805-74FD-39C4-45DAE3C51FFB}"/>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6FF032-3A4A-AFCF-B6F8-43ED60BBCFDD}"/>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CF72809-10D2-F991-E0E8-7522023270CE}"/>
              </a:ext>
            </a:extLst>
          </p:cNvPr>
          <p:cNvGrpSpPr/>
          <p:nvPr/>
        </p:nvGrpSpPr>
        <p:grpSpPr>
          <a:xfrm flipH="1">
            <a:off x="3682809" y="5328955"/>
            <a:ext cx="1004908" cy="390547"/>
            <a:chOff x="7438283" y="5352358"/>
            <a:chExt cx="1004908" cy="390547"/>
          </a:xfrm>
        </p:grpSpPr>
        <p:cxnSp>
          <p:nvCxnSpPr>
            <p:cNvPr id="17" name="Straight Connector 16">
              <a:extLst>
                <a:ext uri="{FF2B5EF4-FFF2-40B4-BE49-F238E27FC236}">
                  <a16:creationId xmlns:a16="http://schemas.microsoft.com/office/drawing/2014/main" id="{65A5E792-DD15-0D2C-FE7C-4152D743E915}"/>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B3C286-F923-E41F-280F-E72C9CA8B8A1}"/>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Rounded Rectangle 9">
            <a:extLst>
              <a:ext uri="{FF2B5EF4-FFF2-40B4-BE49-F238E27FC236}">
                <a16:creationId xmlns:a16="http://schemas.microsoft.com/office/drawing/2014/main" id="{39DF0CFA-71BC-D2BD-2CBB-75805BF6DFAF}"/>
              </a:ext>
            </a:extLst>
          </p:cNvPr>
          <p:cNvSpPr/>
          <p:nvPr/>
        </p:nvSpPr>
        <p:spPr>
          <a:xfrm>
            <a:off x="1706668" y="5423212"/>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latin typeface="Arial" panose="020B0604020202020204" pitchFamily="34" charset="0"/>
                <a:cs typeface="Arial" panose="020B0604020202020204" pitchFamily="34" charset="0"/>
              </a:rPr>
              <a:t>SECOND FACING</a:t>
            </a:r>
            <a:br>
              <a:rPr lang="en-US" sz="1400" b="1">
                <a:latin typeface="Arial" panose="020B0604020202020204" pitchFamily="34" charset="0"/>
                <a:cs typeface="Arial" panose="020B0604020202020204" pitchFamily="34" charset="0"/>
              </a:rPr>
            </a:br>
            <a:r>
              <a:rPr lang="en-US" sz="1050" b="1" i="1">
                <a:latin typeface="Arial" panose="020B0604020202020204" pitchFamily="34" charset="0"/>
                <a:cs typeface="Arial" panose="020B0604020202020204" pitchFamily="34" charset="0"/>
              </a:rPr>
              <a:t>(Control Point 3)</a:t>
            </a:r>
          </a:p>
        </p:txBody>
      </p:sp>
      <p:grpSp>
        <p:nvGrpSpPr>
          <p:cNvPr id="21" name="Group 20">
            <a:extLst>
              <a:ext uri="{FF2B5EF4-FFF2-40B4-BE49-F238E27FC236}">
                <a16:creationId xmlns:a16="http://schemas.microsoft.com/office/drawing/2014/main" id="{9F64662D-6376-86C2-27AC-5D0B0EB86E00}"/>
              </a:ext>
            </a:extLst>
          </p:cNvPr>
          <p:cNvGrpSpPr/>
          <p:nvPr/>
        </p:nvGrpSpPr>
        <p:grpSpPr>
          <a:xfrm flipH="1" flipV="1">
            <a:off x="2903034" y="3298964"/>
            <a:ext cx="1004908" cy="390547"/>
            <a:chOff x="7438283" y="5352358"/>
            <a:chExt cx="1004908" cy="390547"/>
          </a:xfrm>
        </p:grpSpPr>
        <p:cxnSp>
          <p:nvCxnSpPr>
            <p:cNvPr id="22" name="Straight Connector 21">
              <a:extLst>
                <a:ext uri="{FF2B5EF4-FFF2-40B4-BE49-F238E27FC236}">
                  <a16:creationId xmlns:a16="http://schemas.microsoft.com/office/drawing/2014/main" id="{B277F3B7-DC0E-9973-107B-140E9AC0F481}"/>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E93421-7AE2-486F-A06B-F62849C04619}"/>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sp>
        <p:nvSpPr>
          <p:cNvPr id="24" name="Rounded Rectangle 8">
            <a:extLst>
              <a:ext uri="{FF2B5EF4-FFF2-40B4-BE49-F238E27FC236}">
                <a16:creationId xmlns:a16="http://schemas.microsoft.com/office/drawing/2014/main" id="{43002F25-6B83-4666-39A3-14999EAE02CF}"/>
              </a:ext>
            </a:extLst>
          </p:cNvPr>
          <p:cNvSpPr/>
          <p:nvPr/>
        </p:nvSpPr>
        <p:spPr>
          <a:xfrm>
            <a:off x="844807" y="2969075"/>
            <a:ext cx="2057400" cy="706582"/>
          </a:xfrm>
          <a:prstGeom prst="roundRect">
            <a:avLst/>
          </a:prstGeom>
          <a:solidFill>
            <a:schemeClr val="tx1">
              <a:alpha val="50000"/>
            </a:schemeClr>
          </a:solidFill>
          <a:ln>
            <a:solidFill>
              <a:srgbClr val="6666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latin typeface="Arial" panose="020B0604020202020204" pitchFamily="34" charset="0"/>
                <a:cs typeface="Arial" panose="020B0604020202020204" pitchFamily="34" charset="0"/>
              </a:rPr>
              <a:t>SECOND FACING</a:t>
            </a:r>
            <a:br>
              <a:rPr lang="en-US" sz="1400" b="1">
                <a:latin typeface="Arial" panose="020B0604020202020204" pitchFamily="34" charset="0"/>
                <a:cs typeface="Arial" panose="020B0604020202020204" pitchFamily="34" charset="0"/>
              </a:rPr>
            </a:br>
            <a:r>
              <a:rPr lang="en-US" sz="1050" b="1" i="1">
                <a:latin typeface="Arial" panose="020B0604020202020204" pitchFamily="34" charset="0"/>
                <a:cs typeface="Arial" panose="020B0604020202020204" pitchFamily="34" charset="0"/>
              </a:rPr>
              <a:t>(Control Point 4)</a:t>
            </a:r>
          </a:p>
        </p:txBody>
      </p:sp>
      <p:grpSp>
        <p:nvGrpSpPr>
          <p:cNvPr id="25" name="Group 24">
            <a:extLst>
              <a:ext uri="{FF2B5EF4-FFF2-40B4-BE49-F238E27FC236}">
                <a16:creationId xmlns:a16="http://schemas.microsoft.com/office/drawing/2014/main" id="{873737C8-D89D-1375-EA31-B037D3DE647F}"/>
              </a:ext>
            </a:extLst>
          </p:cNvPr>
          <p:cNvGrpSpPr/>
          <p:nvPr/>
        </p:nvGrpSpPr>
        <p:grpSpPr>
          <a:xfrm flipV="1">
            <a:off x="7438283" y="1468385"/>
            <a:ext cx="1004908" cy="390547"/>
            <a:chOff x="7438283" y="5352358"/>
            <a:chExt cx="1004908" cy="390547"/>
          </a:xfrm>
        </p:grpSpPr>
        <p:cxnSp>
          <p:nvCxnSpPr>
            <p:cNvPr id="26" name="Straight Connector 25">
              <a:extLst>
                <a:ext uri="{FF2B5EF4-FFF2-40B4-BE49-F238E27FC236}">
                  <a16:creationId xmlns:a16="http://schemas.microsoft.com/office/drawing/2014/main" id="{B7BC7ABA-A37C-A6E0-8521-5D4BDC0DE69C}"/>
                </a:ext>
              </a:extLst>
            </p:cNvPr>
            <p:cNvCxnSpPr/>
            <p:nvPr/>
          </p:nvCxnSpPr>
          <p:spPr>
            <a:xfrm>
              <a:off x="7742632" y="5742905"/>
              <a:ext cx="700559" cy="0"/>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71C119-5C67-3F82-8746-5FACA5ED4CC4}"/>
                </a:ext>
              </a:extLst>
            </p:cNvPr>
            <p:cNvCxnSpPr/>
            <p:nvPr/>
          </p:nvCxnSpPr>
          <p:spPr>
            <a:xfrm>
              <a:off x="7438283" y="5352358"/>
              <a:ext cx="282010" cy="367145"/>
            </a:xfrm>
            <a:prstGeom prst="line">
              <a:avLst/>
            </a:prstGeom>
            <a:ln w="28575">
              <a:solidFill>
                <a:srgbClr val="666666"/>
              </a:solidFill>
              <a:prstDash val="sys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4006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C77C4-E258-A52C-E204-4FFFA6F126F9}"/>
            </a:ext>
          </a:extLst>
        </p:cNvPr>
        <p:cNvGrpSpPr/>
        <p:nvPr/>
      </p:nvGrpSpPr>
      <p:grpSpPr>
        <a:xfrm>
          <a:off x="0" y="0"/>
          <a:ext cx="0" cy="0"/>
          <a:chOff x="0" y="0"/>
          <a:chExt cx="0" cy="0"/>
        </a:xfrm>
      </p:grpSpPr>
      <p:sp>
        <p:nvSpPr>
          <p:cNvPr id="6" name="Content Placeholder 3">
            <a:extLst>
              <a:ext uri="{FF2B5EF4-FFF2-40B4-BE49-F238E27FC236}">
                <a16:creationId xmlns:a16="http://schemas.microsoft.com/office/drawing/2014/main" id="{DB795641-794C-435E-6C7B-235EC00DA226}"/>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944" y="898632"/>
            <a:ext cx="6896744" cy="54243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lvl="1"/>
            <a:endParaRPr lang="en-US" sz="1600" b="1">
              <a:solidFill>
                <a:srgbClr val="00417C"/>
              </a:solidFill>
              <a:latin typeface="Arial MT"/>
              <a:cs typeface="Arial" panose="020B0604020202020204" pitchFamily="34" charset="0"/>
            </a:endParaRPr>
          </a:p>
          <a:p>
            <a:pPr marL="0" lvl="1"/>
            <a:r>
              <a:rPr lang="en-US" sz="1600" b="1">
                <a:solidFill>
                  <a:srgbClr val="00417C"/>
                </a:solidFill>
                <a:latin typeface="Arial MT"/>
                <a:cs typeface="Arial" panose="020B0604020202020204" pitchFamily="34" charset="0"/>
              </a:rPr>
              <a:t>COACHING &amp; MENTORING</a:t>
            </a:r>
          </a:p>
          <a:p>
            <a:pPr marL="0" lvl="1"/>
            <a:r>
              <a:rPr lang="en-US" sz="1600">
                <a:solidFill>
                  <a:srgbClr val="00417C"/>
                </a:solidFill>
                <a:latin typeface="Arial MT"/>
                <a:cs typeface="Arial" panose="020B0604020202020204" pitchFamily="34" charset="0"/>
              </a:rPr>
              <a:t>Act as a coach &amp; mentor to aid sales executives refine their skills, build confidence, and achieve their full potential.</a:t>
            </a:r>
          </a:p>
          <a:p>
            <a:pPr marL="0" lvl="1">
              <a:spcBef>
                <a:spcPts val="2500"/>
              </a:spcBef>
            </a:pPr>
            <a:r>
              <a:rPr lang="en-US" sz="1600" b="1">
                <a:solidFill>
                  <a:srgbClr val="00417C"/>
                </a:solidFill>
                <a:latin typeface="Arial MT"/>
                <a:cs typeface="Arial" panose="020B0604020202020204" pitchFamily="34" charset="0"/>
              </a:rPr>
              <a:t>MONITORING &amp; DRIVING PERFORMANCE</a:t>
            </a:r>
          </a:p>
          <a:p>
            <a:pPr marL="0" lvl="1"/>
            <a:r>
              <a:rPr lang="en-US" sz="1600">
                <a:solidFill>
                  <a:srgbClr val="00417C"/>
                </a:solidFill>
                <a:latin typeface="Arial MT"/>
                <a:cs typeface="Arial" panose="020B0604020202020204" pitchFamily="34" charset="0"/>
              </a:rPr>
              <a:t>Success in sales is measured by results. Effective performance management along with the ability to analyze situations based on the available information ensures consistent success.  </a:t>
            </a:r>
          </a:p>
          <a:p>
            <a:pPr>
              <a:spcBef>
                <a:spcPts val="2500"/>
              </a:spcBef>
            </a:pPr>
            <a:r>
              <a:rPr lang="en-US" b="1">
                <a:solidFill>
                  <a:srgbClr val="00417C"/>
                </a:solidFill>
                <a:latin typeface="Arial MT"/>
                <a:cs typeface="Arial" panose="020B0604020202020204" pitchFamily="34" charset="0"/>
              </a:rPr>
              <a:t>SUPPORTING SALES TEAM IN COMPLEX DEALS</a:t>
            </a:r>
          </a:p>
          <a:p>
            <a:pPr marL="0" lvl="1"/>
            <a:r>
              <a:rPr lang="en-US" sz="1600">
                <a:solidFill>
                  <a:srgbClr val="00417C"/>
                </a:solidFill>
                <a:latin typeface="Arial MT"/>
                <a:cs typeface="Arial" panose="020B0604020202020204" pitchFamily="34" charset="0"/>
              </a:rPr>
              <a:t>Sales managers play a crucial role in high-stakes deals by offering strategic insights, negotiating support, and problem-solving expertise. </a:t>
            </a:r>
          </a:p>
          <a:p>
            <a:pPr marL="0" lvl="1"/>
            <a:endParaRPr lang="en-US" sz="1600" b="1">
              <a:solidFill>
                <a:srgbClr val="00417C"/>
              </a:solidFill>
              <a:latin typeface="Arial MT"/>
              <a:cs typeface="Arial" panose="020B0604020202020204" pitchFamily="34" charset="0"/>
            </a:endParaRPr>
          </a:p>
          <a:p>
            <a:pPr marL="0" lvl="1"/>
            <a:r>
              <a:rPr lang="en-US" sz="1600" b="1">
                <a:solidFill>
                  <a:srgbClr val="00417C"/>
                </a:solidFill>
                <a:latin typeface="Arial MT"/>
                <a:cs typeface="Arial" panose="020B0604020202020204" pitchFamily="34" charset="0"/>
              </a:rPr>
              <a:t>ENSURING ADHERENCE TO THE SALES PROCESS</a:t>
            </a:r>
          </a:p>
          <a:p>
            <a:pPr marL="0" lvl="1"/>
            <a:r>
              <a:rPr lang="en-US" sz="1600">
                <a:solidFill>
                  <a:srgbClr val="00417C"/>
                </a:solidFill>
                <a:latin typeface="Arial MT"/>
                <a:cs typeface="Arial" panose="020B0604020202020204" pitchFamily="34" charset="0"/>
              </a:rPr>
              <a:t>A strong sales manager ensures the implementation of a structured sales process leads to consistency, efficiency, and higher close rates. </a:t>
            </a:r>
          </a:p>
        </p:txBody>
      </p:sp>
      <p:sp>
        <p:nvSpPr>
          <p:cNvPr id="4" name="Title 1">
            <a:extLst>
              <a:ext uri="{FF2B5EF4-FFF2-40B4-BE49-F238E27FC236}">
                <a16:creationId xmlns:a16="http://schemas.microsoft.com/office/drawing/2014/main" id="{FDA7D680-67FF-6088-E343-517A9C94CC7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fontAlgn="base">
              <a:lnSpc>
                <a:spcPct val="100000"/>
              </a:lnSpc>
              <a:spcAft>
                <a:spcPct val="0"/>
              </a:spcAft>
              <a:tabLst>
                <a:tab pos="275353" algn="l"/>
              </a:tabLst>
              <a:defRPr/>
            </a:pPr>
            <a:r>
              <a:rPr lang="en-US" sz="1800" b="1">
                <a:solidFill>
                  <a:srgbClr val="005BAA"/>
                </a:solidFill>
                <a:latin typeface="Arial (Headings)"/>
                <a:ea typeface="+mn-ea"/>
                <a:cs typeface="+mn-cs"/>
              </a:rPr>
              <a:t>THE ROLE OF A SALES MANAGER IN DRIVING SUCCESS</a:t>
            </a:r>
          </a:p>
        </p:txBody>
      </p:sp>
    </p:spTree>
    <p:extLst>
      <p:ext uri="{BB962C8B-B14F-4D97-AF65-F5344CB8AC3E}">
        <p14:creationId xmlns:p14="http://schemas.microsoft.com/office/powerpoint/2010/main" val="139318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152287" y="3182778"/>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a:ln>
                  <a:noFill/>
                </a:ln>
                <a:solidFill>
                  <a:srgbClr val="243782"/>
                </a:solidFill>
                <a:effectLst/>
                <a:uLnTx/>
                <a:uFillTx/>
                <a:latin typeface="Arial (Headings)"/>
                <a:ea typeface="+mj-ea"/>
                <a:cs typeface="+mj-cs"/>
              </a:rPr>
              <a:t>SHOWROOM STANDARDS</a:t>
            </a:r>
            <a:endParaRPr kumimoji="0" lang="en-US" sz="3200" b="1" i="0" u="none" strike="noStrike" kern="1200" cap="none" spc="0" normalizeH="0" baseline="0" noProof="0">
              <a:ln>
                <a:noFill/>
              </a:ln>
              <a:solidFill>
                <a:srgbClr val="243782"/>
              </a:solidFill>
              <a:effectLst/>
              <a:uLnTx/>
              <a:uFillTx/>
              <a:latin typeface="Arial (Headings)"/>
              <a:ea typeface="+mj-ea"/>
              <a:cs typeface="+mj-cs"/>
            </a:endParaRP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211"/>
          <a:stretch/>
        </p:blipFill>
        <p:spPr bwMode="auto">
          <a:xfrm>
            <a:off x="0" y="0"/>
            <a:ext cx="3544570" cy="6569242"/>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a:ln>
                  <a:noFill/>
                </a:ln>
                <a:solidFill>
                  <a:prstClr val="white"/>
                </a:solidFill>
                <a:effectLst/>
                <a:uLnTx/>
                <a:uFillTx/>
                <a:latin typeface="Arial (Headings)"/>
                <a:ea typeface="+mj-ea"/>
                <a:cs typeface="+mj-cs"/>
              </a:rPr>
              <a:t>6</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40947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001B6-2163-E155-E460-F8BBA60E954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5351EE-87B5-FB69-FF3D-3652AE074C31}"/>
              </a:ext>
            </a:extLst>
          </p:cNvPr>
          <p:cNvPicPr>
            <a:picLocks noChangeAspect="1"/>
          </p:cNvPicPr>
          <p:nvPr/>
        </p:nvPicPr>
        <p:blipFill>
          <a:blip r:embed="rId4"/>
          <a:srcRect b="4035"/>
          <a:stretch/>
        </p:blipFill>
        <p:spPr>
          <a:xfrm>
            <a:off x="0" y="0"/>
            <a:ext cx="12192000" cy="6581274"/>
          </a:xfrm>
          <a:prstGeom prst="rect">
            <a:avLst/>
          </a:prstGeom>
        </p:spPr>
      </p:pic>
      <p:sp>
        <p:nvSpPr>
          <p:cNvPr id="9" name="Title 1">
            <a:extLst>
              <a:ext uri="{FF2B5EF4-FFF2-40B4-BE49-F238E27FC236}">
                <a16:creationId xmlns:a16="http://schemas.microsoft.com/office/drawing/2014/main" id="{F6680911-A738-74E4-72F5-C27219B5492B}"/>
              </a:ext>
            </a:extLst>
          </p:cNvPr>
          <p:cNvSpPr txBox="1">
            <a:spLocks/>
          </p:cNvSpPr>
          <p:nvPr/>
        </p:nvSpPr>
        <p:spPr bwMode="auto">
          <a:xfrm>
            <a:off x="776111" y="1772847"/>
            <a:ext cx="1063977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i="1" kern="0">
                <a:solidFill>
                  <a:prstClr val="white"/>
                </a:solidFill>
                <a:latin typeface="Arial (Headings)"/>
              </a:rPr>
              <a:t>WHAT IS A SHOWROOM STANDARD</a:t>
            </a:r>
            <a:r>
              <a:rPr kumimoji="0" lang="en-US" sz="3200" b="1" i="1" u="none" strike="noStrike" kern="0" cap="none" spc="0" normalizeH="0" baseline="0" noProof="0">
                <a:ln>
                  <a:noFill/>
                </a:ln>
                <a:solidFill>
                  <a:prstClr val="white"/>
                </a:solidFill>
                <a:effectLst/>
                <a:uLnTx/>
                <a:uFillTx/>
                <a:latin typeface="Arial (Headings)"/>
                <a:ea typeface="+mj-ea"/>
                <a:cs typeface="+mj-cs"/>
              </a:rPr>
              <a:t>? </a:t>
            </a:r>
          </a:p>
        </p:txBody>
      </p:sp>
      <p:sp>
        <p:nvSpPr>
          <p:cNvPr id="2" name="TextBox 1">
            <a:extLst>
              <a:ext uri="{FF2B5EF4-FFF2-40B4-BE49-F238E27FC236}">
                <a16:creationId xmlns:a16="http://schemas.microsoft.com/office/drawing/2014/main" id="{87B1E731-ABEF-6E7F-44F8-A5F005A623BE}"/>
              </a:ext>
            </a:extLst>
          </p:cNvPr>
          <p:cNvSpPr txBox="1"/>
          <p:nvPr/>
        </p:nvSpPr>
        <p:spPr>
          <a:xfrm>
            <a:off x="362310" y="3690977"/>
            <a:ext cx="11650133" cy="1077218"/>
          </a:xfrm>
          <a:prstGeom prst="rect">
            <a:avLst/>
          </a:prstGeom>
          <a:noFill/>
        </p:spPr>
        <p:txBody>
          <a:bodyPr wrap="square">
            <a:spAutoFit/>
          </a:body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i="1" kern="0">
                <a:solidFill>
                  <a:schemeClr val="bg1"/>
                </a:solidFill>
                <a:latin typeface="Arial (Headings)"/>
              </a:rPr>
              <a:t>A PHYSICAL OR BEHAVIORAL EXPECTATION FOR ALL SHOWROOM BASED STAFF </a:t>
            </a:r>
            <a:r>
              <a:rPr kumimoji="0" lang="en-US" sz="3200" i="1" u="none" strike="noStrike" kern="0" cap="none" spc="0" normalizeH="0" baseline="0" noProof="0">
                <a:ln>
                  <a:noFill/>
                </a:ln>
                <a:solidFill>
                  <a:schemeClr val="bg1"/>
                </a:solidFill>
                <a:effectLst/>
                <a:uLnTx/>
                <a:uFillTx/>
                <a:latin typeface="Arial (Headings)"/>
              </a:rPr>
              <a:t> </a:t>
            </a:r>
          </a:p>
        </p:txBody>
      </p:sp>
    </p:spTree>
    <p:custDataLst>
      <p:tags r:id="rId1"/>
    </p:custDataLst>
    <p:extLst>
      <p:ext uri="{BB962C8B-B14F-4D97-AF65-F5344CB8AC3E}">
        <p14:creationId xmlns:p14="http://schemas.microsoft.com/office/powerpoint/2010/main" val="406278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SHOWROOM STANDARD - PHYSICAL</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 Placeholder 1">
            <a:extLst>
              <a:ext uri="{FF2B5EF4-FFF2-40B4-BE49-F238E27FC236}">
                <a16:creationId xmlns:a16="http://schemas.microsoft.com/office/drawing/2014/main" id="{74CB4A6C-013C-46C8-5A84-773940824C89}"/>
              </a:ext>
            </a:extLst>
          </p:cNvPr>
          <p:cNvSpPr txBox="1">
            <a:spLocks/>
          </p:cNvSpPr>
          <p:nvPr/>
        </p:nvSpPr>
        <p:spPr>
          <a:xfrm>
            <a:off x="237066" y="1296638"/>
            <a:ext cx="7747985" cy="5244666"/>
          </a:xfrm>
          <a:prstGeom prst="rect">
            <a:avLst/>
          </a:prstGeom>
        </p:spPr>
        <p:txBody>
          <a:bodyPr anchor="ctr">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lnSpc>
                <a:spcPct val="300000"/>
              </a:lnSpc>
            </a:pPr>
            <a:endParaRPr lang="en-GB" sz="1600" kern="0" dirty="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dirty="0">
                <a:solidFill>
                  <a:srgbClr val="00417C"/>
                </a:solidFill>
                <a:latin typeface="Arial MT"/>
              </a:rPr>
              <a:t>Parking is available and easily accessible for customers</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dirty="0">
                <a:solidFill>
                  <a:srgbClr val="00417C"/>
                </a:solidFill>
                <a:latin typeface="Arial MT"/>
              </a:rPr>
              <a:t>Signage and exterior building is clean and easy to visualise</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dirty="0">
                <a:solidFill>
                  <a:srgbClr val="00417C"/>
                </a:solidFill>
                <a:latin typeface="Arial MT"/>
              </a:rPr>
              <a:t>Refreshments stocked and readily available, offered on arrival </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dirty="0">
                <a:solidFill>
                  <a:srgbClr val="00417C"/>
                </a:solidFill>
                <a:latin typeface="Arial MT"/>
              </a:rPr>
              <a:t>Clean and professional working area – Reception, Desk etc…</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dirty="0">
                <a:solidFill>
                  <a:srgbClr val="00417C"/>
                </a:solidFill>
                <a:latin typeface="Arial MT"/>
              </a:rPr>
              <a:t>Presentable Professional Appearance – Company uniform, National dress </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dirty="0">
                <a:solidFill>
                  <a:srgbClr val="00417C"/>
                </a:solidFill>
                <a:latin typeface="Arial MT"/>
              </a:rPr>
              <a:t>Showroom Stock – Vehicles Aligned, Clean, Silent Salesman materials displayed</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dirty="0">
                <a:solidFill>
                  <a:srgbClr val="00417C"/>
                </a:solidFill>
                <a:latin typeface="Arial MT"/>
              </a:rPr>
              <a:t>Marketing Materials – Points of Sale up to date and displaying the current offers</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dirty="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dirty="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kern="0" dirty="0">
              <a:solidFill>
                <a:srgbClr val="00417C"/>
              </a:solidFill>
              <a:latin typeface="Arial MT"/>
            </a:endParaRPr>
          </a:p>
        </p:txBody>
      </p:sp>
    </p:spTree>
    <p:custDataLst>
      <p:tags r:id="rId1"/>
    </p:custDataLst>
    <p:extLst>
      <p:ext uri="{BB962C8B-B14F-4D97-AF65-F5344CB8AC3E}">
        <p14:creationId xmlns:p14="http://schemas.microsoft.com/office/powerpoint/2010/main" val="280636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FE7D5-B6B3-981F-054D-296066CF166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2A645EE-FE27-E639-B7CF-55AF59C6F956}"/>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SHOWROOM STANDARD - </a:t>
            </a:r>
            <a:r>
              <a:rPr lang="en-US" sz="1800" b="1" kern="0">
                <a:solidFill>
                  <a:srgbClr val="005BAA"/>
                </a:solidFill>
                <a:latin typeface="Arial (Headings)"/>
                <a:cs typeface="Calibri"/>
              </a:rPr>
              <a:t>BEHAVIOURAL</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 Placeholder 1">
            <a:extLst>
              <a:ext uri="{FF2B5EF4-FFF2-40B4-BE49-F238E27FC236}">
                <a16:creationId xmlns:a16="http://schemas.microsoft.com/office/drawing/2014/main" id="{00E72484-C24E-988B-A5A1-6790D7A6EF3A}"/>
              </a:ext>
            </a:extLst>
          </p:cNvPr>
          <p:cNvSpPr txBox="1">
            <a:spLocks/>
          </p:cNvSpPr>
          <p:nvPr/>
        </p:nvSpPr>
        <p:spPr>
          <a:xfrm>
            <a:off x="287866" y="1200262"/>
            <a:ext cx="7738534" cy="4787467"/>
          </a:xfrm>
          <a:prstGeom prst="rect">
            <a:avLst/>
          </a:prstGeom>
        </p:spPr>
        <p:txBody>
          <a:bodyPr anchor="ctr">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lnSpc>
                <a:spcPct val="300000"/>
              </a:lnSpc>
            </a:pPr>
            <a:endParaRPr lang="en-GB" sz="1600" kern="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Arriving early and mentally and physically be prepared </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Always be looking out for customers arriving in the parking area</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Smile and acknowledge all customers and those passing by </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Move around the showroom professionally</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Telephone extensions to speak to colleagues </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Take private and non-business calls in staff only areas</a:t>
            </a: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 Do not eat at your desk, run, shout or gesture in the showroom </a:t>
            </a:r>
          </a:p>
          <a:p>
            <a:pPr marR="0" lvl="0" algn="l" defTabSz="914400" rtl="0" eaLnBrk="1" fontAlgn="auto" latinLnBrk="0" hangingPunct="1">
              <a:lnSpc>
                <a:spcPct val="300000"/>
              </a:lnSpc>
              <a:spcBef>
                <a:spcPts val="0"/>
              </a:spcBef>
              <a:spcAft>
                <a:spcPts val="0"/>
              </a:spcAft>
              <a:buClrTx/>
              <a:buSzTx/>
              <a:tabLst/>
              <a:defRPr/>
            </a:pPr>
            <a:endParaRPr lang="en-GB" sz="1600">
              <a:solidFill>
                <a:srgbClr val="00417C"/>
              </a:solidFill>
              <a:latin typeface="Arial MT"/>
            </a:endParaRPr>
          </a:p>
          <a:p>
            <a:pPr marL="285750" marR="0" lvl="0" indent="-285750" algn="l" defTabSz="914400" rtl="0" eaLnBrk="1" fontAlgn="auto" latinLnBrk="0" hangingPunct="1">
              <a:lnSpc>
                <a:spcPct val="300000"/>
              </a:lnSpc>
              <a:spcBef>
                <a:spcPts val="0"/>
              </a:spcBef>
              <a:spcAft>
                <a:spcPts val="0"/>
              </a:spcAft>
              <a:buClrTx/>
              <a:buSzTx/>
              <a:buFont typeface="Arial" panose="020B0604020202020204" pitchFamily="34" charset="0"/>
              <a:buChar char="•"/>
              <a:tabLst/>
              <a:defRPr/>
            </a:pPr>
            <a:endParaRPr lang="en-GB" sz="1600" kern="0">
              <a:solidFill>
                <a:srgbClr val="00417C"/>
              </a:solidFill>
              <a:latin typeface="Arial MT"/>
            </a:endParaRPr>
          </a:p>
        </p:txBody>
      </p:sp>
    </p:spTree>
    <p:custDataLst>
      <p:tags r:id="rId1"/>
    </p:custDataLst>
    <p:extLst>
      <p:ext uri="{BB962C8B-B14F-4D97-AF65-F5344CB8AC3E}">
        <p14:creationId xmlns:p14="http://schemas.microsoft.com/office/powerpoint/2010/main" val="312053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3D847-0406-2751-CA63-40A6D2911FB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69DAE0A-802F-5A98-D873-3F0474374781}"/>
              </a:ext>
            </a:extLst>
          </p:cNvPr>
          <p:cNvSpPr txBox="1">
            <a:spLocks/>
          </p:cNvSpPr>
          <p:nvPr/>
        </p:nvSpPr>
        <p:spPr bwMode="gray">
          <a:xfrm>
            <a:off x="526944" y="316696"/>
            <a:ext cx="582784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HOW CAN YOU EMBED &amp; MAINTAIN THE STANDARDS YOU SET?</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 Placeholder 1">
            <a:extLst>
              <a:ext uri="{FF2B5EF4-FFF2-40B4-BE49-F238E27FC236}">
                <a16:creationId xmlns:a16="http://schemas.microsoft.com/office/drawing/2014/main" id="{10779296-CEA9-3C95-3753-3BCE41E19069}"/>
              </a:ext>
            </a:extLst>
          </p:cNvPr>
          <p:cNvSpPr txBox="1">
            <a:spLocks/>
          </p:cNvSpPr>
          <p:nvPr/>
        </p:nvSpPr>
        <p:spPr>
          <a:xfrm>
            <a:off x="476146" y="1108643"/>
            <a:ext cx="5211538" cy="4787467"/>
          </a:xfrm>
          <a:prstGeom prst="rect">
            <a:avLst/>
          </a:prstGeom>
        </p:spPr>
        <p:txBody>
          <a:bodyPr anchor="ctr">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lnSpc>
                <a:spcPct val="150000"/>
              </a:lnSpc>
            </a:pPr>
            <a:endParaRPr lang="en-GB" sz="1600" kern="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Arriving early and be mentally and physically prepared always ahead of your team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Arrange regular meetings where the agenda covers reminders on physical and behavioural standards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Always follow the standards personally so the team see a good example and respect your message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When recruiting ask and discuss standards and your expectations with potential new team members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GB" sz="1600" kern="0">
              <a:solidFill>
                <a:srgbClr val="00417C"/>
              </a:solidFill>
              <a:latin typeface="Arial MT"/>
            </a:endParaRPr>
          </a:p>
        </p:txBody>
      </p:sp>
    </p:spTree>
    <p:custDataLst>
      <p:tags r:id="rId1"/>
    </p:custDataLst>
    <p:extLst>
      <p:ext uri="{BB962C8B-B14F-4D97-AF65-F5344CB8AC3E}">
        <p14:creationId xmlns:p14="http://schemas.microsoft.com/office/powerpoint/2010/main" val="340857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76607-6DFB-627A-484A-51244565868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A6231EC-84A5-5AD3-844B-CEACD1F4AFB6}"/>
              </a:ext>
            </a:extLst>
          </p:cNvPr>
          <p:cNvSpPr txBox="1">
            <a:spLocks/>
          </p:cNvSpPr>
          <p:nvPr/>
        </p:nvSpPr>
        <p:spPr bwMode="gray">
          <a:xfrm>
            <a:off x="526944" y="316696"/>
            <a:ext cx="54561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HOW CAN YOU EMBED &amp; MAINTAIN THE STANDARDS YOU SET?</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 Placeholder 1">
            <a:extLst>
              <a:ext uri="{FF2B5EF4-FFF2-40B4-BE49-F238E27FC236}">
                <a16:creationId xmlns:a16="http://schemas.microsoft.com/office/drawing/2014/main" id="{8068F3BF-84A4-0F53-0EC5-25381B87FA0D}"/>
              </a:ext>
            </a:extLst>
          </p:cNvPr>
          <p:cNvSpPr txBox="1">
            <a:spLocks/>
          </p:cNvSpPr>
          <p:nvPr/>
        </p:nvSpPr>
        <p:spPr>
          <a:xfrm>
            <a:off x="526944" y="977517"/>
            <a:ext cx="6319767" cy="4787467"/>
          </a:xfrm>
          <a:prstGeom prst="rect">
            <a:avLst/>
          </a:prstGeom>
        </p:spPr>
        <p:txBody>
          <a:bodyPr anchor="ctr">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Have showroom champions who are responsible for upholding and maintaining standards by supporting you</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Highlight and recognize those who are following standards and share when customers feedback reflects this</a:t>
            </a:r>
          </a:p>
          <a:p>
            <a:pPr marR="0" lvl="0" algn="l" defTabSz="914400" rtl="0" eaLnBrk="1" fontAlgn="auto" latinLnBrk="0" hangingPunct="1">
              <a:lnSpc>
                <a:spcPct val="150000"/>
              </a:lnSpc>
              <a:spcBef>
                <a:spcPts val="0"/>
              </a:spcBef>
              <a:spcAft>
                <a:spcPts val="0"/>
              </a:spcAft>
              <a:buClrTx/>
              <a:buSzTx/>
              <a:tabLst/>
              <a:defRPr/>
            </a:pPr>
            <a:endParaRPr lang="en-GB" sz="160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Review company policy and carry out physical site walks on a weekly basis to capture any slip in standards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sz="1600">
                <a:solidFill>
                  <a:srgbClr val="00417C"/>
                </a:solidFill>
                <a:latin typeface="Arial MT"/>
              </a:rPr>
              <a:t>WITSOC   (Walking In The Steps Of Customers)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GB" sz="1600">
              <a:solidFill>
                <a:srgbClr val="00417C"/>
              </a:solidFill>
              <a:latin typeface="Arial M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GB" sz="1600" kern="0">
              <a:solidFill>
                <a:srgbClr val="00417C"/>
              </a:solidFill>
              <a:latin typeface="Arial MT"/>
            </a:endParaRPr>
          </a:p>
        </p:txBody>
      </p:sp>
    </p:spTree>
    <p:custDataLst>
      <p:tags r:id="rId1"/>
    </p:custDataLst>
    <p:extLst>
      <p:ext uri="{BB962C8B-B14F-4D97-AF65-F5344CB8AC3E}">
        <p14:creationId xmlns:p14="http://schemas.microsoft.com/office/powerpoint/2010/main" val="222376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866D-35FC-5AAA-6E42-FE44654755F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C598AFB-AD20-6CFE-4BD4-0890DF3D4D40}"/>
              </a:ext>
            </a:extLst>
          </p:cNvPr>
          <p:cNvSpPr txBox="1">
            <a:spLocks/>
          </p:cNvSpPr>
          <p:nvPr/>
        </p:nvSpPr>
        <p:spPr>
          <a:xfrm>
            <a:off x="2324814" y="3182778"/>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noProof="0">
                <a:solidFill>
                  <a:srgbClr val="243782"/>
                </a:solidFill>
                <a:latin typeface="Arial (Headings)"/>
              </a:rPr>
              <a:t>COACHING &amp; DEVELOPING</a:t>
            </a:r>
            <a:endParaRPr kumimoji="0" lang="en-US" sz="3200" b="1" i="0" u="none" strike="noStrike" kern="1200" cap="none" spc="0" normalizeH="0" baseline="0" noProof="0">
              <a:ln>
                <a:noFill/>
              </a:ln>
              <a:solidFill>
                <a:srgbClr val="243782"/>
              </a:solidFill>
              <a:effectLst/>
              <a:uLnTx/>
              <a:uFillTx/>
              <a:latin typeface="Arial (Headings)"/>
              <a:ea typeface="+mj-ea"/>
              <a:cs typeface="+mj-cs"/>
            </a:endParaRPr>
          </a:p>
        </p:txBody>
      </p:sp>
      <p:pic>
        <p:nvPicPr>
          <p:cNvPr id="8" name="Picture 7" descr="image">
            <a:extLst>
              <a:ext uri="{FF2B5EF4-FFF2-40B4-BE49-F238E27FC236}">
                <a16:creationId xmlns:a16="http://schemas.microsoft.com/office/drawing/2014/main" id="{CE79571B-B02B-0292-6A67-8AC1F3D95E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211"/>
          <a:stretch/>
        </p:blipFill>
        <p:spPr bwMode="auto">
          <a:xfrm>
            <a:off x="0" y="0"/>
            <a:ext cx="3544570" cy="6569242"/>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BF5CBB0-1645-81EB-3208-26EC0CA42B18}"/>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noProof="0">
                <a:solidFill>
                  <a:prstClr val="white"/>
                </a:solidFill>
                <a:latin typeface="Arial (Headings)"/>
              </a:rPr>
              <a:t>7</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D3217B27-6FE2-EE35-57D9-CC563F9A1617}"/>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47241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419B8-EE06-A958-4818-12F3082D339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E1D263F-12DC-0AF3-262B-A3EA2807DD47}"/>
              </a:ext>
            </a:extLst>
          </p:cNvPr>
          <p:cNvPicPr>
            <a:picLocks noChangeAspect="1"/>
          </p:cNvPicPr>
          <p:nvPr/>
        </p:nvPicPr>
        <p:blipFill>
          <a:blip r:embed="rId4"/>
          <a:srcRect b="4211"/>
          <a:stretch/>
        </p:blipFill>
        <p:spPr>
          <a:xfrm>
            <a:off x="0" y="0"/>
            <a:ext cx="12192000" cy="6569242"/>
          </a:xfrm>
          <a:prstGeom prst="rect">
            <a:avLst/>
          </a:prstGeom>
        </p:spPr>
      </p:pic>
      <p:sp>
        <p:nvSpPr>
          <p:cNvPr id="9" name="Title 1">
            <a:extLst>
              <a:ext uri="{FF2B5EF4-FFF2-40B4-BE49-F238E27FC236}">
                <a16:creationId xmlns:a16="http://schemas.microsoft.com/office/drawing/2014/main" id="{C00354BB-9FBB-E011-3292-F27E9E0426AF}"/>
              </a:ext>
            </a:extLst>
          </p:cNvPr>
          <p:cNvSpPr txBox="1">
            <a:spLocks/>
          </p:cNvSpPr>
          <p:nvPr/>
        </p:nvSpPr>
        <p:spPr bwMode="auto">
          <a:xfrm>
            <a:off x="776111" y="2751891"/>
            <a:ext cx="1063977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HOW OFTEN DO YOU COACH AND GIVE FEEDBACK? </a:t>
            </a:r>
          </a:p>
        </p:txBody>
      </p:sp>
    </p:spTree>
    <p:custDataLst>
      <p:tags r:id="rId1"/>
    </p:custDataLst>
    <p:extLst>
      <p:ext uri="{BB962C8B-B14F-4D97-AF65-F5344CB8AC3E}">
        <p14:creationId xmlns:p14="http://schemas.microsoft.com/office/powerpoint/2010/main" val="227228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33204-23B3-0C91-5E2D-2E8BEB11678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D8E0D11-C13D-8530-CB37-1B1C57CFBC16}"/>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THE COACHING JOURNEY</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Shape 807">
            <a:extLst>
              <a:ext uri="{FF2B5EF4-FFF2-40B4-BE49-F238E27FC236}">
                <a16:creationId xmlns:a16="http://schemas.microsoft.com/office/drawing/2014/main" id="{1FAD0480-1B75-44FB-327C-15C5CC0DCA85}"/>
              </a:ext>
            </a:extLst>
          </p:cNvPr>
          <p:cNvSpPr/>
          <p:nvPr/>
        </p:nvSpPr>
        <p:spPr>
          <a:xfrm>
            <a:off x="964673" y="3645427"/>
            <a:ext cx="1869324" cy="1860878"/>
          </a:xfrm>
          <a:prstGeom prst="ellipse">
            <a:avLst/>
          </a:prstGeom>
          <a:solidFill>
            <a:schemeClr val="tx2">
              <a:lumMod val="20000"/>
              <a:lumOff val="80000"/>
            </a:schemeClr>
          </a:solidFill>
          <a:ln w="12700">
            <a:miter lim="400000"/>
          </a:ln>
          <a:effectLst>
            <a:outerShdw blurRad="444500" rotWithShape="0">
              <a:srgbClr val="000000">
                <a:alpha val="7000"/>
              </a:srgbClr>
            </a:outerShdw>
          </a:effectLst>
        </p:spPr>
        <p:txBody>
          <a:bodyPr lIns="27601" tIns="27601" rIns="27601" bIns="27601" anchor="ct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sp>
        <p:nvSpPr>
          <p:cNvPr id="16" name="Shape 812">
            <a:extLst>
              <a:ext uri="{FF2B5EF4-FFF2-40B4-BE49-F238E27FC236}">
                <a16:creationId xmlns:a16="http://schemas.microsoft.com/office/drawing/2014/main" id="{1D2FD8DD-7632-5B15-01B4-1A5FCCB55338}"/>
              </a:ext>
            </a:extLst>
          </p:cNvPr>
          <p:cNvSpPr/>
          <p:nvPr/>
        </p:nvSpPr>
        <p:spPr>
          <a:xfrm>
            <a:off x="3562547" y="1459082"/>
            <a:ext cx="2038523" cy="2038999"/>
          </a:xfrm>
          <a:prstGeom prst="ellipse">
            <a:avLst/>
          </a:prstGeom>
          <a:solidFill>
            <a:schemeClr val="tx2">
              <a:lumMod val="20000"/>
              <a:lumOff val="80000"/>
            </a:schemeClr>
          </a:solidFill>
          <a:ln w="12700">
            <a:miter lim="400000"/>
          </a:ln>
          <a:effectLst>
            <a:outerShdw blurRad="444500" rotWithShape="0">
              <a:srgbClr val="000000">
                <a:alpha val="7000"/>
              </a:srgbClr>
            </a:outerShdw>
          </a:effectLst>
        </p:spPr>
        <p:txBody>
          <a:bodyPr lIns="27601" tIns="27601" rIns="27601" bIns="27601" anchor="ct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grpSp>
        <p:nvGrpSpPr>
          <p:cNvPr id="19" name="Group 820">
            <a:extLst>
              <a:ext uri="{FF2B5EF4-FFF2-40B4-BE49-F238E27FC236}">
                <a16:creationId xmlns:a16="http://schemas.microsoft.com/office/drawing/2014/main" id="{B4439F42-3FB0-B439-1B25-072070BB6685}"/>
              </a:ext>
            </a:extLst>
          </p:cNvPr>
          <p:cNvGrpSpPr/>
          <p:nvPr/>
        </p:nvGrpSpPr>
        <p:grpSpPr>
          <a:xfrm>
            <a:off x="7870922" y="584943"/>
            <a:ext cx="2886345" cy="3276388"/>
            <a:chOff x="-1" y="289691"/>
            <a:chExt cx="5772687" cy="6552773"/>
          </a:xfrm>
          <a:solidFill>
            <a:schemeClr val="tx2"/>
          </a:solidFill>
        </p:grpSpPr>
        <p:sp>
          <p:nvSpPr>
            <p:cNvPr id="21" name="Shape 817">
              <a:extLst>
                <a:ext uri="{FF2B5EF4-FFF2-40B4-BE49-F238E27FC236}">
                  <a16:creationId xmlns:a16="http://schemas.microsoft.com/office/drawing/2014/main" id="{448A3F72-80DA-3FF8-AFF4-FAC47CC4A24E}"/>
                </a:ext>
              </a:extLst>
            </p:cNvPr>
            <p:cNvSpPr/>
            <p:nvPr/>
          </p:nvSpPr>
          <p:spPr>
            <a:xfrm flipV="1">
              <a:off x="-1" y="3555294"/>
              <a:ext cx="2544313" cy="3287170"/>
            </a:xfrm>
            <a:prstGeom prst="line">
              <a:avLst/>
            </a:prstGeom>
            <a:grpFill/>
            <a:ln w="88900" cap="flat">
              <a:solidFill>
                <a:srgbClr val="DFDFDF"/>
              </a:solidFill>
              <a:prstDash val="solid"/>
              <a:round/>
            </a:ln>
            <a:effectLst/>
          </p:spPr>
          <p:txBody>
            <a:bodyPr wrap="square" lIns="27727" tIns="27727" rIns="27727" bIns="27727" numCol="1" anchor="t">
              <a:noAutofit/>
            </a:bodyPr>
            <a:lstStyle/>
            <a:p>
              <a:pPr defTabSz="551499" hangingPunct="0">
                <a:defRPr sz="1800">
                  <a:latin typeface="Calibri"/>
                  <a:ea typeface="Calibri"/>
                  <a:cs typeface="Calibri"/>
                  <a:sym typeface="Calibri"/>
                </a:defRPr>
              </a:pPr>
              <a:endParaRPr sz="950" kern="0">
                <a:solidFill>
                  <a:srgbClr val="000000"/>
                </a:solidFill>
                <a:latin typeface="Calibri"/>
                <a:ea typeface="Calibri"/>
                <a:cs typeface="Calibri"/>
                <a:sym typeface="Calibri"/>
              </a:endParaRPr>
            </a:p>
          </p:txBody>
        </p:sp>
        <p:sp>
          <p:nvSpPr>
            <p:cNvPr id="22" name="Shape 818">
              <a:extLst>
                <a:ext uri="{FF2B5EF4-FFF2-40B4-BE49-F238E27FC236}">
                  <a16:creationId xmlns:a16="http://schemas.microsoft.com/office/drawing/2014/main" id="{E28DD88E-FFBE-BF83-C85D-1EED9CE6E2BD}"/>
                </a:ext>
              </a:extLst>
            </p:cNvPr>
            <p:cNvSpPr/>
            <p:nvPr/>
          </p:nvSpPr>
          <p:spPr>
            <a:xfrm>
              <a:off x="519177" y="289691"/>
              <a:ext cx="5253509" cy="5085120"/>
            </a:xfrm>
            <a:prstGeom prst="ellipse">
              <a:avLst/>
            </a:prstGeom>
            <a:grpFill/>
            <a:ln w="12700" cap="flat">
              <a:noFill/>
              <a:miter lim="400000"/>
            </a:ln>
            <a:effectLst>
              <a:outerShdw blurRad="444500" rotWithShape="0">
                <a:srgbClr val="000000">
                  <a:alpha val="7000"/>
                </a:srgbClr>
              </a:outerShdw>
            </a:effectLst>
          </p:spPr>
          <p:txBody>
            <a:bodyPr wrap="square" lIns="27727" tIns="27727" rIns="27727" bIns="27727" numCol="1" anchor="ctr">
              <a:noAutofit/>
            </a:bodyP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sp>
          <p:nvSpPr>
            <p:cNvPr id="23" name="Shape 819">
              <a:extLst>
                <a:ext uri="{FF2B5EF4-FFF2-40B4-BE49-F238E27FC236}">
                  <a16:creationId xmlns:a16="http://schemas.microsoft.com/office/drawing/2014/main" id="{B9BBEF97-0BA8-ED00-C648-1CDC7B348063}"/>
                </a:ext>
              </a:extLst>
            </p:cNvPr>
            <p:cNvSpPr/>
            <p:nvPr/>
          </p:nvSpPr>
          <p:spPr>
            <a:xfrm>
              <a:off x="1454066" y="2907394"/>
              <a:ext cx="3383728" cy="997196"/>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3081" indent="6350" algn="ctr" defTabSz="552370" hangingPunct="0">
                <a:lnSpc>
                  <a:spcPct val="80000"/>
                </a:lnSpc>
                <a:defRPr sz="3600" b="1">
                  <a:solidFill>
                    <a:srgbClr val="333E47"/>
                  </a:solidFill>
                  <a:latin typeface="Calibri"/>
                  <a:ea typeface="Calibri"/>
                  <a:cs typeface="Calibri"/>
                  <a:sym typeface="Calibri"/>
                </a:defRPr>
              </a:pPr>
              <a:r>
                <a:rPr lang="en-GB" sz="2000" b="1" kern="0">
                  <a:solidFill>
                    <a:schemeClr val="bg1"/>
                  </a:solidFill>
                  <a:latin typeface="Calibri"/>
                  <a:ea typeface="Calibri"/>
                  <a:cs typeface="Calibri"/>
                  <a:sym typeface="Calibri"/>
                </a:rPr>
                <a:t>Finish with </a:t>
              </a:r>
            </a:p>
            <a:p>
              <a:pPr marR="3081" indent="6350" algn="ctr" defTabSz="552370" hangingPunct="0">
                <a:lnSpc>
                  <a:spcPct val="80000"/>
                </a:lnSpc>
                <a:defRPr sz="3600" b="1">
                  <a:solidFill>
                    <a:srgbClr val="333E47"/>
                  </a:solidFill>
                  <a:latin typeface="Calibri"/>
                  <a:ea typeface="Calibri"/>
                  <a:cs typeface="Calibri"/>
                  <a:sym typeface="Calibri"/>
                </a:defRPr>
              </a:pPr>
              <a:r>
                <a:rPr lang="en-GB" sz="2000" b="1" kern="0">
                  <a:solidFill>
                    <a:schemeClr val="bg1"/>
                  </a:solidFill>
                  <a:latin typeface="Calibri"/>
                  <a:ea typeface="Calibri"/>
                  <a:cs typeface="Calibri"/>
                  <a:sym typeface="Calibri"/>
                </a:rPr>
                <a:t>Coaching</a:t>
              </a:r>
              <a:endParaRPr sz="2000" b="1" kern="0">
                <a:solidFill>
                  <a:schemeClr val="bg1"/>
                </a:solidFill>
                <a:latin typeface="Calibri"/>
                <a:ea typeface="Calibri"/>
                <a:cs typeface="Calibri"/>
                <a:sym typeface="Calibri"/>
              </a:endParaRPr>
            </a:p>
          </p:txBody>
        </p:sp>
      </p:grpSp>
      <p:grpSp>
        <p:nvGrpSpPr>
          <p:cNvPr id="25" name="Group 837">
            <a:extLst>
              <a:ext uri="{FF2B5EF4-FFF2-40B4-BE49-F238E27FC236}">
                <a16:creationId xmlns:a16="http://schemas.microsoft.com/office/drawing/2014/main" id="{A6A39DB7-B6AF-5B29-19E3-E54CF07E8787}"/>
              </a:ext>
            </a:extLst>
          </p:cNvPr>
          <p:cNvGrpSpPr/>
          <p:nvPr/>
        </p:nvGrpSpPr>
        <p:grpSpPr>
          <a:xfrm>
            <a:off x="5010492" y="2875901"/>
            <a:ext cx="2999169" cy="2372168"/>
            <a:chOff x="568732" y="420226"/>
            <a:chExt cx="5259713" cy="4238087"/>
          </a:xfrm>
          <a:solidFill>
            <a:schemeClr val="tx2">
              <a:lumMod val="20000"/>
              <a:lumOff val="80000"/>
            </a:schemeClr>
          </a:solidFill>
        </p:grpSpPr>
        <p:sp>
          <p:nvSpPr>
            <p:cNvPr id="29" name="Shape 834">
              <a:extLst>
                <a:ext uri="{FF2B5EF4-FFF2-40B4-BE49-F238E27FC236}">
                  <a16:creationId xmlns:a16="http://schemas.microsoft.com/office/drawing/2014/main" id="{A019F93B-8383-EDB4-C1C4-1C9E009C3C7B}"/>
                </a:ext>
              </a:extLst>
            </p:cNvPr>
            <p:cNvSpPr/>
            <p:nvPr/>
          </p:nvSpPr>
          <p:spPr>
            <a:xfrm>
              <a:off x="568732" y="420226"/>
              <a:ext cx="2434889" cy="2072222"/>
            </a:xfrm>
            <a:prstGeom prst="line">
              <a:avLst/>
            </a:prstGeom>
            <a:grpFill/>
            <a:ln w="88900" cap="flat">
              <a:solidFill>
                <a:srgbClr val="DFDFDF"/>
              </a:solidFill>
              <a:prstDash val="solid"/>
              <a:round/>
            </a:ln>
            <a:effectLst/>
          </p:spPr>
          <p:txBody>
            <a:bodyPr wrap="square" lIns="27727" tIns="27727" rIns="27727" bIns="27727" numCol="1" anchor="t">
              <a:noAutofit/>
            </a:bodyPr>
            <a:lstStyle/>
            <a:p>
              <a:pPr defTabSz="551499" hangingPunct="0">
                <a:defRPr sz="1800">
                  <a:latin typeface="Calibri"/>
                  <a:ea typeface="Calibri"/>
                  <a:cs typeface="Calibri"/>
                  <a:sym typeface="Calibri"/>
                </a:defRPr>
              </a:pPr>
              <a:endParaRPr sz="950" kern="0">
                <a:solidFill>
                  <a:srgbClr val="000000"/>
                </a:solidFill>
                <a:latin typeface="Calibri"/>
                <a:ea typeface="Calibri"/>
                <a:cs typeface="Calibri"/>
                <a:sym typeface="Calibri"/>
              </a:endParaRPr>
            </a:p>
          </p:txBody>
        </p:sp>
        <p:sp>
          <p:nvSpPr>
            <p:cNvPr id="30" name="Shape 835">
              <a:extLst>
                <a:ext uri="{FF2B5EF4-FFF2-40B4-BE49-F238E27FC236}">
                  <a16:creationId xmlns:a16="http://schemas.microsoft.com/office/drawing/2014/main" id="{44F4E925-7326-1F24-7276-32C734BD3C3D}"/>
                </a:ext>
              </a:extLst>
            </p:cNvPr>
            <p:cNvSpPr/>
            <p:nvPr/>
          </p:nvSpPr>
          <p:spPr>
            <a:xfrm>
              <a:off x="2585815" y="1415683"/>
              <a:ext cx="3242630" cy="3242630"/>
            </a:xfrm>
            <a:prstGeom prst="ellipse">
              <a:avLst/>
            </a:prstGeom>
            <a:solidFill>
              <a:schemeClr val="tx2">
                <a:lumMod val="75000"/>
              </a:schemeClr>
            </a:solidFill>
            <a:ln w="12700" cap="flat">
              <a:noFill/>
              <a:miter lim="400000"/>
            </a:ln>
            <a:effectLst>
              <a:outerShdw blurRad="444500" rotWithShape="0">
                <a:srgbClr val="000000">
                  <a:alpha val="7000"/>
                </a:srgbClr>
              </a:outerShdw>
            </a:effectLst>
          </p:spPr>
          <p:txBody>
            <a:bodyPr wrap="square" lIns="27727" tIns="27727" rIns="27727" bIns="27727" numCol="1" anchor="ctr">
              <a:noAutofit/>
            </a:bodyP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sp>
          <p:nvSpPr>
            <p:cNvPr id="31" name="Shape 836">
              <a:extLst>
                <a:ext uri="{FF2B5EF4-FFF2-40B4-BE49-F238E27FC236}">
                  <a16:creationId xmlns:a16="http://schemas.microsoft.com/office/drawing/2014/main" id="{2AE5DC1A-EBDF-5ECE-560B-39FEE7D309B8}"/>
                </a:ext>
              </a:extLst>
            </p:cNvPr>
            <p:cNvSpPr/>
            <p:nvPr/>
          </p:nvSpPr>
          <p:spPr>
            <a:xfrm>
              <a:off x="3003621" y="3011967"/>
              <a:ext cx="2368679" cy="890789"/>
            </a:xfrm>
            <a:prstGeom prst="rect">
              <a:avLst/>
            </a:prstGeom>
            <a:solidFill>
              <a:schemeClr val="tx2">
                <a:lumMod val="75000"/>
              </a:schemeClr>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3081" indent="6350" algn="ctr" defTabSz="552370" hangingPunct="0">
                <a:lnSpc>
                  <a:spcPct val="80000"/>
                </a:lnSpc>
                <a:defRPr sz="3600" b="1">
                  <a:solidFill>
                    <a:srgbClr val="333E47"/>
                  </a:solidFill>
                  <a:latin typeface="Calibri"/>
                  <a:ea typeface="Calibri"/>
                  <a:cs typeface="Calibri"/>
                  <a:sym typeface="Calibri"/>
                </a:defRPr>
              </a:pPr>
              <a:r>
                <a:rPr sz="2000" b="1" kern="0">
                  <a:solidFill>
                    <a:schemeClr val="bg1"/>
                  </a:solidFill>
                  <a:latin typeface="Calibri"/>
                  <a:ea typeface="Calibri"/>
                  <a:cs typeface="Calibri"/>
                  <a:sym typeface="Calibri"/>
                </a:rPr>
                <a:t> </a:t>
              </a:r>
              <a:r>
                <a:rPr lang="en-US" sz="2000" b="1" kern="0">
                  <a:solidFill>
                    <a:schemeClr val="bg1"/>
                  </a:solidFill>
                  <a:latin typeface="Calibri"/>
                  <a:ea typeface="Calibri"/>
                  <a:cs typeface="Calibri"/>
                  <a:sym typeface="Calibri"/>
                </a:rPr>
                <a:t>Give</a:t>
              </a:r>
            </a:p>
            <a:p>
              <a:pPr marR="3081" indent="6350" algn="ctr" defTabSz="552370" hangingPunct="0">
                <a:lnSpc>
                  <a:spcPct val="80000"/>
                </a:lnSpc>
                <a:defRPr sz="3600" b="1">
                  <a:solidFill>
                    <a:srgbClr val="333E47"/>
                  </a:solidFill>
                  <a:latin typeface="Calibri"/>
                  <a:ea typeface="Calibri"/>
                  <a:cs typeface="Calibri"/>
                  <a:sym typeface="Calibri"/>
                </a:defRPr>
              </a:pPr>
              <a:r>
                <a:rPr lang="en-US" sz="2000" b="1" kern="0">
                  <a:solidFill>
                    <a:schemeClr val="bg1"/>
                  </a:solidFill>
                  <a:latin typeface="Calibri"/>
                  <a:ea typeface="Calibri"/>
                  <a:cs typeface="Calibri"/>
                  <a:sym typeface="Calibri"/>
                </a:rPr>
                <a:t>F</a:t>
              </a:r>
              <a:r>
                <a:rPr sz="2000" b="1" kern="0">
                  <a:solidFill>
                    <a:schemeClr val="bg1"/>
                  </a:solidFill>
                  <a:latin typeface="Calibri"/>
                  <a:ea typeface="Calibri"/>
                  <a:cs typeface="Calibri"/>
                  <a:sym typeface="Calibri"/>
                </a:rPr>
                <a:t>eedback</a:t>
              </a:r>
            </a:p>
          </p:txBody>
        </p:sp>
      </p:grpSp>
      <p:grpSp>
        <p:nvGrpSpPr>
          <p:cNvPr id="33" name="Group 829">
            <a:extLst>
              <a:ext uri="{FF2B5EF4-FFF2-40B4-BE49-F238E27FC236}">
                <a16:creationId xmlns:a16="http://schemas.microsoft.com/office/drawing/2014/main" id="{0A88B443-3C2F-C0C0-2AC1-32A4625A02AB}"/>
              </a:ext>
            </a:extLst>
          </p:cNvPr>
          <p:cNvGrpSpPr/>
          <p:nvPr/>
        </p:nvGrpSpPr>
        <p:grpSpPr>
          <a:xfrm>
            <a:off x="2210057" y="1163070"/>
            <a:ext cx="3492925" cy="3004794"/>
            <a:chOff x="-1" y="0"/>
            <a:chExt cx="6193283" cy="5180264"/>
          </a:xfrm>
          <a:solidFill>
            <a:schemeClr val="accent3">
              <a:lumMod val="60000"/>
              <a:lumOff val="40000"/>
            </a:schemeClr>
          </a:solidFill>
        </p:grpSpPr>
        <p:grpSp>
          <p:nvGrpSpPr>
            <p:cNvPr id="37" name="Group 825">
              <a:extLst>
                <a:ext uri="{FF2B5EF4-FFF2-40B4-BE49-F238E27FC236}">
                  <a16:creationId xmlns:a16="http://schemas.microsoft.com/office/drawing/2014/main" id="{0189FC88-F45E-3C34-A0D4-17454CF2891F}"/>
                </a:ext>
              </a:extLst>
            </p:cNvPr>
            <p:cNvGrpSpPr/>
            <p:nvPr/>
          </p:nvGrpSpPr>
          <p:grpSpPr>
            <a:xfrm>
              <a:off x="-1" y="0"/>
              <a:ext cx="6193283" cy="5180264"/>
              <a:chOff x="0" y="0"/>
              <a:chExt cx="6193281" cy="5180264"/>
            </a:xfrm>
            <a:grpFill/>
          </p:grpSpPr>
          <p:sp>
            <p:nvSpPr>
              <p:cNvPr id="41" name="Shape 823">
                <a:extLst>
                  <a:ext uri="{FF2B5EF4-FFF2-40B4-BE49-F238E27FC236}">
                    <a16:creationId xmlns:a16="http://schemas.microsoft.com/office/drawing/2014/main" id="{76B10299-DD8C-66C3-B909-7F9098DE7CC5}"/>
                  </a:ext>
                </a:extLst>
              </p:cNvPr>
              <p:cNvSpPr/>
              <p:nvPr/>
            </p:nvSpPr>
            <p:spPr>
              <a:xfrm flipV="1">
                <a:off x="0" y="3136969"/>
                <a:ext cx="2492691" cy="2043295"/>
              </a:xfrm>
              <a:prstGeom prst="line">
                <a:avLst/>
              </a:prstGeom>
              <a:grpFill/>
              <a:ln w="88900" cap="flat">
                <a:solidFill>
                  <a:srgbClr val="DFDFDF"/>
                </a:solidFill>
                <a:prstDash val="solid"/>
                <a:round/>
              </a:ln>
              <a:effectLst/>
            </p:spPr>
            <p:txBody>
              <a:bodyPr wrap="square" lIns="27727" tIns="27727" rIns="27727" bIns="27727" numCol="1" anchor="t">
                <a:noAutofit/>
              </a:bodyPr>
              <a:lstStyle/>
              <a:p>
                <a:pPr defTabSz="551499" hangingPunct="0">
                  <a:defRPr sz="1800">
                    <a:latin typeface="Calibri"/>
                    <a:ea typeface="Calibri"/>
                    <a:cs typeface="Calibri"/>
                    <a:sym typeface="Calibri"/>
                  </a:defRPr>
                </a:pPr>
                <a:endParaRPr sz="950" kern="0">
                  <a:solidFill>
                    <a:srgbClr val="000000"/>
                  </a:solidFill>
                  <a:latin typeface="Calibri"/>
                  <a:ea typeface="Calibri"/>
                  <a:cs typeface="Calibri"/>
                  <a:sym typeface="Calibri"/>
                </a:endParaRPr>
              </a:p>
            </p:txBody>
          </p:sp>
          <p:sp>
            <p:nvSpPr>
              <p:cNvPr id="42" name="Shape 824">
                <a:extLst>
                  <a:ext uri="{FF2B5EF4-FFF2-40B4-BE49-F238E27FC236}">
                    <a16:creationId xmlns:a16="http://schemas.microsoft.com/office/drawing/2014/main" id="{4F45BAAA-B9CD-9561-914B-F94C07B0F01B}"/>
                  </a:ext>
                </a:extLst>
              </p:cNvPr>
              <p:cNvSpPr/>
              <p:nvPr/>
            </p:nvSpPr>
            <p:spPr>
              <a:xfrm>
                <a:off x="2040933" y="0"/>
                <a:ext cx="4152348" cy="4152345"/>
              </a:xfrm>
              <a:prstGeom prst="ellipse">
                <a:avLst/>
              </a:prstGeom>
              <a:grpFill/>
              <a:ln w="12700" cap="flat">
                <a:noFill/>
                <a:miter lim="400000"/>
              </a:ln>
              <a:effectLst>
                <a:outerShdw blurRad="444500" rotWithShape="0">
                  <a:srgbClr val="000000">
                    <a:alpha val="7000"/>
                  </a:srgbClr>
                </a:outerShdw>
              </a:effectLst>
            </p:spPr>
            <p:txBody>
              <a:bodyPr wrap="square" lIns="27727" tIns="27727" rIns="27727" bIns="27727" numCol="1" anchor="ctr">
                <a:noAutofit/>
              </a:bodyP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grpSp>
        <p:grpSp>
          <p:nvGrpSpPr>
            <p:cNvPr id="38" name="Group 828">
              <a:extLst>
                <a:ext uri="{FF2B5EF4-FFF2-40B4-BE49-F238E27FC236}">
                  <a16:creationId xmlns:a16="http://schemas.microsoft.com/office/drawing/2014/main" id="{04734941-CCF2-5869-C3FD-57C039712DA2}"/>
                </a:ext>
              </a:extLst>
            </p:cNvPr>
            <p:cNvGrpSpPr/>
            <p:nvPr/>
          </p:nvGrpSpPr>
          <p:grpSpPr>
            <a:xfrm>
              <a:off x="2516910" y="1270169"/>
              <a:ext cx="3200392" cy="1758473"/>
              <a:chOff x="-40966" y="117652"/>
              <a:chExt cx="3200391" cy="1758473"/>
            </a:xfrm>
            <a:grpFill/>
          </p:grpSpPr>
          <p:sp>
            <p:nvSpPr>
              <p:cNvPr id="39" name="Shape 826">
                <a:extLst>
                  <a:ext uri="{FF2B5EF4-FFF2-40B4-BE49-F238E27FC236}">
                    <a16:creationId xmlns:a16="http://schemas.microsoft.com/office/drawing/2014/main" id="{12C8DDC8-EDA2-C371-4FD6-9192EC6BC637}"/>
                  </a:ext>
                </a:extLst>
              </p:cNvPr>
              <p:cNvSpPr/>
              <p:nvPr/>
            </p:nvSpPr>
            <p:spPr>
              <a:xfrm>
                <a:off x="-40966" y="1016542"/>
                <a:ext cx="3200391" cy="85958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3081" indent="6350" algn="ctr" defTabSz="552370" hangingPunct="0">
                  <a:lnSpc>
                    <a:spcPct val="80000"/>
                  </a:lnSpc>
                  <a:defRPr sz="3600" b="1">
                    <a:solidFill>
                      <a:srgbClr val="333E47"/>
                    </a:solidFill>
                    <a:latin typeface="Calibri"/>
                    <a:ea typeface="Calibri"/>
                    <a:cs typeface="Calibri"/>
                    <a:sym typeface="Calibri"/>
                  </a:defRPr>
                </a:pPr>
                <a:r>
                  <a:rPr lang="en-US" sz="2000" b="1" kern="0">
                    <a:solidFill>
                      <a:schemeClr val="bg1"/>
                    </a:solidFill>
                    <a:latin typeface="Calibri"/>
                    <a:ea typeface="Calibri"/>
                    <a:cs typeface="Calibri"/>
                    <a:sym typeface="Calibri"/>
                  </a:rPr>
                  <a:t>M</a:t>
                </a:r>
                <a:r>
                  <a:rPr sz="2000" b="1" kern="0">
                    <a:solidFill>
                      <a:schemeClr val="bg1"/>
                    </a:solidFill>
                    <a:latin typeface="Calibri"/>
                    <a:ea typeface="Calibri"/>
                    <a:cs typeface="Calibri"/>
                    <a:sym typeface="Calibri"/>
                  </a:rPr>
                  <a:t>ake it </a:t>
                </a:r>
              </a:p>
              <a:p>
                <a:pPr marR="3081" indent="6350" algn="ctr" defTabSz="552370" hangingPunct="0">
                  <a:lnSpc>
                    <a:spcPct val="80000"/>
                  </a:lnSpc>
                  <a:defRPr sz="3600" b="1">
                    <a:solidFill>
                      <a:srgbClr val="333E47"/>
                    </a:solidFill>
                    <a:latin typeface="Calibri"/>
                    <a:ea typeface="Calibri"/>
                    <a:cs typeface="Calibri"/>
                    <a:sym typeface="Calibri"/>
                  </a:defRPr>
                </a:pPr>
                <a:r>
                  <a:rPr lang="en-US" sz="2000" b="1" kern="0">
                    <a:solidFill>
                      <a:schemeClr val="bg1"/>
                    </a:solidFill>
                    <a:latin typeface="Calibri"/>
                    <a:ea typeface="Calibri"/>
                    <a:cs typeface="Calibri"/>
                    <a:sym typeface="Calibri"/>
                  </a:rPr>
                  <a:t>S</a:t>
                </a:r>
                <a:r>
                  <a:rPr sz="2000" b="1" kern="0">
                    <a:solidFill>
                      <a:schemeClr val="bg1"/>
                    </a:solidFill>
                    <a:latin typeface="Calibri"/>
                    <a:ea typeface="Calibri"/>
                    <a:cs typeface="Calibri"/>
                    <a:sym typeface="Calibri"/>
                  </a:rPr>
                  <a:t>afe</a:t>
                </a:r>
              </a:p>
            </p:txBody>
          </p:sp>
          <p:sp>
            <p:nvSpPr>
              <p:cNvPr id="40" name="Shape 827">
                <a:extLst>
                  <a:ext uri="{FF2B5EF4-FFF2-40B4-BE49-F238E27FC236}">
                    <a16:creationId xmlns:a16="http://schemas.microsoft.com/office/drawing/2014/main" id="{B63C04CF-8930-AC75-AF15-F47F8D24C0BA}"/>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27727" tIns="27727" rIns="27727" bIns="27727" numCol="1" anchor="t">
                <a:noAutofit/>
              </a:bodyPr>
              <a:lstStyle/>
              <a:p>
                <a:pPr defTabSz="552370" hangingPunct="0">
                  <a:defRPr sz="2000">
                    <a:latin typeface="Calibri"/>
                    <a:ea typeface="Calibri"/>
                    <a:cs typeface="Calibri"/>
                    <a:sym typeface="Calibri"/>
                  </a:defRPr>
                </a:pPr>
                <a:endParaRPr sz="950" kern="0">
                  <a:solidFill>
                    <a:srgbClr val="000000"/>
                  </a:solidFill>
                  <a:latin typeface="Calibri"/>
                  <a:ea typeface="Calibri"/>
                  <a:cs typeface="Calibri"/>
                  <a:sym typeface="Calibri"/>
                </a:endParaRPr>
              </a:p>
            </p:txBody>
          </p:sp>
        </p:grpSp>
      </p:grpSp>
      <p:grpSp>
        <p:nvGrpSpPr>
          <p:cNvPr id="43" name="Group 847">
            <a:extLst>
              <a:ext uri="{FF2B5EF4-FFF2-40B4-BE49-F238E27FC236}">
                <a16:creationId xmlns:a16="http://schemas.microsoft.com/office/drawing/2014/main" id="{69E1F042-1923-57F7-4FF4-F4CDF4C37276}"/>
              </a:ext>
            </a:extLst>
          </p:cNvPr>
          <p:cNvGrpSpPr/>
          <p:nvPr/>
        </p:nvGrpSpPr>
        <p:grpSpPr>
          <a:xfrm>
            <a:off x="676887" y="3132185"/>
            <a:ext cx="3101620" cy="3043137"/>
            <a:chOff x="-26788" y="5789"/>
            <a:chExt cx="3763081" cy="3763082"/>
          </a:xfrm>
          <a:solidFill>
            <a:schemeClr val="tx2">
              <a:lumMod val="20000"/>
              <a:lumOff val="80000"/>
            </a:schemeClr>
          </a:solidFill>
        </p:grpSpPr>
        <p:sp>
          <p:nvSpPr>
            <p:cNvPr id="44" name="Shape 842">
              <a:extLst>
                <a:ext uri="{FF2B5EF4-FFF2-40B4-BE49-F238E27FC236}">
                  <a16:creationId xmlns:a16="http://schemas.microsoft.com/office/drawing/2014/main" id="{2688ABF8-85C9-B6EC-E63C-8310E5B9E5FE}"/>
                </a:ext>
              </a:extLst>
            </p:cNvPr>
            <p:cNvSpPr/>
            <p:nvPr/>
          </p:nvSpPr>
          <p:spPr>
            <a:xfrm>
              <a:off x="-26788" y="5789"/>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27727" tIns="27727" rIns="27727" bIns="27727" numCol="1" anchor="ctr">
              <a:noAutofit/>
            </a:bodyP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grpSp>
          <p:nvGrpSpPr>
            <p:cNvPr id="45" name="Group 845">
              <a:extLst>
                <a:ext uri="{FF2B5EF4-FFF2-40B4-BE49-F238E27FC236}">
                  <a16:creationId xmlns:a16="http://schemas.microsoft.com/office/drawing/2014/main" id="{71CE5EBC-53CC-45A0-164D-98CD18DE2B15}"/>
                </a:ext>
              </a:extLst>
            </p:cNvPr>
            <p:cNvGrpSpPr/>
            <p:nvPr/>
          </p:nvGrpSpPr>
          <p:grpSpPr>
            <a:xfrm>
              <a:off x="231553" y="1091338"/>
              <a:ext cx="3200392" cy="1565984"/>
              <a:chOff x="-32490" y="117652"/>
              <a:chExt cx="3200391" cy="1565984"/>
            </a:xfrm>
            <a:grpFill/>
          </p:grpSpPr>
          <p:sp>
            <p:nvSpPr>
              <p:cNvPr id="47" name="Shape 843">
                <a:extLst>
                  <a:ext uri="{FF2B5EF4-FFF2-40B4-BE49-F238E27FC236}">
                    <a16:creationId xmlns:a16="http://schemas.microsoft.com/office/drawing/2014/main" id="{F04B43A0-6775-166A-6A04-D1E7B1485FF6}"/>
                  </a:ext>
                </a:extLst>
              </p:cNvPr>
              <p:cNvSpPr/>
              <p:nvPr/>
            </p:nvSpPr>
            <p:spPr>
              <a:xfrm>
                <a:off x="-32490" y="1371552"/>
                <a:ext cx="3200391" cy="3120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3081" indent="6350" algn="ctr" defTabSz="552370" hangingPunct="0">
                  <a:lnSpc>
                    <a:spcPct val="80000"/>
                  </a:lnSpc>
                  <a:defRPr sz="3600" b="1">
                    <a:solidFill>
                      <a:srgbClr val="333E47"/>
                    </a:solidFill>
                    <a:latin typeface="Calibri"/>
                    <a:ea typeface="Calibri"/>
                    <a:cs typeface="Calibri"/>
                    <a:sym typeface="Calibri"/>
                  </a:defRPr>
                </a:pPr>
                <a:r>
                  <a:rPr lang="en-GB" sz="2000" b="1" kern="0">
                    <a:solidFill>
                      <a:schemeClr val="tx2">
                        <a:lumMod val="75000"/>
                      </a:schemeClr>
                    </a:solidFill>
                    <a:latin typeface="Calibri"/>
                    <a:ea typeface="Calibri"/>
                    <a:cs typeface="Calibri"/>
                    <a:sym typeface="Calibri"/>
                  </a:rPr>
                  <a:t>Preparation</a:t>
                </a:r>
                <a:endParaRPr sz="2000" b="1" kern="0">
                  <a:solidFill>
                    <a:schemeClr val="tx2">
                      <a:lumMod val="75000"/>
                    </a:schemeClr>
                  </a:solidFill>
                  <a:latin typeface="Calibri"/>
                  <a:ea typeface="Calibri"/>
                  <a:cs typeface="Calibri"/>
                  <a:sym typeface="Calibri"/>
                </a:endParaRPr>
              </a:p>
            </p:txBody>
          </p:sp>
          <p:sp>
            <p:nvSpPr>
              <p:cNvPr id="48" name="Shape 844">
                <a:extLst>
                  <a:ext uri="{FF2B5EF4-FFF2-40B4-BE49-F238E27FC236}">
                    <a16:creationId xmlns:a16="http://schemas.microsoft.com/office/drawing/2014/main" id="{1C178E4F-B21B-C9C4-8497-A088B2F0E1EE}"/>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27727" tIns="27727" rIns="27727" bIns="27727" numCol="1" anchor="t">
                <a:noAutofit/>
              </a:bodyPr>
              <a:lstStyle/>
              <a:p>
                <a:pPr defTabSz="552370" hangingPunct="0">
                  <a:defRPr sz="2000">
                    <a:latin typeface="Calibri"/>
                    <a:ea typeface="Calibri"/>
                    <a:cs typeface="Calibri"/>
                    <a:sym typeface="Calibri"/>
                  </a:defRPr>
                </a:pPr>
                <a:endParaRPr sz="950" kern="0">
                  <a:solidFill>
                    <a:srgbClr val="000000"/>
                  </a:solidFill>
                  <a:latin typeface="Calibri"/>
                  <a:ea typeface="Calibri"/>
                  <a:cs typeface="Calibri"/>
                  <a:sym typeface="Calibri"/>
                </a:endParaRPr>
              </a:p>
            </p:txBody>
          </p:sp>
        </p:grpSp>
      </p:grpSp>
      <p:pic>
        <p:nvPicPr>
          <p:cNvPr id="3" name="Graphic 2" descr="Thought with solid fill">
            <a:extLst>
              <a:ext uri="{FF2B5EF4-FFF2-40B4-BE49-F238E27FC236}">
                <a16:creationId xmlns:a16="http://schemas.microsoft.com/office/drawing/2014/main" id="{9DD6FBBE-321E-05C2-6AE6-AE5249B4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9980" y="3745097"/>
            <a:ext cx="1097515" cy="1097515"/>
          </a:xfrm>
          <a:prstGeom prst="rect">
            <a:avLst/>
          </a:prstGeom>
        </p:spPr>
      </p:pic>
      <p:pic>
        <p:nvPicPr>
          <p:cNvPr id="5" name="Graphic 4" descr="Shield Tick with solid fill">
            <a:extLst>
              <a:ext uri="{FF2B5EF4-FFF2-40B4-BE49-F238E27FC236}">
                <a16:creationId xmlns:a16="http://schemas.microsoft.com/office/drawing/2014/main" id="{18993625-064B-B497-83BB-AED586872B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74847" y="1433282"/>
            <a:ext cx="914400" cy="914400"/>
          </a:xfrm>
          <a:prstGeom prst="rect">
            <a:avLst/>
          </a:prstGeom>
        </p:spPr>
      </p:pic>
      <p:pic>
        <p:nvPicPr>
          <p:cNvPr id="7" name="Graphic 6" descr="Chat with solid fill">
            <a:extLst>
              <a:ext uri="{FF2B5EF4-FFF2-40B4-BE49-F238E27FC236}">
                <a16:creationId xmlns:a16="http://schemas.microsoft.com/office/drawing/2014/main" id="{C1832A4F-5DE1-6D15-E9F9-C02AEB7BB5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6715" y="3571624"/>
            <a:ext cx="914400" cy="914400"/>
          </a:xfrm>
          <a:prstGeom prst="rect">
            <a:avLst/>
          </a:prstGeom>
        </p:spPr>
      </p:pic>
      <p:pic>
        <p:nvPicPr>
          <p:cNvPr id="9" name="Graphic 8" descr="Teacher with solid fill">
            <a:extLst>
              <a:ext uri="{FF2B5EF4-FFF2-40B4-BE49-F238E27FC236}">
                <a16:creationId xmlns:a16="http://schemas.microsoft.com/office/drawing/2014/main" id="{A64906B8-D521-F967-5CAC-4CDDFAB80C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29511" y="976082"/>
            <a:ext cx="914400" cy="914400"/>
          </a:xfrm>
          <a:prstGeom prst="rect">
            <a:avLst/>
          </a:prstGeom>
        </p:spPr>
      </p:pic>
    </p:spTree>
    <p:custDataLst>
      <p:tags r:id="rId1"/>
    </p:custDataLst>
    <p:extLst>
      <p:ext uri="{BB962C8B-B14F-4D97-AF65-F5344CB8AC3E}">
        <p14:creationId xmlns:p14="http://schemas.microsoft.com/office/powerpoint/2010/main" val="187850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F3B84-9265-79FE-C00F-CBFD09E24B7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C163AAC-4161-9069-2476-C4007BCB81EF}"/>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THE COACHING JOURNEY</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11" name="Shape 807">
            <a:extLst>
              <a:ext uri="{FF2B5EF4-FFF2-40B4-BE49-F238E27FC236}">
                <a16:creationId xmlns:a16="http://schemas.microsoft.com/office/drawing/2014/main" id="{9837E634-E152-ECDD-049E-F62A9F171EB4}"/>
              </a:ext>
            </a:extLst>
          </p:cNvPr>
          <p:cNvSpPr/>
          <p:nvPr/>
        </p:nvSpPr>
        <p:spPr>
          <a:xfrm>
            <a:off x="964673" y="3645427"/>
            <a:ext cx="1869324" cy="1860878"/>
          </a:xfrm>
          <a:prstGeom prst="ellipse">
            <a:avLst/>
          </a:prstGeom>
          <a:solidFill>
            <a:schemeClr val="tx2">
              <a:lumMod val="20000"/>
              <a:lumOff val="80000"/>
            </a:schemeClr>
          </a:solidFill>
          <a:ln w="12700">
            <a:miter lim="400000"/>
          </a:ln>
          <a:effectLst>
            <a:outerShdw blurRad="444500" rotWithShape="0">
              <a:srgbClr val="000000">
                <a:alpha val="7000"/>
              </a:srgbClr>
            </a:outerShdw>
          </a:effectLst>
        </p:spPr>
        <p:txBody>
          <a:bodyPr lIns="27601" tIns="27601" rIns="27601" bIns="27601" anchor="ct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sp>
        <p:nvSpPr>
          <p:cNvPr id="16" name="Shape 812">
            <a:extLst>
              <a:ext uri="{FF2B5EF4-FFF2-40B4-BE49-F238E27FC236}">
                <a16:creationId xmlns:a16="http://schemas.microsoft.com/office/drawing/2014/main" id="{DB303923-1016-97A9-4FA6-0D9320BA3D77}"/>
              </a:ext>
            </a:extLst>
          </p:cNvPr>
          <p:cNvSpPr/>
          <p:nvPr/>
        </p:nvSpPr>
        <p:spPr>
          <a:xfrm>
            <a:off x="3562547" y="1459082"/>
            <a:ext cx="2038523" cy="2038999"/>
          </a:xfrm>
          <a:prstGeom prst="ellipse">
            <a:avLst/>
          </a:prstGeom>
          <a:solidFill>
            <a:schemeClr val="tx2">
              <a:lumMod val="20000"/>
              <a:lumOff val="80000"/>
            </a:schemeClr>
          </a:solidFill>
          <a:ln w="12700">
            <a:miter lim="400000"/>
          </a:ln>
          <a:effectLst>
            <a:outerShdw blurRad="444500" rotWithShape="0">
              <a:srgbClr val="000000">
                <a:alpha val="7000"/>
              </a:srgbClr>
            </a:outerShdw>
          </a:effectLst>
        </p:spPr>
        <p:txBody>
          <a:bodyPr lIns="27601" tIns="27601" rIns="27601" bIns="27601" anchor="ct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grpSp>
        <p:nvGrpSpPr>
          <p:cNvPr id="33" name="Group 829">
            <a:extLst>
              <a:ext uri="{FF2B5EF4-FFF2-40B4-BE49-F238E27FC236}">
                <a16:creationId xmlns:a16="http://schemas.microsoft.com/office/drawing/2014/main" id="{6A1525AD-9FD0-BE8F-16E4-49DC6662B7A7}"/>
              </a:ext>
            </a:extLst>
          </p:cNvPr>
          <p:cNvGrpSpPr/>
          <p:nvPr/>
        </p:nvGrpSpPr>
        <p:grpSpPr>
          <a:xfrm>
            <a:off x="2210057" y="1163070"/>
            <a:ext cx="3492925" cy="3004794"/>
            <a:chOff x="-1" y="0"/>
            <a:chExt cx="6193283" cy="5180264"/>
          </a:xfrm>
          <a:solidFill>
            <a:schemeClr val="accent3">
              <a:lumMod val="60000"/>
              <a:lumOff val="40000"/>
            </a:schemeClr>
          </a:solidFill>
        </p:grpSpPr>
        <p:grpSp>
          <p:nvGrpSpPr>
            <p:cNvPr id="37" name="Group 825">
              <a:extLst>
                <a:ext uri="{FF2B5EF4-FFF2-40B4-BE49-F238E27FC236}">
                  <a16:creationId xmlns:a16="http://schemas.microsoft.com/office/drawing/2014/main" id="{A20FDB5C-54FC-8EEF-9F2D-CF6CC76C16BA}"/>
                </a:ext>
              </a:extLst>
            </p:cNvPr>
            <p:cNvGrpSpPr/>
            <p:nvPr/>
          </p:nvGrpSpPr>
          <p:grpSpPr>
            <a:xfrm>
              <a:off x="-1" y="0"/>
              <a:ext cx="6193283" cy="5180264"/>
              <a:chOff x="0" y="0"/>
              <a:chExt cx="6193281" cy="5180264"/>
            </a:xfrm>
            <a:grpFill/>
          </p:grpSpPr>
          <p:sp>
            <p:nvSpPr>
              <p:cNvPr id="41" name="Shape 823">
                <a:extLst>
                  <a:ext uri="{FF2B5EF4-FFF2-40B4-BE49-F238E27FC236}">
                    <a16:creationId xmlns:a16="http://schemas.microsoft.com/office/drawing/2014/main" id="{9C9CC14D-FBD6-A106-67FD-98BDBAF8F11B}"/>
                  </a:ext>
                </a:extLst>
              </p:cNvPr>
              <p:cNvSpPr/>
              <p:nvPr/>
            </p:nvSpPr>
            <p:spPr>
              <a:xfrm flipV="1">
                <a:off x="0" y="3136969"/>
                <a:ext cx="2492691" cy="2043295"/>
              </a:xfrm>
              <a:prstGeom prst="line">
                <a:avLst/>
              </a:prstGeom>
              <a:grpFill/>
              <a:ln w="88900" cap="flat">
                <a:solidFill>
                  <a:srgbClr val="DFDFDF"/>
                </a:solidFill>
                <a:prstDash val="solid"/>
                <a:round/>
              </a:ln>
              <a:effectLst/>
            </p:spPr>
            <p:txBody>
              <a:bodyPr wrap="square" lIns="27727" tIns="27727" rIns="27727" bIns="27727" numCol="1" anchor="t">
                <a:noAutofit/>
              </a:bodyPr>
              <a:lstStyle/>
              <a:p>
                <a:pPr defTabSz="551499" hangingPunct="0">
                  <a:defRPr sz="1800">
                    <a:latin typeface="Calibri"/>
                    <a:ea typeface="Calibri"/>
                    <a:cs typeface="Calibri"/>
                    <a:sym typeface="Calibri"/>
                  </a:defRPr>
                </a:pPr>
                <a:endParaRPr sz="950" kern="0">
                  <a:solidFill>
                    <a:srgbClr val="000000"/>
                  </a:solidFill>
                  <a:latin typeface="Calibri"/>
                  <a:ea typeface="Calibri"/>
                  <a:cs typeface="Calibri"/>
                  <a:sym typeface="Calibri"/>
                </a:endParaRPr>
              </a:p>
            </p:txBody>
          </p:sp>
          <p:sp>
            <p:nvSpPr>
              <p:cNvPr id="42" name="Shape 824">
                <a:extLst>
                  <a:ext uri="{FF2B5EF4-FFF2-40B4-BE49-F238E27FC236}">
                    <a16:creationId xmlns:a16="http://schemas.microsoft.com/office/drawing/2014/main" id="{A0BB29D4-9E25-BA44-DCCE-DD67AC1F6A51}"/>
                  </a:ext>
                </a:extLst>
              </p:cNvPr>
              <p:cNvSpPr/>
              <p:nvPr/>
            </p:nvSpPr>
            <p:spPr>
              <a:xfrm>
                <a:off x="2040933" y="0"/>
                <a:ext cx="4152348" cy="4152345"/>
              </a:xfrm>
              <a:prstGeom prst="ellipse">
                <a:avLst/>
              </a:prstGeom>
              <a:grpFill/>
              <a:ln w="12700" cap="flat">
                <a:noFill/>
                <a:miter lim="400000"/>
              </a:ln>
              <a:effectLst>
                <a:outerShdw blurRad="444500" rotWithShape="0">
                  <a:srgbClr val="000000">
                    <a:alpha val="7000"/>
                  </a:srgbClr>
                </a:outerShdw>
              </a:effectLst>
            </p:spPr>
            <p:txBody>
              <a:bodyPr wrap="square" lIns="27727" tIns="27727" rIns="27727" bIns="27727" numCol="1" anchor="ctr">
                <a:noAutofit/>
              </a:bodyP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grpSp>
        <p:grpSp>
          <p:nvGrpSpPr>
            <p:cNvPr id="38" name="Group 828">
              <a:extLst>
                <a:ext uri="{FF2B5EF4-FFF2-40B4-BE49-F238E27FC236}">
                  <a16:creationId xmlns:a16="http://schemas.microsoft.com/office/drawing/2014/main" id="{237A7A38-CBB4-CB8D-3473-EA33DF571805}"/>
                </a:ext>
              </a:extLst>
            </p:cNvPr>
            <p:cNvGrpSpPr/>
            <p:nvPr/>
          </p:nvGrpSpPr>
          <p:grpSpPr>
            <a:xfrm>
              <a:off x="2516910" y="1270169"/>
              <a:ext cx="3200392" cy="1758473"/>
              <a:chOff x="-40966" y="117652"/>
              <a:chExt cx="3200391" cy="1758473"/>
            </a:xfrm>
            <a:grpFill/>
          </p:grpSpPr>
          <p:sp>
            <p:nvSpPr>
              <p:cNvPr id="39" name="Shape 826">
                <a:extLst>
                  <a:ext uri="{FF2B5EF4-FFF2-40B4-BE49-F238E27FC236}">
                    <a16:creationId xmlns:a16="http://schemas.microsoft.com/office/drawing/2014/main" id="{2F524C54-47AD-0C2C-BF35-25F0332E3C7F}"/>
                  </a:ext>
                </a:extLst>
              </p:cNvPr>
              <p:cNvSpPr/>
              <p:nvPr/>
            </p:nvSpPr>
            <p:spPr>
              <a:xfrm>
                <a:off x="-40966" y="1016542"/>
                <a:ext cx="3200391" cy="85958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3081" indent="6350" algn="ctr" defTabSz="552370" hangingPunct="0">
                  <a:lnSpc>
                    <a:spcPct val="80000"/>
                  </a:lnSpc>
                  <a:defRPr sz="3600" b="1">
                    <a:solidFill>
                      <a:srgbClr val="333E47"/>
                    </a:solidFill>
                    <a:latin typeface="Calibri"/>
                    <a:ea typeface="Calibri"/>
                    <a:cs typeface="Calibri"/>
                    <a:sym typeface="Calibri"/>
                  </a:defRPr>
                </a:pPr>
                <a:r>
                  <a:rPr lang="en-US" sz="2000" b="1" kern="0">
                    <a:solidFill>
                      <a:schemeClr val="bg1"/>
                    </a:solidFill>
                    <a:latin typeface="Calibri"/>
                    <a:ea typeface="Calibri"/>
                    <a:cs typeface="Calibri"/>
                    <a:sym typeface="Calibri"/>
                  </a:rPr>
                  <a:t>M</a:t>
                </a:r>
                <a:r>
                  <a:rPr sz="2000" b="1" kern="0">
                    <a:solidFill>
                      <a:schemeClr val="bg1"/>
                    </a:solidFill>
                    <a:latin typeface="Calibri"/>
                    <a:ea typeface="Calibri"/>
                    <a:cs typeface="Calibri"/>
                    <a:sym typeface="Calibri"/>
                  </a:rPr>
                  <a:t>ake it </a:t>
                </a:r>
              </a:p>
              <a:p>
                <a:pPr marR="3081" indent="6350" algn="ctr" defTabSz="552370" hangingPunct="0">
                  <a:lnSpc>
                    <a:spcPct val="80000"/>
                  </a:lnSpc>
                  <a:defRPr sz="3600" b="1">
                    <a:solidFill>
                      <a:srgbClr val="333E47"/>
                    </a:solidFill>
                    <a:latin typeface="Calibri"/>
                    <a:ea typeface="Calibri"/>
                    <a:cs typeface="Calibri"/>
                    <a:sym typeface="Calibri"/>
                  </a:defRPr>
                </a:pPr>
                <a:r>
                  <a:rPr lang="en-US" sz="2000" b="1" kern="0">
                    <a:solidFill>
                      <a:schemeClr val="bg1"/>
                    </a:solidFill>
                    <a:latin typeface="Calibri"/>
                    <a:ea typeface="Calibri"/>
                    <a:cs typeface="Calibri"/>
                    <a:sym typeface="Calibri"/>
                  </a:rPr>
                  <a:t>S</a:t>
                </a:r>
                <a:r>
                  <a:rPr sz="2000" b="1" kern="0">
                    <a:solidFill>
                      <a:schemeClr val="bg1"/>
                    </a:solidFill>
                    <a:latin typeface="Calibri"/>
                    <a:ea typeface="Calibri"/>
                    <a:cs typeface="Calibri"/>
                    <a:sym typeface="Calibri"/>
                  </a:rPr>
                  <a:t>afe</a:t>
                </a:r>
              </a:p>
            </p:txBody>
          </p:sp>
          <p:sp>
            <p:nvSpPr>
              <p:cNvPr id="40" name="Shape 827">
                <a:extLst>
                  <a:ext uri="{FF2B5EF4-FFF2-40B4-BE49-F238E27FC236}">
                    <a16:creationId xmlns:a16="http://schemas.microsoft.com/office/drawing/2014/main" id="{B3C48E4D-453E-C924-5A37-A8A8A72E3389}"/>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27727" tIns="27727" rIns="27727" bIns="27727" numCol="1" anchor="t">
                <a:noAutofit/>
              </a:bodyPr>
              <a:lstStyle/>
              <a:p>
                <a:pPr defTabSz="552370" hangingPunct="0">
                  <a:defRPr sz="2000">
                    <a:latin typeface="Calibri"/>
                    <a:ea typeface="Calibri"/>
                    <a:cs typeface="Calibri"/>
                    <a:sym typeface="Calibri"/>
                  </a:defRPr>
                </a:pPr>
                <a:endParaRPr sz="950" kern="0">
                  <a:solidFill>
                    <a:srgbClr val="000000"/>
                  </a:solidFill>
                  <a:latin typeface="Calibri"/>
                  <a:ea typeface="Calibri"/>
                  <a:cs typeface="Calibri"/>
                  <a:sym typeface="Calibri"/>
                </a:endParaRPr>
              </a:p>
            </p:txBody>
          </p:sp>
        </p:grpSp>
      </p:grpSp>
      <p:grpSp>
        <p:nvGrpSpPr>
          <p:cNvPr id="43" name="Group 847">
            <a:extLst>
              <a:ext uri="{FF2B5EF4-FFF2-40B4-BE49-F238E27FC236}">
                <a16:creationId xmlns:a16="http://schemas.microsoft.com/office/drawing/2014/main" id="{1B0C30E8-64E7-725E-BF5A-246141486EE3}"/>
              </a:ext>
            </a:extLst>
          </p:cNvPr>
          <p:cNvGrpSpPr/>
          <p:nvPr/>
        </p:nvGrpSpPr>
        <p:grpSpPr>
          <a:xfrm>
            <a:off x="676887" y="3132185"/>
            <a:ext cx="3101620" cy="3043137"/>
            <a:chOff x="-26788" y="5789"/>
            <a:chExt cx="3763081" cy="3763082"/>
          </a:xfrm>
          <a:solidFill>
            <a:schemeClr val="tx2">
              <a:lumMod val="20000"/>
              <a:lumOff val="80000"/>
            </a:schemeClr>
          </a:solidFill>
        </p:grpSpPr>
        <p:sp>
          <p:nvSpPr>
            <p:cNvPr id="44" name="Shape 842">
              <a:extLst>
                <a:ext uri="{FF2B5EF4-FFF2-40B4-BE49-F238E27FC236}">
                  <a16:creationId xmlns:a16="http://schemas.microsoft.com/office/drawing/2014/main" id="{49DEFAAF-26C2-290C-6EC5-060C09EB3F7B}"/>
                </a:ext>
              </a:extLst>
            </p:cNvPr>
            <p:cNvSpPr/>
            <p:nvPr/>
          </p:nvSpPr>
          <p:spPr>
            <a:xfrm>
              <a:off x="-26788" y="5789"/>
              <a:ext cx="3763081" cy="3763082"/>
            </a:xfrm>
            <a:prstGeom prst="ellipse">
              <a:avLst/>
            </a:prstGeom>
            <a:grpFill/>
            <a:ln w="12700" cap="flat">
              <a:noFill/>
              <a:miter lim="400000"/>
            </a:ln>
            <a:effectLst>
              <a:outerShdw blurRad="444500" rotWithShape="0">
                <a:srgbClr val="000000">
                  <a:alpha val="7000"/>
                </a:srgbClr>
              </a:outerShdw>
            </a:effectLst>
          </p:spPr>
          <p:txBody>
            <a:bodyPr wrap="square" lIns="27727" tIns="27727" rIns="27727" bIns="27727" numCol="1" anchor="ctr">
              <a:noAutofit/>
            </a:bodyPr>
            <a:lstStyle/>
            <a:p>
              <a:pPr algn="ctr" defTabSz="552370" hangingPunct="0">
                <a:defRPr sz="2000">
                  <a:solidFill>
                    <a:srgbClr val="FFFFFF"/>
                  </a:solidFill>
                  <a:latin typeface="Calibri"/>
                  <a:ea typeface="Calibri"/>
                  <a:cs typeface="Calibri"/>
                  <a:sym typeface="Calibri"/>
                </a:defRPr>
              </a:pPr>
              <a:endParaRPr sz="950" kern="0">
                <a:solidFill>
                  <a:srgbClr val="FFFFFF"/>
                </a:solidFill>
                <a:latin typeface="Calibri"/>
                <a:ea typeface="Calibri"/>
                <a:cs typeface="Calibri"/>
                <a:sym typeface="Calibri"/>
              </a:endParaRPr>
            </a:p>
          </p:txBody>
        </p:sp>
        <p:grpSp>
          <p:nvGrpSpPr>
            <p:cNvPr id="45" name="Group 845">
              <a:extLst>
                <a:ext uri="{FF2B5EF4-FFF2-40B4-BE49-F238E27FC236}">
                  <a16:creationId xmlns:a16="http://schemas.microsoft.com/office/drawing/2014/main" id="{995D3E9A-E014-0E72-2BDC-817774F213C0}"/>
                </a:ext>
              </a:extLst>
            </p:cNvPr>
            <p:cNvGrpSpPr/>
            <p:nvPr/>
          </p:nvGrpSpPr>
          <p:grpSpPr>
            <a:xfrm>
              <a:off x="231553" y="1091338"/>
              <a:ext cx="3200392" cy="1565984"/>
              <a:chOff x="-32490" y="117652"/>
              <a:chExt cx="3200391" cy="1565984"/>
            </a:xfrm>
            <a:grpFill/>
          </p:grpSpPr>
          <p:sp>
            <p:nvSpPr>
              <p:cNvPr id="47" name="Shape 843">
                <a:extLst>
                  <a:ext uri="{FF2B5EF4-FFF2-40B4-BE49-F238E27FC236}">
                    <a16:creationId xmlns:a16="http://schemas.microsoft.com/office/drawing/2014/main" id="{F8B12EC0-AE07-6009-0D98-FF7148149C9D}"/>
                  </a:ext>
                </a:extLst>
              </p:cNvPr>
              <p:cNvSpPr/>
              <p:nvPr/>
            </p:nvSpPr>
            <p:spPr>
              <a:xfrm>
                <a:off x="-32490" y="1371552"/>
                <a:ext cx="3200391" cy="3120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R="3081" indent="6350" algn="ctr" defTabSz="552370" hangingPunct="0">
                  <a:lnSpc>
                    <a:spcPct val="80000"/>
                  </a:lnSpc>
                  <a:defRPr sz="3600" b="1">
                    <a:solidFill>
                      <a:srgbClr val="333E47"/>
                    </a:solidFill>
                    <a:latin typeface="Calibri"/>
                    <a:ea typeface="Calibri"/>
                    <a:cs typeface="Calibri"/>
                    <a:sym typeface="Calibri"/>
                  </a:defRPr>
                </a:pPr>
                <a:r>
                  <a:rPr lang="en-GB" sz="2000" b="1" kern="0">
                    <a:solidFill>
                      <a:schemeClr val="tx2">
                        <a:lumMod val="75000"/>
                      </a:schemeClr>
                    </a:solidFill>
                    <a:latin typeface="Calibri"/>
                    <a:ea typeface="Calibri"/>
                    <a:cs typeface="Calibri"/>
                    <a:sym typeface="Calibri"/>
                  </a:rPr>
                  <a:t>Preparation</a:t>
                </a:r>
                <a:endParaRPr sz="2000" b="1" kern="0">
                  <a:solidFill>
                    <a:schemeClr val="tx2">
                      <a:lumMod val="75000"/>
                    </a:schemeClr>
                  </a:solidFill>
                  <a:latin typeface="Calibri"/>
                  <a:ea typeface="Calibri"/>
                  <a:cs typeface="Calibri"/>
                  <a:sym typeface="Calibri"/>
                </a:endParaRPr>
              </a:p>
            </p:txBody>
          </p:sp>
          <p:sp>
            <p:nvSpPr>
              <p:cNvPr id="48" name="Shape 844">
                <a:extLst>
                  <a:ext uri="{FF2B5EF4-FFF2-40B4-BE49-F238E27FC236}">
                    <a16:creationId xmlns:a16="http://schemas.microsoft.com/office/drawing/2014/main" id="{D57CACD3-A30B-AB8D-0847-2BD4046BB765}"/>
                  </a:ext>
                </a:extLst>
              </p:cNvPr>
              <p:cNvSpPr/>
              <p:nvPr/>
            </p:nvSpPr>
            <p:spPr>
              <a:xfrm>
                <a:off x="1637783" y="117652"/>
                <a:ext cx="185592" cy="128449"/>
              </a:xfrm>
              <a:custGeom>
                <a:avLst/>
                <a:gdLst/>
                <a:ahLst/>
                <a:cxnLst>
                  <a:cxn ang="0">
                    <a:pos x="wd2" y="hd2"/>
                  </a:cxn>
                  <a:cxn ang="5400000">
                    <a:pos x="wd2" y="hd2"/>
                  </a:cxn>
                  <a:cxn ang="10800000">
                    <a:pos x="wd2" y="hd2"/>
                  </a:cxn>
                  <a:cxn ang="16200000">
                    <a:pos x="wd2" y="hd2"/>
                  </a:cxn>
                </a:cxnLst>
                <a:rect l="0" t="0" r="r" b="b"/>
                <a:pathLst>
                  <a:path w="21600" h="21600" extrusionOk="0">
                    <a:moveTo>
                      <a:pt x="20327" y="19417"/>
                    </a:moveTo>
                    <a:lnTo>
                      <a:pt x="18911" y="20328"/>
                    </a:lnTo>
                    <a:lnTo>
                      <a:pt x="17419" y="21015"/>
                    </a:lnTo>
                    <a:lnTo>
                      <a:pt x="15857" y="21449"/>
                    </a:lnTo>
                    <a:lnTo>
                      <a:pt x="14231" y="21600"/>
                    </a:lnTo>
                    <a:lnTo>
                      <a:pt x="21600" y="21600"/>
                    </a:lnTo>
                    <a:lnTo>
                      <a:pt x="20327" y="19417"/>
                    </a:lnTo>
                    <a:close/>
                    <a:moveTo>
                      <a:pt x="1109" y="0"/>
                    </a:moveTo>
                    <a:lnTo>
                      <a:pt x="553" y="115"/>
                    </a:lnTo>
                    <a:lnTo>
                      <a:pt x="0" y="239"/>
                    </a:lnTo>
                    <a:lnTo>
                      <a:pt x="1084" y="239"/>
                    </a:lnTo>
                    <a:lnTo>
                      <a:pt x="1109" y="0"/>
                    </a:lnTo>
                    <a:close/>
                  </a:path>
                </a:pathLst>
              </a:custGeom>
              <a:grpFill/>
              <a:ln w="12700" cap="flat">
                <a:noFill/>
                <a:miter lim="400000"/>
              </a:ln>
              <a:effectLst/>
            </p:spPr>
            <p:txBody>
              <a:bodyPr wrap="square" lIns="27727" tIns="27727" rIns="27727" bIns="27727" numCol="1" anchor="t">
                <a:noAutofit/>
              </a:bodyPr>
              <a:lstStyle/>
              <a:p>
                <a:pPr defTabSz="552370" hangingPunct="0">
                  <a:defRPr sz="2000">
                    <a:latin typeface="Calibri"/>
                    <a:ea typeface="Calibri"/>
                    <a:cs typeface="Calibri"/>
                    <a:sym typeface="Calibri"/>
                  </a:defRPr>
                </a:pPr>
                <a:endParaRPr sz="950" kern="0">
                  <a:solidFill>
                    <a:srgbClr val="000000"/>
                  </a:solidFill>
                  <a:latin typeface="Calibri"/>
                  <a:ea typeface="Calibri"/>
                  <a:cs typeface="Calibri"/>
                  <a:sym typeface="Calibri"/>
                </a:endParaRPr>
              </a:p>
            </p:txBody>
          </p:sp>
        </p:grpSp>
      </p:grpSp>
      <p:pic>
        <p:nvPicPr>
          <p:cNvPr id="3" name="Graphic 2" descr="Thought with solid fill">
            <a:extLst>
              <a:ext uri="{FF2B5EF4-FFF2-40B4-BE49-F238E27FC236}">
                <a16:creationId xmlns:a16="http://schemas.microsoft.com/office/drawing/2014/main" id="{4BF86CEC-9D77-1545-3FD0-3E4B4D694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9980" y="3745097"/>
            <a:ext cx="1097515" cy="1097515"/>
          </a:xfrm>
          <a:prstGeom prst="rect">
            <a:avLst/>
          </a:prstGeom>
        </p:spPr>
      </p:pic>
      <p:pic>
        <p:nvPicPr>
          <p:cNvPr id="5" name="Graphic 4" descr="Shield Tick with solid fill">
            <a:extLst>
              <a:ext uri="{FF2B5EF4-FFF2-40B4-BE49-F238E27FC236}">
                <a16:creationId xmlns:a16="http://schemas.microsoft.com/office/drawing/2014/main" id="{B6361C14-A9F1-6C8D-FA2D-1D3D1371DA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74847" y="1433282"/>
            <a:ext cx="914400" cy="914400"/>
          </a:xfrm>
          <a:prstGeom prst="rect">
            <a:avLst/>
          </a:prstGeom>
        </p:spPr>
      </p:pic>
      <p:sp>
        <p:nvSpPr>
          <p:cNvPr id="2" name="TextBox 1">
            <a:extLst>
              <a:ext uri="{FF2B5EF4-FFF2-40B4-BE49-F238E27FC236}">
                <a16:creationId xmlns:a16="http://schemas.microsoft.com/office/drawing/2014/main" id="{7A5836CC-9A3F-87B6-DF37-A2AE968FC5F0}"/>
              </a:ext>
            </a:extLst>
          </p:cNvPr>
          <p:cNvSpPr txBox="1"/>
          <p:nvPr/>
        </p:nvSpPr>
        <p:spPr>
          <a:xfrm>
            <a:off x="6489020" y="1163070"/>
            <a:ext cx="5146493" cy="399795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2000" b="1">
                <a:solidFill>
                  <a:srgbClr val="00417C"/>
                </a:solidFill>
                <a:latin typeface="Arial MT"/>
              </a:rPr>
              <a:t>Invite Self-reflection</a:t>
            </a:r>
          </a:p>
          <a:p>
            <a:pPr marL="800100" lvl="1" indent="-342900">
              <a:lnSpc>
                <a:spcPct val="200000"/>
              </a:lnSpc>
              <a:buFont typeface="Arial" panose="020B0604020202020204" pitchFamily="34" charset="0"/>
              <a:buChar char="•"/>
              <a:defRPr/>
            </a:pPr>
            <a:r>
              <a:rPr kumimoji="0" lang="en-GB" sz="2000" b="1" i="0" u="none" strike="noStrike" kern="1200" cap="none" spc="0" normalizeH="0" baseline="0" noProof="0">
                <a:ln>
                  <a:noFill/>
                </a:ln>
                <a:solidFill>
                  <a:srgbClr val="00417C"/>
                </a:solidFill>
                <a:effectLst/>
                <a:uLnTx/>
                <a:uFillTx/>
                <a:latin typeface="Arial MT"/>
              </a:rPr>
              <a:t> </a:t>
            </a:r>
            <a:r>
              <a:rPr kumimoji="0" lang="en-GB" sz="2000" i="0" u="none" strike="noStrike" kern="1200" cap="none" spc="0" normalizeH="0" baseline="0" noProof="0">
                <a:ln>
                  <a:noFill/>
                </a:ln>
                <a:solidFill>
                  <a:srgbClr val="00417C"/>
                </a:solidFill>
                <a:effectLst/>
                <a:uLnTx/>
                <a:uFillTx/>
                <a:latin typeface="Arial MT"/>
              </a:rPr>
              <a:t>Autonomy</a:t>
            </a:r>
          </a:p>
          <a:p>
            <a:pPr marL="800100" lvl="1" indent="-342900">
              <a:lnSpc>
                <a:spcPct val="200000"/>
              </a:lnSpc>
              <a:buFont typeface="Arial" panose="020B0604020202020204" pitchFamily="34" charset="0"/>
              <a:buChar char="•"/>
              <a:defRPr/>
            </a:pPr>
            <a:r>
              <a:rPr lang="en-GB" sz="2000">
                <a:solidFill>
                  <a:srgbClr val="00417C"/>
                </a:solidFill>
                <a:latin typeface="Arial MT"/>
              </a:rPr>
              <a:t>Consider their status</a:t>
            </a:r>
          </a:p>
          <a:p>
            <a:pPr lvl="1">
              <a:lnSpc>
                <a:spcPct val="200000"/>
              </a:lnSpc>
              <a:defRPr/>
            </a:pPr>
            <a:endParaRPr kumimoji="0" lang="en-GB" sz="2000" i="0" u="none" strike="noStrike" kern="1200" cap="none" spc="0" normalizeH="0" baseline="0" noProof="0">
              <a:ln>
                <a:noFill/>
              </a:ln>
              <a:solidFill>
                <a:srgbClr val="00417C"/>
              </a:solidFill>
              <a:effectLst/>
              <a:uLnTx/>
              <a:uFillTx/>
              <a:latin typeface="Arial MT"/>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2000" b="1">
                <a:solidFill>
                  <a:srgbClr val="00417C"/>
                </a:solidFill>
                <a:latin typeface="Arial MT"/>
              </a:rPr>
              <a:t>Reassurance</a:t>
            </a:r>
            <a:endParaRPr lang="en-GB" sz="2000">
              <a:solidFill>
                <a:srgbClr val="00417C"/>
              </a:solidFill>
              <a:latin typeface="Arial MT"/>
            </a:endParaRPr>
          </a:p>
          <a:p>
            <a:pPr marL="800100" lvl="1" indent="-342900">
              <a:lnSpc>
                <a:spcPct val="200000"/>
              </a:lnSpc>
              <a:buFont typeface="Arial" panose="020B0604020202020204" pitchFamily="34" charset="0"/>
              <a:buChar char="•"/>
              <a:defRPr/>
            </a:pPr>
            <a:r>
              <a:rPr lang="en-GB" sz="2000">
                <a:solidFill>
                  <a:srgbClr val="00417C"/>
                </a:solidFill>
                <a:latin typeface="Arial MT"/>
              </a:rPr>
              <a:t>Relatedness</a:t>
            </a:r>
          </a:p>
          <a:p>
            <a:pPr marL="800100" lvl="1" indent="-342900">
              <a:lnSpc>
                <a:spcPct val="200000"/>
              </a:lnSpc>
              <a:buFont typeface="Arial" panose="020B0604020202020204" pitchFamily="34" charset="0"/>
              <a:buChar char="•"/>
              <a:defRPr/>
            </a:pPr>
            <a:r>
              <a:rPr lang="en-GB" sz="2000">
                <a:solidFill>
                  <a:srgbClr val="00417C"/>
                </a:solidFill>
                <a:latin typeface="Arial MT"/>
              </a:rPr>
              <a:t>Certainty</a:t>
            </a:r>
          </a:p>
        </p:txBody>
      </p:sp>
    </p:spTree>
    <p:custDataLst>
      <p:tags r:id="rId1"/>
    </p:custDataLst>
    <p:extLst>
      <p:ext uri="{BB962C8B-B14F-4D97-AF65-F5344CB8AC3E}">
        <p14:creationId xmlns:p14="http://schemas.microsoft.com/office/powerpoint/2010/main" val="242854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9076B-FDE0-671E-92E9-7944AD6CDB1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6FECC35-E2C0-E680-B795-C4E67243DEE9}"/>
              </a:ext>
            </a:extLst>
          </p:cNvPr>
          <p:cNvPicPr>
            <a:picLocks noChangeAspect="1"/>
          </p:cNvPicPr>
          <p:nvPr/>
        </p:nvPicPr>
        <p:blipFill>
          <a:blip r:embed="rId4"/>
          <a:srcRect b="4211"/>
          <a:stretch/>
        </p:blipFill>
        <p:spPr>
          <a:xfrm>
            <a:off x="0" y="0"/>
            <a:ext cx="12192000" cy="6569242"/>
          </a:xfrm>
          <a:prstGeom prst="rect">
            <a:avLst/>
          </a:prstGeom>
        </p:spPr>
      </p:pic>
      <p:sp>
        <p:nvSpPr>
          <p:cNvPr id="9" name="Title 1">
            <a:extLst>
              <a:ext uri="{FF2B5EF4-FFF2-40B4-BE49-F238E27FC236}">
                <a16:creationId xmlns:a16="http://schemas.microsoft.com/office/drawing/2014/main" id="{535FE4E8-71E4-1073-6623-BE1A940A8A9D}"/>
              </a:ext>
            </a:extLst>
          </p:cNvPr>
          <p:cNvSpPr txBox="1">
            <a:spLocks/>
          </p:cNvSpPr>
          <p:nvPr/>
        </p:nvSpPr>
        <p:spPr bwMode="auto">
          <a:xfrm>
            <a:off x="359833" y="2413337"/>
            <a:ext cx="1147233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WHAT ARE THE STAGES OF THE </a:t>
            </a: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AL-FUTTAIM SALES PROCESS?</a:t>
            </a:r>
          </a:p>
        </p:txBody>
      </p:sp>
    </p:spTree>
    <p:custDataLst>
      <p:tags r:id="rId1"/>
    </p:custDataLst>
    <p:extLst>
      <p:ext uri="{BB962C8B-B14F-4D97-AF65-F5344CB8AC3E}">
        <p14:creationId xmlns:p14="http://schemas.microsoft.com/office/powerpoint/2010/main" val="40891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0FC1-3C29-A4BE-8344-ED7B6A894AA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A66244-A0F3-9527-0CED-A3A2BE87E3DB}"/>
              </a:ext>
            </a:extLst>
          </p:cNvPr>
          <p:cNvPicPr>
            <a:picLocks noChangeAspect="1"/>
          </p:cNvPicPr>
          <p:nvPr/>
        </p:nvPicPr>
        <p:blipFill>
          <a:blip r:embed="rId4"/>
          <a:srcRect b="4211"/>
          <a:stretch/>
        </p:blipFill>
        <p:spPr>
          <a:xfrm>
            <a:off x="0" y="0"/>
            <a:ext cx="12192000" cy="6569242"/>
          </a:xfrm>
          <a:prstGeom prst="rect">
            <a:avLst/>
          </a:prstGeom>
        </p:spPr>
      </p:pic>
      <p:sp>
        <p:nvSpPr>
          <p:cNvPr id="9" name="Title 1">
            <a:extLst>
              <a:ext uri="{FF2B5EF4-FFF2-40B4-BE49-F238E27FC236}">
                <a16:creationId xmlns:a16="http://schemas.microsoft.com/office/drawing/2014/main" id="{4958B6DE-C26C-2F26-4310-A9A0EE0B40C8}"/>
              </a:ext>
            </a:extLst>
          </p:cNvPr>
          <p:cNvSpPr txBox="1">
            <a:spLocks/>
          </p:cNvSpPr>
          <p:nvPr/>
        </p:nvSpPr>
        <p:spPr bwMode="auto">
          <a:xfrm>
            <a:off x="766915" y="2744517"/>
            <a:ext cx="1109879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i="1" kern="0">
                <a:solidFill>
                  <a:prstClr val="white"/>
                </a:solidFill>
                <a:latin typeface="Arial (Headings)"/>
              </a:rPr>
              <a:t>WHAT ARE THE BENEFITS OF COACHING YOUR TEAM</a:t>
            </a:r>
            <a:r>
              <a:rPr kumimoji="0" lang="en-US" sz="3200" b="1" i="1" u="none" strike="noStrike" kern="0" cap="none" spc="0" normalizeH="0" baseline="0" noProof="0">
                <a:ln>
                  <a:noFill/>
                </a:ln>
                <a:solidFill>
                  <a:prstClr val="white"/>
                </a:solidFill>
                <a:effectLst/>
                <a:uLnTx/>
                <a:uFillTx/>
                <a:latin typeface="Arial (Headings)"/>
                <a:ea typeface="+mj-ea"/>
                <a:cs typeface="+mj-cs"/>
              </a:rPr>
              <a:t>? </a:t>
            </a:r>
          </a:p>
        </p:txBody>
      </p:sp>
    </p:spTree>
    <p:custDataLst>
      <p:tags r:id="rId1"/>
    </p:custDataLst>
    <p:extLst>
      <p:ext uri="{BB962C8B-B14F-4D97-AF65-F5344CB8AC3E}">
        <p14:creationId xmlns:p14="http://schemas.microsoft.com/office/powerpoint/2010/main" val="13485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5E831-B8F8-169C-37A6-F2FCF745BC5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73923EF-244F-D159-5EBE-FACD8475B51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BENEFITS TO COACHING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4B430EFF-3C99-05CA-5E29-D455F8430945}"/>
              </a:ext>
            </a:extLst>
          </p:cNvPr>
          <p:cNvSpPr txBox="1"/>
          <p:nvPr/>
        </p:nvSpPr>
        <p:spPr>
          <a:xfrm>
            <a:off x="488949" y="1859286"/>
            <a:ext cx="11214101"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00417C"/>
                </a:solidFill>
                <a:effectLst/>
                <a:uLnTx/>
                <a:uFillTx/>
                <a:latin typeface="Arial MT"/>
              </a:rPr>
              <a:t>Strengthens the bond between you and your team members</a:t>
            </a:r>
          </a:p>
        </p:txBody>
      </p:sp>
      <p:sp>
        <p:nvSpPr>
          <p:cNvPr id="3" name="TextBox 2">
            <a:extLst>
              <a:ext uri="{FF2B5EF4-FFF2-40B4-BE49-F238E27FC236}">
                <a16:creationId xmlns:a16="http://schemas.microsoft.com/office/drawing/2014/main" id="{4A0AE827-574A-E36B-31C3-7A75FF1D4DDE}"/>
              </a:ext>
            </a:extLst>
          </p:cNvPr>
          <p:cNvSpPr txBox="1"/>
          <p:nvPr/>
        </p:nvSpPr>
        <p:spPr>
          <a:xfrm>
            <a:off x="466725" y="2823887"/>
            <a:ext cx="11214101"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00417C"/>
                </a:solidFill>
                <a:effectLst/>
                <a:uLnTx/>
                <a:uFillTx/>
                <a:latin typeface="Arial MT"/>
              </a:rPr>
              <a:t>Your support encourages them to continuously develop their skills</a:t>
            </a:r>
          </a:p>
        </p:txBody>
      </p:sp>
      <p:sp>
        <p:nvSpPr>
          <p:cNvPr id="4" name="TextBox 3">
            <a:extLst>
              <a:ext uri="{FF2B5EF4-FFF2-40B4-BE49-F238E27FC236}">
                <a16:creationId xmlns:a16="http://schemas.microsoft.com/office/drawing/2014/main" id="{4BB907EF-387B-DB21-1DBC-2650EEE5E955}"/>
              </a:ext>
            </a:extLst>
          </p:cNvPr>
          <p:cNvSpPr txBox="1"/>
          <p:nvPr/>
        </p:nvSpPr>
        <p:spPr>
          <a:xfrm>
            <a:off x="466725" y="3777064"/>
            <a:ext cx="11358613"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00417C"/>
                </a:solidFill>
                <a:effectLst/>
                <a:uLnTx/>
                <a:uFillTx/>
                <a:latin typeface="Arial MT"/>
              </a:rPr>
              <a:t>Training boosts performance levels and helps employees to reach their peak</a:t>
            </a:r>
          </a:p>
        </p:txBody>
      </p:sp>
      <p:sp>
        <p:nvSpPr>
          <p:cNvPr id="5" name="TextBox 4">
            <a:extLst>
              <a:ext uri="{FF2B5EF4-FFF2-40B4-BE49-F238E27FC236}">
                <a16:creationId xmlns:a16="http://schemas.microsoft.com/office/drawing/2014/main" id="{6EE09C35-78FA-1F2E-CE11-998E3381D878}"/>
              </a:ext>
            </a:extLst>
          </p:cNvPr>
          <p:cNvSpPr txBox="1"/>
          <p:nvPr/>
        </p:nvSpPr>
        <p:spPr>
          <a:xfrm>
            <a:off x="488950" y="5777020"/>
            <a:ext cx="11214101"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00417C"/>
                </a:solidFill>
                <a:effectLst/>
                <a:uLnTx/>
                <a:uFillTx/>
                <a:latin typeface="Arial MT"/>
              </a:rPr>
              <a:t>Generates higher staff retention levels </a:t>
            </a:r>
          </a:p>
        </p:txBody>
      </p:sp>
      <p:sp>
        <p:nvSpPr>
          <p:cNvPr id="8" name="TextBox 7">
            <a:extLst>
              <a:ext uri="{FF2B5EF4-FFF2-40B4-BE49-F238E27FC236}">
                <a16:creationId xmlns:a16="http://schemas.microsoft.com/office/drawing/2014/main" id="{DD2C68E0-8758-E95F-96FE-3DA39E373EC2}"/>
              </a:ext>
            </a:extLst>
          </p:cNvPr>
          <p:cNvSpPr txBox="1"/>
          <p:nvPr/>
        </p:nvSpPr>
        <p:spPr>
          <a:xfrm>
            <a:off x="466725" y="4829548"/>
            <a:ext cx="11214101"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00417C"/>
                </a:solidFill>
                <a:effectLst/>
                <a:uLnTx/>
                <a:uFillTx/>
                <a:latin typeface="Arial MT"/>
              </a:rPr>
              <a:t>Feels satisfying/motivational</a:t>
            </a:r>
          </a:p>
        </p:txBody>
      </p:sp>
      <p:sp>
        <p:nvSpPr>
          <p:cNvPr id="9" name="TextBox 8">
            <a:extLst>
              <a:ext uri="{FF2B5EF4-FFF2-40B4-BE49-F238E27FC236}">
                <a16:creationId xmlns:a16="http://schemas.microsoft.com/office/drawing/2014/main" id="{0E01ED94-F908-8F78-90E5-76795127E63F}"/>
              </a:ext>
            </a:extLst>
          </p:cNvPr>
          <p:cNvSpPr txBox="1"/>
          <p:nvPr/>
        </p:nvSpPr>
        <p:spPr>
          <a:xfrm>
            <a:off x="488949" y="977181"/>
            <a:ext cx="11214101"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00417C"/>
                </a:solidFill>
                <a:effectLst/>
                <a:uLnTx/>
                <a:uFillTx/>
                <a:latin typeface="Arial MT"/>
              </a:rPr>
              <a:t>Creates a positive team atmosphere in the workplace</a:t>
            </a:r>
          </a:p>
        </p:txBody>
      </p:sp>
    </p:spTree>
    <p:custDataLst>
      <p:tags r:id="rId1"/>
    </p:custDataLst>
    <p:extLst>
      <p:ext uri="{BB962C8B-B14F-4D97-AF65-F5344CB8AC3E}">
        <p14:creationId xmlns:p14="http://schemas.microsoft.com/office/powerpoint/2010/main" val="4340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 grpId="0"/>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FA19-4789-B057-2134-A144D651D62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9AA01C9-1242-B3C6-7574-8CBED061FD63}"/>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2099FD36-DF7C-0326-72B8-E455C5A0D4F8}"/>
              </a:ext>
            </a:extLst>
          </p:cNvPr>
          <p:cNvSpPr txBox="1">
            <a:spLocks/>
          </p:cNvSpPr>
          <p:nvPr/>
        </p:nvSpPr>
        <p:spPr bwMode="auto">
          <a:xfrm>
            <a:off x="776111" y="2751891"/>
            <a:ext cx="1063977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i="1" kern="0">
                <a:solidFill>
                  <a:prstClr val="white"/>
                </a:solidFill>
                <a:latin typeface="Arial (Headings)"/>
              </a:rPr>
              <a:t>WHAT IS THE DIFFERENCE BETWEEN COACHING &amp; MENTORING</a:t>
            </a:r>
            <a:r>
              <a:rPr kumimoji="0" lang="en-US" sz="3200" b="1" i="1" u="none" strike="noStrike" kern="0" cap="none" spc="0" normalizeH="0" baseline="0" noProof="0">
                <a:ln>
                  <a:noFill/>
                </a:ln>
                <a:solidFill>
                  <a:prstClr val="white"/>
                </a:solidFill>
                <a:effectLst/>
                <a:uLnTx/>
                <a:uFillTx/>
                <a:latin typeface="Arial (Headings)"/>
                <a:ea typeface="+mj-ea"/>
                <a:cs typeface="+mj-cs"/>
              </a:rPr>
              <a:t>? </a:t>
            </a:r>
          </a:p>
        </p:txBody>
      </p:sp>
    </p:spTree>
    <p:custDataLst>
      <p:tags r:id="rId1"/>
    </p:custDataLst>
    <p:extLst>
      <p:ext uri="{BB962C8B-B14F-4D97-AF65-F5344CB8AC3E}">
        <p14:creationId xmlns:p14="http://schemas.microsoft.com/office/powerpoint/2010/main" val="355543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A47B4-A110-3836-52ED-C04A33A8878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60B99CD-BB8B-D77D-236A-EE96414E8127}"/>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COACHING Vs MENTORING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5" name="TextBox 4">
            <a:extLst>
              <a:ext uri="{FF2B5EF4-FFF2-40B4-BE49-F238E27FC236}">
                <a16:creationId xmlns:a16="http://schemas.microsoft.com/office/drawing/2014/main" id="{E00F043F-6C14-0A8A-D0B6-4006F065270A}"/>
              </a:ext>
            </a:extLst>
          </p:cNvPr>
          <p:cNvSpPr txBox="1"/>
          <p:nvPr/>
        </p:nvSpPr>
        <p:spPr>
          <a:xfrm>
            <a:off x="456342" y="1347376"/>
            <a:ext cx="6276522"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417C"/>
                </a:solidFill>
                <a:effectLst/>
                <a:uLnTx/>
                <a:uFillTx/>
                <a:latin typeface="Arial MT"/>
              </a:rPr>
              <a:t>Mentoring is a long term process based on mutual trust and respect</a:t>
            </a:r>
          </a:p>
          <a:p>
            <a:pPr marL="342900" marR="0" lvl="0" indent="-3429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417C"/>
              </a:solidFill>
              <a:effectLst/>
              <a:uLnTx/>
              <a:uFillTx/>
              <a:latin typeface="Arial MT"/>
            </a:endParaRPr>
          </a:p>
        </p:txBody>
      </p:sp>
      <p:sp>
        <p:nvSpPr>
          <p:cNvPr id="8" name="Rectangle 7">
            <a:extLst>
              <a:ext uri="{FF2B5EF4-FFF2-40B4-BE49-F238E27FC236}">
                <a16:creationId xmlns:a16="http://schemas.microsoft.com/office/drawing/2014/main" id="{BE17A814-5D2C-620D-380B-A960785429CE}"/>
              </a:ext>
            </a:extLst>
          </p:cNvPr>
          <p:cNvSpPr/>
          <p:nvPr/>
        </p:nvSpPr>
        <p:spPr>
          <a:xfrm>
            <a:off x="389630" y="4284433"/>
            <a:ext cx="6409945"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417C"/>
                </a:solidFill>
                <a:effectLst/>
                <a:uLnTx/>
                <a:uFillTx/>
                <a:latin typeface="Arial MT"/>
              </a:rPr>
              <a:t>Coaching follows a more structured and ‘formal’ approach</a:t>
            </a:r>
          </a:p>
        </p:txBody>
      </p:sp>
      <p:pic>
        <p:nvPicPr>
          <p:cNvPr id="4" name="Picture 3" descr="A group of people standing in front of a poster&#10;&#10;Description automatically generated">
            <a:extLst>
              <a:ext uri="{FF2B5EF4-FFF2-40B4-BE49-F238E27FC236}">
                <a16:creationId xmlns:a16="http://schemas.microsoft.com/office/drawing/2014/main" id="{A03CB3E7-61F2-96A2-34E3-1812D6EC9838}"/>
              </a:ext>
            </a:extLst>
          </p:cNvPr>
          <p:cNvPicPr>
            <a:picLocks noChangeAspect="1"/>
          </p:cNvPicPr>
          <p:nvPr/>
        </p:nvPicPr>
        <p:blipFill>
          <a:blip r:embed="rId4">
            <a:extLst>
              <a:ext uri="{28A0092B-C50C-407E-A947-70E740481C1C}">
                <a14:useLocalDpi xmlns:a14="http://schemas.microsoft.com/office/drawing/2010/main" val="0"/>
              </a:ext>
            </a:extLst>
          </a:blip>
          <a:srcRect b="3983"/>
          <a:stretch/>
        </p:blipFill>
        <p:spPr>
          <a:xfrm>
            <a:off x="7620371" y="0"/>
            <a:ext cx="4571629" cy="6584830"/>
          </a:xfrm>
          <a:prstGeom prst="rect">
            <a:avLst/>
          </a:prstGeom>
        </p:spPr>
      </p:pic>
    </p:spTree>
    <p:custDataLst>
      <p:tags r:id="rId1"/>
    </p:custDataLst>
    <p:extLst>
      <p:ext uri="{BB962C8B-B14F-4D97-AF65-F5344CB8AC3E}">
        <p14:creationId xmlns:p14="http://schemas.microsoft.com/office/powerpoint/2010/main" val="307628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B1F80-D183-CAF0-133B-7B1A77BF997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7C6EDF4-67EF-FC66-2141-F82C94E7643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DEFINITIONS OF COACHING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EE8FA3FC-4AF5-3A25-AE3C-97E8D30A2CDE}"/>
              </a:ext>
            </a:extLst>
          </p:cNvPr>
          <p:cNvSpPr txBox="1"/>
          <p:nvPr/>
        </p:nvSpPr>
        <p:spPr>
          <a:xfrm>
            <a:off x="505387" y="1327660"/>
            <a:ext cx="11214101" cy="113184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srgbClr val="00417C"/>
                </a:solidFill>
                <a:effectLst/>
                <a:uLnTx/>
                <a:uFillTx/>
                <a:latin typeface="Arial MT"/>
              </a:rPr>
              <a:t>“</a:t>
            </a:r>
            <a:r>
              <a:rPr kumimoji="0" lang="en-GB" sz="2400" b="0" i="1" u="none" strike="noStrike" kern="1200" cap="none" spc="0" normalizeH="0" baseline="0" noProof="0">
                <a:ln>
                  <a:noFill/>
                </a:ln>
                <a:solidFill>
                  <a:srgbClr val="00417C"/>
                </a:solidFill>
                <a:effectLst/>
                <a:uLnTx/>
                <a:uFillTx/>
                <a:latin typeface="Arial MT"/>
              </a:rPr>
              <a:t>Coaching is a professional learning strategy that uses questioning, listening and conversation to support and develop professional growth”</a:t>
            </a:r>
            <a:endParaRPr kumimoji="0" lang="en-GB" sz="2400" b="0" i="0" u="none" strike="noStrike" kern="1200" cap="none" spc="0" normalizeH="0" baseline="0" noProof="0">
              <a:ln>
                <a:noFill/>
              </a:ln>
              <a:solidFill>
                <a:srgbClr val="00417C"/>
              </a:solidFill>
              <a:effectLst/>
              <a:uLnTx/>
              <a:uFillTx/>
              <a:latin typeface="Arial MT"/>
            </a:endParaRPr>
          </a:p>
        </p:txBody>
      </p:sp>
      <p:sp>
        <p:nvSpPr>
          <p:cNvPr id="3" name="TextBox 2">
            <a:extLst>
              <a:ext uri="{FF2B5EF4-FFF2-40B4-BE49-F238E27FC236}">
                <a16:creationId xmlns:a16="http://schemas.microsoft.com/office/drawing/2014/main" id="{F4E3B99C-6ADE-21B7-9CD8-3024B73181A3}"/>
              </a:ext>
            </a:extLst>
          </p:cNvPr>
          <p:cNvSpPr txBox="1"/>
          <p:nvPr/>
        </p:nvSpPr>
        <p:spPr>
          <a:xfrm>
            <a:off x="505387" y="4096417"/>
            <a:ext cx="11214101" cy="113184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2400" b="0" i="1" u="none" strike="noStrike" kern="1200" cap="none" spc="0" normalizeH="0" baseline="0" noProof="0">
                <a:ln>
                  <a:noFill/>
                </a:ln>
                <a:solidFill>
                  <a:srgbClr val="00417C"/>
                </a:solidFill>
                <a:effectLst/>
                <a:uLnTx/>
                <a:uFillTx/>
                <a:latin typeface="Arial MT"/>
              </a:rPr>
              <a:t>“Developing a person’s skills and knowledge so that their job performance improves, hopefully leading to the achievement of organisational objectives”</a:t>
            </a:r>
            <a:endParaRPr kumimoji="0" lang="en-GB" sz="2400" b="0" i="0" u="none" strike="noStrike" kern="1200" cap="none" spc="0" normalizeH="0" baseline="0" noProof="0">
              <a:ln>
                <a:noFill/>
              </a:ln>
              <a:solidFill>
                <a:srgbClr val="00417C"/>
              </a:solidFill>
              <a:effectLst/>
              <a:uLnTx/>
              <a:uFillTx/>
              <a:latin typeface="Arial MT"/>
            </a:endParaRPr>
          </a:p>
        </p:txBody>
      </p:sp>
      <p:sp>
        <p:nvSpPr>
          <p:cNvPr id="5" name="Rectangle 4">
            <a:extLst>
              <a:ext uri="{FF2B5EF4-FFF2-40B4-BE49-F238E27FC236}">
                <a16:creationId xmlns:a16="http://schemas.microsoft.com/office/drawing/2014/main" id="{CC23A4BC-A2B6-3F27-BE88-67A22C123123}"/>
              </a:ext>
            </a:extLst>
          </p:cNvPr>
          <p:cNvSpPr/>
          <p:nvPr/>
        </p:nvSpPr>
        <p:spPr>
          <a:xfrm>
            <a:off x="1013966" y="3167390"/>
            <a:ext cx="101640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solidFill>
                  <a:srgbClr val="00417C"/>
                </a:solidFill>
                <a:latin typeface="Arial MT"/>
              </a:rPr>
              <a:t>or</a:t>
            </a:r>
            <a:endParaRPr kumimoji="0" lang="en-GB" sz="2400" b="0" i="0" u="none" strike="noStrike" kern="1200" cap="none" spc="0" normalizeH="0" baseline="0" noProof="0">
              <a:ln>
                <a:noFill/>
              </a:ln>
              <a:solidFill>
                <a:srgbClr val="00417C"/>
              </a:solidFill>
              <a:effectLst/>
              <a:uLnTx/>
              <a:uFillTx/>
              <a:latin typeface="Arial MT"/>
            </a:endParaRPr>
          </a:p>
        </p:txBody>
      </p:sp>
    </p:spTree>
    <p:custDataLst>
      <p:tags r:id="rId1"/>
    </p:custDataLst>
    <p:extLst>
      <p:ext uri="{BB962C8B-B14F-4D97-AF65-F5344CB8AC3E}">
        <p14:creationId xmlns:p14="http://schemas.microsoft.com/office/powerpoint/2010/main" val="325188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COACHING</a:t>
            </a:r>
          </a:p>
        </p:txBody>
      </p:sp>
      <p:sp>
        <p:nvSpPr>
          <p:cNvPr id="5" name="Rectangle 4">
            <a:extLst>
              <a:ext uri="{FF2B5EF4-FFF2-40B4-BE49-F238E27FC236}">
                <a16:creationId xmlns:a16="http://schemas.microsoft.com/office/drawing/2014/main" id="{7B8CBA29-4D1D-697E-CB9A-187BA2173DCC}"/>
              </a:ext>
            </a:extLst>
          </p:cNvPr>
          <p:cNvSpPr/>
          <p:nvPr/>
        </p:nvSpPr>
        <p:spPr>
          <a:xfrm>
            <a:off x="526941" y="2635492"/>
            <a:ext cx="7862055" cy="312648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600" b="0" i="0" u="none" strike="noStrike" kern="1200" cap="none" spc="0" normalizeH="0" baseline="0" noProof="0">
              <a:ln>
                <a:noFill/>
              </a:ln>
              <a:solidFill>
                <a:srgbClr val="0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Remember</a:t>
            </a:r>
          </a:p>
        </p:txBody>
      </p:sp>
      <p:sp>
        <p:nvSpPr>
          <p:cNvPr id="7" name="TextBox 6">
            <a:extLst>
              <a:ext uri="{FF2B5EF4-FFF2-40B4-BE49-F238E27FC236}">
                <a16:creationId xmlns:a16="http://schemas.microsoft.com/office/drawing/2014/main" id="{B0346F0B-96C1-BA37-ECE6-76367D788BA3}"/>
              </a:ext>
            </a:extLst>
          </p:cNvPr>
          <p:cNvSpPr txBox="1"/>
          <p:nvPr/>
        </p:nvSpPr>
        <p:spPr>
          <a:xfrm>
            <a:off x="658279" y="3330545"/>
            <a:ext cx="7599378" cy="2431435"/>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i="0" u="none" strike="noStrike" kern="1200" cap="none" spc="0" normalizeH="0" baseline="0" noProof="0" dirty="0">
                <a:ln>
                  <a:noFill/>
                </a:ln>
                <a:effectLst/>
                <a:uLnTx/>
                <a:uFillTx/>
                <a:latin typeface="+mj-lt"/>
                <a:ea typeface="+mn-ea"/>
                <a:cs typeface="+mn-cs"/>
              </a:rPr>
              <a:t>Coaching doesn’t always come easily to everyone!</a:t>
            </a:r>
          </a:p>
          <a:p>
            <a:pPr marL="285750" marR="0" lvl="0" indent="-285750" algn="just"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GB" sz="1400" i="0" u="none" strike="noStrike" kern="1200" cap="none" spc="0" normalizeH="0" baseline="0" noProof="0" dirty="0">
              <a:ln>
                <a:noFill/>
              </a:ln>
              <a:effectLst/>
              <a:uLnTx/>
              <a:uFillTx/>
              <a:latin typeface="+mj-lt"/>
              <a:ea typeface="+mn-ea"/>
              <a:cs typeface="+mn-cs"/>
            </a:endParaRPr>
          </a:p>
          <a:p>
            <a:pPr marL="285750" marR="0" lvl="0" indent="-285750" algn="just"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i="0" u="none" strike="noStrike" kern="1200" cap="none" spc="0" normalizeH="0" baseline="0" noProof="0" dirty="0">
                <a:ln>
                  <a:noFill/>
                </a:ln>
                <a:effectLst/>
                <a:uLnTx/>
                <a:uFillTx/>
                <a:latin typeface="+mj-lt"/>
                <a:ea typeface="+mn-ea"/>
                <a:cs typeface="+mn-cs"/>
              </a:rPr>
              <a:t>Preparation and planning is really important – otherwise the session will have little to no structure</a:t>
            </a:r>
          </a:p>
          <a:p>
            <a:pPr marL="285750" marR="0" lvl="0" indent="-285750" algn="just"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GB" sz="1400" i="0" u="none" strike="noStrike" kern="1200" cap="none" spc="0" normalizeH="0" baseline="0" noProof="0" dirty="0">
              <a:ln>
                <a:noFill/>
              </a:ln>
              <a:effectLst/>
              <a:uLnTx/>
              <a:uFillTx/>
              <a:latin typeface="+mj-lt"/>
              <a:ea typeface="+mn-ea"/>
              <a:cs typeface="+mn-cs"/>
            </a:endParaRPr>
          </a:p>
          <a:p>
            <a:pPr marL="285750" marR="0" lvl="0" indent="-285750" algn="just"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i="0" u="none" strike="noStrike" kern="1200" cap="none" spc="0" normalizeH="0" baseline="0" noProof="0" dirty="0">
                <a:ln>
                  <a:noFill/>
                </a:ln>
                <a:effectLst/>
                <a:uLnTx/>
                <a:uFillTx/>
                <a:latin typeface="+mj-lt"/>
                <a:ea typeface="+mn-ea"/>
                <a:cs typeface="+mn-cs"/>
              </a:rPr>
              <a:t>Establishing a coaching NEED is the most important thing at initial contact</a:t>
            </a:r>
          </a:p>
          <a:p>
            <a:pPr marL="0" marR="0" lvl="0" indent="0" algn="l" defTabSz="913526" rtl="0" eaLnBrk="1" fontAlgn="auto" latinLnBrk="0" hangingPunct="1">
              <a:lnSpc>
                <a:spcPct val="100000"/>
              </a:lnSpc>
              <a:spcBef>
                <a:spcPts val="0"/>
              </a:spcBef>
              <a:spcAft>
                <a:spcPts val="0"/>
              </a:spcAft>
              <a:buClrTx/>
              <a:buSzTx/>
              <a:buFontTx/>
              <a:buNone/>
              <a:tabLst>
                <a:tab pos="275353" algn="l"/>
              </a:tabLst>
              <a:defRPr/>
            </a:pPr>
            <a:endParaRPr kumimoji="0" lang="en-US" sz="1800" i="0" u="none" strike="noStrike" kern="0" cap="none" spc="0" normalizeH="0" baseline="0" noProof="0" dirty="0">
              <a:ln>
                <a:noFill/>
              </a:ln>
              <a:solidFill>
                <a:schemeClr val="tx2"/>
              </a:solidFill>
              <a:effectLst/>
              <a:uLnTx/>
              <a:uFillTx/>
              <a:latin typeface="Arial (Headings)"/>
              <a:ea typeface="+mn-ea"/>
              <a:cs typeface="Calibri"/>
            </a:endParaRPr>
          </a:p>
        </p:txBody>
      </p:sp>
      <p:sp>
        <p:nvSpPr>
          <p:cNvPr id="9" name="TextBox 8">
            <a:extLst>
              <a:ext uri="{FF2B5EF4-FFF2-40B4-BE49-F238E27FC236}">
                <a16:creationId xmlns:a16="http://schemas.microsoft.com/office/drawing/2014/main" id="{75BC77C3-F527-BB94-FF2E-1655490A30A9}"/>
              </a:ext>
            </a:extLst>
          </p:cNvPr>
          <p:cNvSpPr txBox="1"/>
          <p:nvPr/>
        </p:nvSpPr>
        <p:spPr>
          <a:xfrm>
            <a:off x="1410709" y="2797226"/>
            <a:ext cx="6094520" cy="400110"/>
          </a:xfrm>
          <a:prstGeom prst="rect">
            <a:avLst/>
          </a:prstGeom>
          <a:noFill/>
        </p:spPr>
        <p:txBody>
          <a:bodyPr wrap="square">
            <a:spAutoFit/>
          </a:bodyPr>
          <a:lstStyle/>
          <a:p>
            <a:pPr marL="0" marR="0" lvl="0" indent="0" algn="ctr" defTabSz="913526" rtl="0" eaLnBrk="1" fontAlgn="auto" latinLnBrk="0" hangingPunct="1">
              <a:lnSpc>
                <a:spcPct val="100000"/>
              </a:lnSpc>
              <a:spcBef>
                <a:spcPts val="0"/>
              </a:spcBef>
              <a:spcAft>
                <a:spcPts val="0"/>
              </a:spcAft>
              <a:buClrTx/>
              <a:buSzTx/>
              <a:buFontTx/>
              <a:buNone/>
              <a:tabLst>
                <a:tab pos="275353" algn="l"/>
              </a:tabLst>
              <a:defRPr/>
            </a:pPr>
            <a:r>
              <a:rPr lang="en-US" sz="2000" b="1" kern="0">
                <a:solidFill>
                  <a:srgbClr val="000000">
                    <a:lumMod val="75000"/>
                    <a:lumOff val="25000"/>
                  </a:srgbClr>
                </a:solidFill>
                <a:latin typeface="Arial (Headings)"/>
                <a:cs typeface="Calibri"/>
              </a:rPr>
              <a:t>BE CONSISTENT</a:t>
            </a:r>
            <a:r>
              <a:rPr kumimoji="0" lang="en-US" sz="2000" b="1" i="0" u="none" strike="noStrike" kern="0" cap="none" spc="0" normalizeH="0" baseline="0" noProof="0">
                <a:ln>
                  <a:noFill/>
                </a:ln>
                <a:solidFill>
                  <a:srgbClr val="000000">
                    <a:lumMod val="75000"/>
                    <a:lumOff val="25000"/>
                  </a:srgbClr>
                </a:solidFill>
                <a:effectLst/>
                <a:uLnTx/>
                <a:uFillTx/>
                <a:latin typeface="Arial (Headings)"/>
                <a:ea typeface="+mn-ea"/>
                <a:cs typeface="Calibri"/>
              </a:rPr>
              <a:t>!</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94930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5B397-A5D3-17FD-2158-B58536C9DA0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0BCF3D-A8F2-1132-377F-5E63E60BF641}"/>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177E6C24-5AEA-097D-E2D8-3602B40EA769}"/>
              </a:ext>
            </a:extLst>
          </p:cNvPr>
          <p:cNvSpPr txBox="1">
            <a:spLocks/>
          </p:cNvSpPr>
          <p:nvPr/>
        </p:nvSpPr>
        <p:spPr bwMode="auto">
          <a:xfrm>
            <a:off x="776111" y="2751891"/>
            <a:ext cx="1063977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i="1" kern="0">
                <a:solidFill>
                  <a:prstClr val="white"/>
                </a:solidFill>
                <a:latin typeface="Arial (Headings)"/>
              </a:rPr>
              <a:t>WHAT DIFFERENT TYPES OF COACHING EXIST</a:t>
            </a:r>
            <a:r>
              <a:rPr kumimoji="0" lang="en-US" sz="3200" b="1" i="1" u="none" strike="noStrike" kern="0" cap="none" spc="0" normalizeH="0" baseline="0" noProof="0">
                <a:ln>
                  <a:noFill/>
                </a:ln>
                <a:solidFill>
                  <a:prstClr val="white"/>
                </a:solidFill>
                <a:effectLst/>
                <a:uLnTx/>
                <a:uFillTx/>
                <a:latin typeface="Arial (Headings)"/>
                <a:ea typeface="+mj-ea"/>
                <a:cs typeface="+mj-cs"/>
              </a:rPr>
              <a:t>? </a:t>
            </a:r>
          </a:p>
        </p:txBody>
      </p:sp>
    </p:spTree>
    <p:custDataLst>
      <p:tags r:id="rId1"/>
    </p:custDataLst>
    <p:extLst>
      <p:ext uri="{BB962C8B-B14F-4D97-AF65-F5344CB8AC3E}">
        <p14:creationId xmlns:p14="http://schemas.microsoft.com/office/powerpoint/2010/main" val="425139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84FC6-D19A-40E2-D882-3298508E8FE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F567A59-54B2-9ADA-0DE2-F6BC9A47A255}"/>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COACHING Vs MENTORING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grpSp>
        <p:nvGrpSpPr>
          <p:cNvPr id="2" name="Group 1">
            <a:extLst>
              <a:ext uri="{FF2B5EF4-FFF2-40B4-BE49-F238E27FC236}">
                <a16:creationId xmlns:a16="http://schemas.microsoft.com/office/drawing/2014/main" id="{FA920BE9-7474-5BD8-093E-877FE5967B3C}"/>
              </a:ext>
            </a:extLst>
          </p:cNvPr>
          <p:cNvGrpSpPr/>
          <p:nvPr/>
        </p:nvGrpSpPr>
        <p:grpSpPr>
          <a:xfrm>
            <a:off x="526944" y="1202985"/>
            <a:ext cx="11492263" cy="3838715"/>
            <a:chOff x="671513" y="2031857"/>
            <a:chExt cx="11492263" cy="3838715"/>
          </a:xfrm>
        </p:grpSpPr>
        <p:sp>
          <p:nvSpPr>
            <p:cNvPr id="3" name="Oval 2">
              <a:extLst>
                <a:ext uri="{FF2B5EF4-FFF2-40B4-BE49-F238E27FC236}">
                  <a16:creationId xmlns:a16="http://schemas.microsoft.com/office/drawing/2014/main" id="{1A5AC334-457B-4388-983F-7DB01BAC8A15}"/>
                </a:ext>
              </a:extLst>
            </p:cNvPr>
            <p:cNvSpPr/>
            <p:nvPr/>
          </p:nvSpPr>
          <p:spPr>
            <a:xfrm>
              <a:off x="4250527" y="2031857"/>
              <a:ext cx="3729038" cy="2771775"/>
            </a:xfrm>
            <a:prstGeom prst="ellipse">
              <a:avLst/>
            </a:prstGeom>
            <a:solidFill>
              <a:schemeClr val="accent3">
                <a:lumMod val="40000"/>
                <a:lumOff val="60000"/>
              </a:schemeClr>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ston Martin Sans"/>
                <a:ea typeface="+mn-ea"/>
                <a:cs typeface="+mn-cs"/>
              </a:endParaRPr>
            </a:p>
          </p:txBody>
        </p:sp>
        <p:sp>
          <p:nvSpPr>
            <p:cNvPr id="4" name="Oval 3">
              <a:extLst>
                <a:ext uri="{FF2B5EF4-FFF2-40B4-BE49-F238E27FC236}">
                  <a16:creationId xmlns:a16="http://schemas.microsoft.com/office/drawing/2014/main" id="{16F699D7-0923-9301-69A8-0F7F1B5B382A}"/>
                </a:ext>
              </a:extLst>
            </p:cNvPr>
            <p:cNvSpPr/>
            <p:nvPr/>
          </p:nvSpPr>
          <p:spPr>
            <a:xfrm>
              <a:off x="7300908" y="2057396"/>
              <a:ext cx="3729038" cy="2771775"/>
            </a:xfrm>
            <a:prstGeom prst="ellipse">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ston Martin Sans"/>
                <a:ea typeface="+mn-ea"/>
                <a:cs typeface="+mn-cs"/>
              </a:endParaRPr>
            </a:p>
          </p:txBody>
        </p:sp>
        <p:sp>
          <p:nvSpPr>
            <p:cNvPr id="6" name="Oval 5">
              <a:extLst>
                <a:ext uri="{FF2B5EF4-FFF2-40B4-BE49-F238E27FC236}">
                  <a16:creationId xmlns:a16="http://schemas.microsoft.com/office/drawing/2014/main" id="{D900F609-1802-AA0D-8739-FFF5A4710091}"/>
                </a:ext>
              </a:extLst>
            </p:cNvPr>
            <p:cNvSpPr/>
            <p:nvPr/>
          </p:nvSpPr>
          <p:spPr>
            <a:xfrm>
              <a:off x="1200146" y="2057396"/>
              <a:ext cx="3729038" cy="2771775"/>
            </a:xfrm>
            <a:prstGeom prst="ellipse">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ston Martin Sans"/>
                <a:ea typeface="+mn-ea"/>
                <a:cs typeface="+mn-cs"/>
              </a:endParaRPr>
            </a:p>
          </p:txBody>
        </p:sp>
        <p:cxnSp>
          <p:nvCxnSpPr>
            <p:cNvPr id="7" name="Straight Arrow Connector 6">
              <a:extLst>
                <a:ext uri="{FF2B5EF4-FFF2-40B4-BE49-F238E27FC236}">
                  <a16:creationId xmlns:a16="http://schemas.microsoft.com/office/drawing/2014/main" id="{96231B20-B6F6-CB75-1B83-5DA1A19F9A2E}"/>
                </a:ext>
              </a:extLst>
            </p:cNvPr>
            <p:cNvCxnSpPr/>
            <p:nvPr/>
          </p:nvCxnSpPr>
          <p:spPr>
            <a:xfrm>
              <a:off x="1234137" y="5229217"/>
              <a:ext cx="9810097" cy="0"/>
            </a:xfrm>
            <a:prstGeom prst="straightConnector1">
              <a:avLst/>
            </a:prstGeom>
            <a:ln w="508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860A0DB-DF24-CB32-33AC-FD2D4480B874}"/>
                </a:ext>
              </a:extLst>
            </p:cNvPr>
            <p:cNvSpPr txBox="1"/>
            <p:nvPr/>
          </p:nvSpPr>
          <p:spPr>
            <a:xfrm>
              <a:off x="671513" y="5501240"/>
              <a:ext cx="1543050"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417C"/>
                  </a:solidFill>
                  <a:effectLst/>
                  <a:uLnTx/>
                  <a:uFillTx/>
                  <a:latin typeface="Aston Martin Sans"/>
                  <a:ea typeface="+mn-ea"/>
                  <a:cs typeface="+mn-cs"/>
                </a:rPr>
                <a:t>Directing</a:t>
              </a:r>
            </a:p>
          </p:txBody>
        </p:sp>
        <p:sp>
          <p:nvSpPr>
            <p:cNvPr id="12" name="TextBox 11">
              <a:extLst>
                <a:ext uri="{FF2B5EF4-FFF2-40B4-BE49-F238E27FC236}">
                  <a16:creationId xmlns:a16="http://schemas.microsoft.com/office/drawing/2014/main" id="{6912DAA7-FA85-33F8-FE90-FA770973D81E}"/>
                </a:ext>
              </a:extLst>
            </p:cNvPr>
            <p:cNvSpPr txBox="1"/>
            <p:nvPr/>
          </p:nvSpPr>
          <p:spPr>
            <a:xfrm>
              <a:off x="10620726" y="5501240"/>
              <a:ext cx="1543050"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417C"/>
                  </a:solidFill>
                  <a:effectLst/>
                  <a:uLnTx/>
                  <a:uFillTx/>
                  <a:latin typeface="Aston Martin Sans"/>
                  <a:ea typeface="+mn-ea"/>
                  <a:cs typeface="+mn-cs"/>
                </a:rPr>
                <a:t>Enabling</a:t>
              </a:r>
            </a:p>
          </p:txBody>
        </p:sp>
        <p:sp>
          <p:nvSpPr>
            <p:cNvPr id="13" name="TextBox 12">
              <a:extLst>
                <a:ext uri="{FF2B5EF4-FFF2-40B4-BE49-F238E27FC236}">
                  <a16:creationId xmlns:a16="http://schemas.microsoft.com/office/drawing/2014/main" id="{2DAE3747-BEC9-AE4E-04A7-780DE2C548E1}"/>
                </a:ext>
              </a:extLst>
            </p:cNvPr>
            <p:cNvSpPr txBox="1"/>
            <p:nvPr/>
          </p:nvSpPr>
          <p:spPr>
            <a:xfrm>
              <a:off x="2214563" y="3114677"/>
              <a:ext cx="1628775" cy="707886"/>
            </a:xfrm>
            <a:prstGeom prst="rect">
              <a:avLst/>
            </a:prstGeom>
            <a:noFill/>
            <a:ln>
              <a:solidFill>
                <a:schemeClr val="tx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ston Martin Sans"/>
                  <a:ea typeface="+mn-ea"/>
                  <a:cs typeface="+mn-cs"/>
                </a:rPr>
                <a:t>DIRECT COACHING</a:t>
              </a:r>
            </a:p>
          </p:txBody>
        </p:sp>
        <p:sp>
          <p:nvSpPr>
            <p:cNvPr id="14" name="TextBox 13">
              <a:extLst>
                <a:ext uri="{FF2B5EF4-FFF2-40B4-BE49-F238E27FC236}">
                  <a16:creationId xmlns:a16="http://schemas.microsoft.com/office/drawing/2014/main" id="{C4BEA0F3-6375-19CF-BF57-01772F26495E}"/>
                </a:ext>
              </a:extLst>
            </p:cNvPr>
            <p:cNvSpPr txBox="1"/>
            <p:nvPr/>
          </p:nvSpPr>
          <p:spPr>
            <a:xfrm>
              <a:off x="8410573" y="3106669"/>
              <a:ext cx="1628775" cy="707886"/>
            </a:xfrm>
            <a:prstGeom prst="rect">
              <a:avLst/>
            </a:prstGeom>
            <a:noFill/>
            <a:ln>
              <a:solidFill>
                <a:schemeClr val="tx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417C"/>
                  </a:solidFill>
                  <a:effectLst/>
                  <a:uLnTx/>
                  <a:uFillTx/>
                  <a:latin typeface="Aston Martin Sans"/>
                  <a:ea typeface="+mn-ea"/>
                  <a:cs typeface="+mn-cs"/>
                </a:rPr>
                <a:t>INDIRECT COACHING</a:t>
              </a:r>
            </a:p>
          </p:txBody>
        </p:sp>
        <p:sp>
          <p:nvSpPr>
            <p:cNvPr id="15" name="TextBox 14">
              <a:extLst>
                <a:ext uri="{FF2B5EF4-FFF2-40B4-BE49-F238E27FC236}">
                  <a16:creationId xmlns:a16="http://schemas.microsoft.com/office/drawing/2014/main" id="{6117923E-4904-CD46-1708-0EA55E43C192}"/>
                </a:ext>
              </a:extLst>
            </p:cNvPr>
            <p:cNvSpPr txBox="1"/>
            <p:nvPr/>
          </p:nvSpPr>
          <p:spPr>
            <a:xfrm>
              <a:off x="5243505" y="3235256"/>
              <a:ext cx="1796391" cy="400110"/>
            </a:xfrm>
            <a:prstGeom prst="rect">
              <a:avLst/>
            </a:prstGeom>
            <a:noFill/>
            <a:ln>
              <a:solidFill>
                <a:schemeClr val="tx2">
                  <a:lumMod val="40000"/>
                  <a:lumOff val="6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FFFF"/>
                  </a:solidFill>
                  <a:effectLst/>
                  <a:uLnTx/>
                  <a:uFillTx/>
                  <a:latin typeface="Aston Martin Sans"/>
                  <a:ea typeface="+mn-ea"/>
                  <a:cs typeface="+mn-cs"/>
                </a:rPr>
                <a:t>MENTORING</a:t>
              </a:r>
            </a:p>
          </p:txBody>
        </p:sp>
      </p:grpSp>
      <p:sp>
        <p:nvSpPr>
          <p:cNvPr id="16" name="TextBox 15">
            <a:extLst>
              <a:ext uri="{FF2B5EF4-FFF2-40B4-BE49-F238E27FC236}">
                <a16:creationId xmlns:a16="http://schemas.microsoft.com/office/drawing/2014/main" id="{21C5AD85-C22E-0EA1-83B8-775BAA38EAA5}"/>
              </a:ext>
            </a:extLst>
          </p:cNvPr>
          <p:cNvSpPr txBox="1"/>
          <p:nvPr/>
        </p:nvSpPr>
        <p:spPr>
          <a:xfrm>
            <a:off x="1055577" y="5256608"/>
            <a:ext cx="2057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rgbClr val="00417C"/>
                </a:solidFill>
                <a:effectLst/>
                <a:uLnTx/>
                <a:uFillTx/>
                <a:latin typeface="Arial MT"/>
              </a:rPr>
              <a:t>Instructs – gives advice and directs</a:t>
            </a:r>
          </a:p>
        </p:txBody>
      </p:sp>
      <p:sp>
        <p:nvSpPr>
          <p:cNvPr id="17" name="TextBox 16">
            <a:extLst>
              <a:ext uri="{FF2B5EF4-FFF2-40B4-BE49-F238E27FC236}">
                <a16:creationId xmlns:a16="http://schemas.microsoft.com/office/drawing/2014/main" id="{F12B3934-3FC2-8B01-E3EC-773923568E14}"/>
              </a:ext>
            </a:extLst>
          </p:cNvPr>
          <p:cNvSpPr txBox="1"/>
          <p:nvPr/>
        </p:nvSpPr>
        <p:spPr>
          <a:xfrm>
            <a:off x="3591608" y="5255793"/>
            <a:ext cx="361921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effectLst/>
                <a:uLnTx/>
                <a:uFillTx/>
                <a:latin typeface="Arial MT"/>
              </a:rPr>
              <a:t>Acts as a sounding board and provides information, NOT advice</a:t>
            </a:r>
          </a:p>
        </p:txBody>
      </p:sp>
      <p:sp>
        <p:nvSpPr>
          <p:cNvPr id="18" name="TextBox 17">
            <a:extLst>
              <a:ext uri="{FF2B5EF4-FFF2-40B4-BE49-F238E27FC236}">
                <a16:creationId xmlns:a16="http://schemas.microsoft.com/office/drawing/2014/main" id="{E202305F-DB55-541C-33CC-7EBF849FFF5C}"/>
              </a:ext>
            </a:extLst>
          </p:cNvPr>
          <p:cNvSpPr txBox="1"/>
          <p:nvPr/>
        </p:nvSpPr>
        <p:spPr>
          <a:xfrm>
            <a:off x="7403706" y="5255794"/>
            <a:ext cx="39753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rgbClr val="00417C"/>
                </a:solidFill>
                <a:effectLst/>
                <a:uLnTx/>
                <a:uFillTx/>
                <a:latin typeface="Arial MT"/>
              </a:rPr>
              <a:t>Uses questions and challenges to help the person to help themselves</a:t>
            </a:r>
          </a:p>
        </p:txBody>
      </p:sp>
    </p:spTree>
    <p:custDataLst>
      <p:tags r:id="rId1"/>
    </p:custDataLst>
    <p:extLst>
      <p:ext uri="{BB962C8B-B14F-4D97-AF65-F5344CB8AC3E}">
        <p14:creationId xmlns:p14="http://schemas.microsoft.com/office/powerpoint/2010/main" val="55429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FB9F3-0EE7-1DF5-0C0A-050F519D27E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3C6219EC-2120-DA68-F713-6EA93C60A1A8}"/>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KEY POINTS</a:t>
            </a:r>
            <a:r>
              <a:rPr kumimoji="0" lang="en-US" sz="1800" b="1" i="0" u="none" strike="noStrike" kern="0" cap="none" spc="0" normalizeH="0" baseline="0" noProof="0">
                <a:ln>
                  <a:noFill/>
                </a:ln>
                <a:solidFill>
                  <a:srgbClr val="005BAA"/>
                </a:solidFill>
                <a:effectLst/>
                <a:uLnTx/>
                <a:uFillTx/>
                <a:latin typeface="Arial (Headings)"/>
                <a:ea typeface="+mj-ea"/>
                <a:cs typeface="Calibri"/>
              </a:rPr>
              <a:t> OF COACHING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7" name="Text Placeholder 1">
            <a:extLst>
              <a:ext uri="{FF2B5EF4-FFF2-40B4-BE49-F238E27FC236}">
                <a16:creationId xmlns:a16="http://schemas.microsoft.com/office/drawing/2014/main" id="{7E277A20-2EB6-01F2-79FF-C13EB1A79D7B}"/>
              </a:ext>
            </a:extLst>
          </p:cNvPr>
          <p:cNvSpPr txBox="1">
            <a:spLocks/>
          </p:cNvSpPr>
          <p:nvPr/>
        </p:nvSpPr>
        <p:spPr>
          <a:xfrm>
            <a:off x="436634" y="965472"/>
            <a:ext cx="6968878" cy="4629149"/>
          </a:xfrm>
          <a:prstGeom prst="rect">
            <a:avLst/>
          </a:prstGeom>
        </p:spPr>
        <p:txBody>
          <a:bodyPr>
            <a:noAutofit/>
          </a:bodyPr>
          <a:lst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285750" indent="-285750">
              <a:lnSpc>
                <a:spcPct val="150000"/>
              </a:lnSpc>
              <a:buFont typeface="Arial" panose="020B0604020202020204" pitchFamily="34" charset="0"/>
              <a:buChar char="•"/>
            </a:pPr>
            <a:endParaRPr lang="en-GB" sz="1800" kern="0">
              <a:solidFill>
                <a:srgbClr val="00417C"/>
              </a:solidFill>
              <a:latin typeface="Arial MT"/>
            </a:endParaRPr>
          </a:p>
          <a:p>
            <a:pPr marL="285750" indent="-285750" algn="just" defTabSz="914400" fontAlgn="auto">
              <a:lnSpc>
                <a:spcPct val="150000"/>
              </a:lnSpc>
              <a:spcBef>
                <a:spcPts val="0"/>
              </a:spcBef>
              <a:spcAft>
                <a:spcPts val="1200"/>
              </a:spcAft>
              <a:buClrTx/>
              <a:buSzTx/>
              <a:buFont typeface="Arial" panose="020B0604020202020204" pitchFamily="34" charset="0"/>
              <a:buChar char="•"/>
              <a:defRPr/>
            </a:pPr>
            <a:r>
              <a:rPr lang="en-GB" sz="1800" kern="1200">
                <a:solidFill>
                  <a:srgbClr val="00417C"/>
                </a:solidFill>
                <a:latin typeface="Arial MT"/>
              </a:rPr>
              <a:t>Many different types of ’coaching’ nearly all of which can be classified as either ‘Direct’ or ‘Indirect’</a:t>
            </a:r>
          </a:p>
          <a:p>
            <a:pPr marL="285750" indent="-285750" algn="just" defTabSz="914400" fontAlgn="auto">
              <a:lnSpc>
                <a:spcPct val="150000"/>
              </a:lnSpc>
              <a:spcBef>
                <a:spcPts val="0"/>
              </a:spcBef>
              <a:spcAft>
                <a:spcPts val="1200"/>
              </a:spcAft>
              <a:buClrTx/>
              <a:buSzTx/>
              <a:buFont typeface="Arial" panose="020B0604020202020204" pitchFamily="34" charset="0"/>
              <a:buChar char="•"/>
              <a:defRPr/>
            </a:pPr>
            <a:endParaRPr lang="en-GB" sz="1800" kern="1200">
              <a:solidFill>
                <a:srgbClr val="00417C"/>
              </a:solidFill>
              <a:latin typeface="Arial MT"/>
            </a:endParaRPr>
          </a:p>
          <a:p>
            <a:pPr marL="285750" indent="-285750" algn="just" defTabSz="914400" fontAlgn="auto">
              <a:lnSpc>
                <a:spcPct val="150000"/>
              </a:lnSpc>
              <a:spcBef>
                <a:spcPts val="0"/>
              </a:spcBef>
              <a:spcAft>
                <a:spcPts val="1200"/>
              </a:spcAft>
              <a:buClrTx/>
              <a:buSzTx/>
              <a:buFont typeface="Arial" panose="020B0604020202020204" pitchFamily="34" charset="0"/>
              <a:buChar char="•"/>
              <a:defRPr/>
            </a:pPr>
            <a:r>
              <a:rPr lang="en-GB" sz="1800" kern="1200">
                <a:solidFill>
                  <a:srgbClr val="00417C"/>
                </a:solidFill>
                <a:latin typeface="Arial MT"/>
              </a:rPr>
              <a:t>You don’t have to be an expert to coach in an indirect fashion, Guide the coachee through questioning and listening</a:t>
            </a:r>
          </a:p>
          <a:p>
            <a:pPr marL="285750" indent="-285750" algn="just" defTabSz="914400" fontAlgn="auto">
              <a:lnSpc>
                <a:spcPct val="150000"/>
              </a:lnSpc>
              <a:spcBef>
                <a:spcPts val="0"/>
              </a:spcBef>
              <a:spcAft>
                <a:spcPts val="1200"/>
              </a:spcAft>
              <a:buClrTx/>
              <a:buSzTx/>
              <a:buFont typeface="Arial" panose="020B0604020202020204" pitchFamily="34" charset="0"/>
              <a:buChar char="•"/>
              <a:defRPr/>
            </a:pPr>
            <a:endParaRPr lang="en-GB" sz="1800" kern="1200">
              <a:solidFill>
                <a:srgbClr val="00417C"/>
              </a:solidFill>
              <a:latin typeface="Arial MT"/>
            </a:endParaRPr>
          </a:p>
          <a:p>
            <a:pPr marL="285750" indent="-285750" algn="just" defTabSz="914400" fontAlgn="auto">
              <a:lnSpc>
                <a:spcPct val="150000"/>
              </a:lnSpc>
              <a:spcBef>
                <a:spcPts val="0"/>
              </a:spcBef>
              <a:spcAft>
                <a:spcPts val="1200"/>
              </a:spcAft>
              <a:buClrTx/>
              <a:buSzTx/>
              <a:buFont typeface="Arial" panose="020B0604020202020204" pitchFamily="34" charset="0"/>
              <a:buChar char="•"/>
              <a:defRPr/>
            </a:pPr>
            <a:r>
              <a:rPr lang="en-GB" sz="1800" kern="1200">
                <a:solidFill>
                  <a:srgbClr val="00417C"/>
                </a:solidFill>
                <a:latin typeface="Arial MT"/>
              </a:rPr>
              <a:t>Direct coaching may be an appropriate method to use if you are having to give specific guidance or instructions</a:t>
            </a:r>
          </a:p>
          <a:p>
            <a:pPr marL="285750" indent="-285750" defTabSz="914400" fontAlgn="auto">
              <a:lnSpc>
                <a:spcPct val="150000"/>
              </a:lnSpc>
              <a:spcBef>
                <a:spcPts val="0"/>
              </a:spcBef>
              <a:spcAft>
                <a:spcPts val="1200"/>
              </a:spcAft>
              <a:buClrTx/>
              <a:buSzTx/>
              <a:buFont typeface="Arial" panose="020B0604020202020204" pitchFamily="34" charset="0"/>
              <a:buChar char="•"/>
              <a:defRPr/>
            </a:pPr>
            <a:endParaRPr lang="en-GB" sz="1800" kern="0">
              <a:solidFill>
                <a:srgbClr val="00417C"/>
              </a:solidFill>
              <a:latin typeface="Arial MT"/>
            </a:endParaRPr>
          </a:p>
        </p:txBody>
      </p:sp>
    </p:spTree>
    <p:custDataLst>
      <p:tags r:id="rId1"/>
    </p:custDataLst>
    <p:extLst>
      <p:ext uri="{BB962C8B-B14F-4D97-AF65-F5344CB8AC3E}">
        <p14:creationId xmlns:p14="http://schemas.microsoft.com/office/powerpoint/2010/main" val="133739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98C57-9157-92AC-0617-2C07CD813D8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3BF1648-E069-5768-08C4-18DB920024F1}"/>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47949F02-0B48-3F0B-3AF6-77F8C5309D83}"/>
              </a:ext>
            </a:extLst>
          </p:cNvPr>
          <p:cNvSpPr txBox="1">
            <a:spLocks/>
          </p:cNvSpPr>
          <p:nvPr/>
        </p:nvSpPr>
        <p:spPr bwMode="auto">
          <a:xfrm>
            <a:off x="359833" y="2751892"/>
            <a:ext cx="114723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HOW </a:t>
            </a:r>
            <a:r>
              <a:rPr lang="en-US" sz="3200" b="1" i="1" kern="0">
                <a:solidFill>
                  <a:prstClr val="white"/>
                </a:solidFill>
                <a:latin typeface="Arial (Headings)"/>
              </a:rPr>
              <a:t>DO</a:t>
            </a:r>
            <a:r>
              <a:rPr kumimoji="0" lang="en-US" sz="3200" b="1" i="1" u="none" strike="noStrike" kern="0" cap="none" spc="0" normalizeH="0" baseline="0" noProof="0">
                <a:ln>
                  <a:noFill/>
                </a:ln>
                <a:solidFill>
                  <a:prstClr val="white"/>
                </a:solidFill>
                <a:effectLst/>
                <a:uLnTx/>
                <a:uFillTx/>
                <a:latin typeface="Arial (Headings)"/>
                <a:ea typeface="+mj-ea"/>
                <a:cs typeface="+mj-cs"/>
              </a:rPr>
              <a:t> YOU PREPARE TO COACH? </a:t>
            </a:r>
          </a:p>
        </p:txBody>
      </p:sp>
    </p:spTree>
    <p:custDataLst>
      <p:tags r:id="rId1"/>
    </p:custDataLst>
    <p:extLst>
      <p:ext uri="{BB962C8B-B14F-4D97-AF65-F5344CB8AC3E}">
        <p14:creationId xmlns:p14="http://schemas.microsoft.com/office/powerpoint/2010/main" val="2896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Zcgl6VS0THeQmQWlAdWkb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zQPnSX.3Ri.L4k1kvJDl2Q"/>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3"/>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7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52e92df-ef05-4178-9ff7-ae52c84e8b80" xsi:nil="true"/>
    <lcf76f155ced4ddcb4097134ff3c332f xmlns="b1dd8b74-5c72-4bed-9600-dc522257a853">
      <Terms xmlns="http://schemas.microsoft.com/office/infopath/2007/PartnerControls"/>
    </lcf76f155ced4ddcb4097134ff3c332f>
    <SharedWithUsers xmlns="a52e92df-ef05-4178-9ff7-ae52c84e8b80">
      <UserInfo>
        <DisplayName>Jonathan Cook</DisplayName>
        <AccountId>281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C82D294E8B3E408D6789D5DB978365" ma:contentTypeVersion="17" ma:contentTypeDescription="Create a new document." ma:contentTypeScope="" ma:versionID="6ee320358f90c04651861a51e3fc31db">
  <xsd:schema xmlns:xsd="http://www.w3.org/2001/XMLSchema" xmlns:xs="http://www.w3.org/2001/XMLSchema" xmlns:p="http://schemas.microsoft.com/office/2006/metadata/properties" xmlns:ns2="b1dd8b74-5c72-4bed-9600-dc522257a853" xmlns:ns3="a52e92df-ef05-4178-9ff7-ae52c84e8b80" targetNamespace="http://schemas.microsoft.com/office/2006/metadata/properties" ma:root="true" ma:fieldsID="25a970a39b1f11a4dd3fc4de4bd6885b" ns2:_="" ns3:_="">
    <xsd:import namespace="b1dd8b74-5c72-4bed-9600-dc522257a853"/>
    <xsd:import namespace="a52e92df-ef05-4178-9ff7-ae52c84e8b80"/>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SearchProperties" minOccurs="0"/>
                <xsd:element ref="ns2:MediaServiceObjectDetectorVersions" minOccurs="0"/>
                <xsd:element ref="ns2:MediaServiceOCR" minOccurs="0"/>
                <xsd:element ref="ns2:MediaServiceLocation" minOccurs="0"/>
                <xsd:element ref="ns3:SharedWithUsers" minOccurs="0"/>
                <xsd:element ref="ns3: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d8b74-5c72-4bed-9600-dc522257a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333aa0-1660-4a69-b487-86ecbf4b4bc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52e92df-ef05-4178-9ff7-ae52c84e8b8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c7a4276-aa78-46fd-88ea-7888c1f879c8}" ma:internalName="TaxCatchAll" ma:showField="CatchAllData" ma:web="a52e92df-ef05-4178-9ff7-ae52c84e8b80">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CADFFF-D890-4F43-BA55-CCC3E3055366}">
  <ds:schemaRefs>
    <ds:schemaRef ds:uri="a52e92df-ef05-4178-9ff7-ae52c84e8b80"/>
    <ds:schemaRef ds:uri="b1dd8b74-5c72-4bed-9600-dc522257a853"/>
    <ds:schemaRef ds:uri="http://schemas.microsoft.com/office/infopath/2007/PartnerControls"/>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C21AC5B0-A1CA-4B93-9088-6A89E2DDFA4D}">
  <ds:schemaRefs>
    <ds:schemaRef ds:uri="http://schemas.microsoft.com/sharepoint/v3/contenttype/forms"/>
  </ds:schemaRefs>
</ds:datastoreItem>
</file>

<file path=customXml/itemProps3.xml><?xml version="1.0" encoding="utf-8"?>
<ds:datastoreItem xmlns:ds="http://schemas.openxmlformats.org/officeDocument/2006/customXml" ds:itemID="{69FFB376-3A4B-404F-93AF-FD7FE5C96C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dd8b74-5c72-4bed-9600-dc522257a853"/>
    <ds:schemaRef ds:uri="a52e92df-ef05-4178-9ff7-ae52c84e8b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396</TotalTime>
  <Words>9241</Words>
  <Application>Microsoft Office PowerPoint</Application>
  <PresentationFormat>Widescreen</PresentationFormat>
  <Paragraphs>2240</Paragraphs>
  <Slides>133</Slides>
  <Notes>120</Notes>
  <HiddenSlides>1</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133</vt:i4>
      </vt:variant>
    </vt:vector>
  </HeadingPairs>
  <TitlesOfParts>
    <vt:vector size="153" baseType="lpstr">
      <vt:lpstr>Aptos</vt:lpstr>
      <vt:lpstr>Arial</vt:lpstr>
      <vt:lpstr>Arial (Headings)</vt:lpstr>
      <vt:lpstr>Arial MT</vt:lpstr>
      <vt:lpstr>Arial Regular</vt:lpstr>
      <vt:lpstr>Aston Martin Sans</vt:lpstr>
      <vt:lpstr>Calibri</vt:lpstr>
      <vt:lpstr>Calibri Light</vt:lpstr>
      <vt:lpstr>Courier New</vt:lpstr>
      <vt:lpstr>Gotham Condensed Book</vt:lpstr>
      <vt:lpstr>Gotham Condensed Medium</vt:lpstr>
      <vt:lpstr>HelveticaNeueLT Std Lt</vt:lpstr>
      <vt:lpstr>Segoe Sans</vt:lpstr>
      <vt:lpstr>Wingdings</vt:lpstr>
      <vt:lpstr>ZapfHumnst BT Roman</vt:lpstr>
      <vt:lpstr>Custom Design</vt:lpstr>
      <vt:lpstr>Office Theme</vt:lpstr>
      <vt:lpstr>1_Office Theme</vt:lpstr>
      <vt:lpstr>77_Al Futtaim_CF_DE1410</vt:lpstr>
      <vt:lpstr>think-cell Slide</vt:lpstr>
      <vt:lpstr>PowerPoint Presentation</vt:lpstr>
      <vt:lpstr>HOUSEKEEPING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Elements of Effective Meetings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lpstr>THANK YOU</vt:lpstr>
    </vt:vector>
  </TitlesOfParts>
  <Company>Al Futtaim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Carlmartin Hansson</dc:creator>
  <cp:lastModifiedBy>Fatma Alsagaf</cp:lastModifiedBy>
  <cp:revision>15</cp:revision>
  <cp:lastPrinted>2025-02-07T11:42:25Z</cp:lastPrinted>
  <dcterms:created xsi:type="dcterms:W3CDTF">2024-01-04T06:24:01Z</dcterms:created>
  <dcterms:modified xsi:type="dcterms:W3CDTF">2025-11-18T12:33:05Z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0x010100E2C82D294E8B3E408D6789D5DB978365</vt:lpwstr>
  </property>
  <property fmtid="{D5CDD505-2E9C-101B-9397-08002B2CF9AE}" pid="3" name="MediaServiceImageTags">
    <vt:lpwstr/>
  </property>
  <property fmtid="{D5CDD505-2E9C-101B-9397-08002B2CF9AE}" pid="4" name="MSIP_Label_58fbed80-72d0-4b8d-b688-a17c05b1b4f3_Enabled">
    <vt:lpwstr>true</vt:lpwstr>
  </property>
  <property fmtid="{D5CDD505-2E9C-101B-9397-08002B2CF9AE}" pid="5" name="MSIP_Label_58fbed80-72d0-4b8d-b688-a17c05b1b4f3_SetDate">
    <vt:lpwstr>2025-10-20T04:44:52Z</vt:lpwstr>
  </property>
  <property fmtid="{D5CDD505-2E9C-101B-9397-08002B2CF9AE}" pid="6" name="MSIP_Label_58fbed80-72d0-4b8d-b688-a17c05b1b4f3_Method">
    <vt:lpwstr>Standard</vt:lpwstr>
  </property>
  <property fmtid="{D5CDD505-2E9C-101B-9397-08002B2CF9AE}" pid="7" name="MSIP_Label_58fbed80-72d0-4b8d-b688-a17c05b1b4f3_Name">
    <vt:lpwstr>Confidential External</vt:lpwstr>
  </property>
  <property fmtid="{D5CDD505-2E9C-101B-9397-08002B2CF9AE}" pid="8" name="MSIP_Label_58fbed80-72d0-4b8d-b688-a17c05b1b4f3_SiteId">
    <vt:lpwstr>79ddd250-40e1-4d41-ba0f-c9e9849725cb</vt:lpwstr>
  </property>
  <property fmtid="{D5CDD505-2E9C-101B-9397-08002B2CF9AE}" pid="9" name="MSIP_Label_58fbed80-72d0-4b8d-b688-a17c05b1b4f3_ActionId">
    <vt:lpwstr>9ebabd3e-19ee-4de2-b30e-f7551f134db5</vt:lpwstr>
  </property>
  <property fmtid="{D5CDD505-2E9C-101B-9397-08002B2CF9AE}" pid="10" name="MSIP_Label_58fbed80-72d0-4b8d-b688-a17c05b1b4f3_ContentBits">
    <vt:lpwstr>2</vt:lpwstr>
  </property>
  <property fmtid="{D5CDD505-2E9C-101B-9397-08002B2CF9AE}" pid="11" name="MSIP_Label_58fbed80-72d0-4b8d-b688-a17c05b1b4f3_Tag">
    <vt:lpwstr>10, 1, 2, 1</vt:lpwstr>
  </property>
  <property fmtid="{D5CDD505-2E9C-101B-9397-08002B2CF9AE}" pid="12" name="ClassificationContentMarkingFooterLocations">
    <vt:lpwstr>Custom Design:8\Office Theme:12\1_Office Theme:8\77_Al Futtaim_CF_DE1410:5</vt:lpwstr>
  </property>
  <property fmtid="{D5CDD505-2E9C-101B-9397-08002B2CF9AE}" pid="13" name="ClassificationContentMarkingFooterText">
    <vt:lpwstr>Confidential - External Al-Futtaim</vt:lpwstr>
  </property>
</Properties>
</file>